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61" r:id="rId2"/>
    <p:sldId id="262" r:id="rId3"/>
    <p:sldId id="290" r:id="rId4"/>
    <p:sldId id="295" r:id="rId5"/>
    <p:sldId id="296" r:id="rId6"/>
    <p:sldId id="297" r:id="rId7"/>
    <p:sldId id="298" r:id="rId8"/>
    <p:sldId id="300" r:id="rId9"/>
    <p:sldId id="301" r:id="rId10"/>
    <p:sldId id="303" r:id="rId11"/>
    <p:sldId id="304" r:id="rId12"/>
    <p:sldId id="305" r:id="rId13"/>
    <p:sldId id="306" r:id="rId14"/>
    <p:sldId id="263" r:id="rId15"/>
    <p:sldId id="313" r:id="rId16"/>
    <p:sldId id="264" r:id="rId17"/>
    <p:sldId id="265" r:id="rId18"/>
    <p:sldId id="312" r:id="rId19"/>
    <p:sldId id="266" r:id="rId20"/>
    <p:sldId id="267" r:id="rId21"/>
    <p:sldId id="269" r:id="rId22"/>
    <p:sldId id="270" r:id="rId23"/>
    <p:sldId id="309" r:id="rId24"/>
    <p:sldId id="310" r:id="rId25"/>
    <p:sldId id="271" r:id="rId26"/>
    <p:sldId id="272" r:id="rId27"/>
    <p:sldId id="274" r:id="rId28"/>
    <p:sldId id="273" r:id="rId29"/>
    <p:sldId id="275" r:id="rId30"/>
    <p:sldId id="276" r:id="rId31"/>
    <p:sldId id="277" r:id="rId32"/>
    <p:sldId id="278" r:id="rId33"/>
    <p:sldId id="279" r:id="rId34"/>
    <p:sldId id="308" r:id="rId35"/>
    <p:sldId id="280" r:id="rId36"/>
    <p:sldId id="281" r:id="rId37"/>
    <p:sldId id="282" r:id="rId38"/>
    <p:sldId id="285" r:id="rId39"/>
    <p:sldId id="286" r:id="rId40"/>
    <p:sldId id="287" r:id="rId4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xmlns="">
        <p14:section name="Стандартный раздел" id="{C4875D69-D1A7-B74A-946D-7D448F4CA3AC}">
          <p14:sldIdLst>
            <p14:sldId id="261"/>
            <p14:sldId id="262"/>
            <p14:sldId id="290"/>
            <p14:sldId id="295"/>
            <p14:sldId id="296"/>
            <p14:sldId id="297"/>
            <p14:sldId id="298"/>
            <p14:sldId id="300"/>
            <p14:sldId id="301"/>
          </p14:sldIdLst>
        </p14:section>
        <p14:section name="Раздел без заголовка" id="{7B2812D7-75EF-C64B-9A66-75D2E2A7FEC9}">
          <p14:sldIdLst>
            <p14:sldId id="303"/>
            <p14:sldId id="304"/>
            <p14:sldId id="305"/>
            <p14:sldId id="306"/>
            <p14:sldId id="263"/>
            <p14:sldId id="311"/>
            <p14:sldId id="264"/>
            <p14:sldId id="265"/>
            <p14:sldId id="312"/>
            <p14:sldId id="266"/>
            <p14:sldId id="267"/>
            <p14:sldId id="269"/>
            <p14:sldId id="270"/>
            <p14:sldId id="309"/>
            <p14:sldId id="310"/>
            <p14:sldId id="271"/>
            <p14:sldId id="272"/>
            <p14:sldId id="274"/>
            <p14:sldId id="273"/>
            <p14:sldId id="275"/>
            <p14:sldId id="276"/>
            <p14:sldId id="277"/>
            <p14:sldId id="278"/>
            <p14:sldId id="279"/>
            <p14:sldId id="308"/>
            <p14:sldId id="280"/>
            <p14:sldId id="281"/>
            <p14:sldId id="282"/>
            <p14:sldId id="285"/>
            <p14:sldId id="286"/>
            <p14:sldId id="28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FF99"/>
    <a:srgbClr val="CCE9AD"/>
    <a:srgbClr val="CC0066"/>
    <a:srgbClr val="FF99CC"/>
    <a:srgbClr val="3948B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18" autoAdjust="0"/>
    <p:restoredTop sz="94660"/>
  </p:normalViewPr>
  <p:slideViewPr>
    <p:cSldViewPr>
      <p:cViewPr>
        <p:scale>
          <a:sx n="110" d="100"/>
          <a:sy n="110" d="100"/>
        </p:scale>
        <p:origin x="-936" y="-54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0CF2410-00C9-9C45-9BFD-98E573A8E2ED}" type="datetimeFigureOut">
              <a:rPr lang="ru-RU" smtClean="0"/>
              <a:pPr/>
              <a:t>04.12.2013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Образец текста</a:t>
            </a:r>
          </a:p>
          <a:p>
            <a:pPr lvl="1"/>
            <a:r>
              <a:rPr lang="en-US" smtClean="0"/>
              <a:t>Второй уровень</a:t>
            </a:r>
          </a:p>
          <a:p>
            <a:pPr lvl="2"/>
            <a:r>
              <a:rPr lang="en-US" smtClean="0"/>
              <a:t>Третий уровень</a:t>
            </a:r>
          </a:p>
          <a:p>
            <a:pPr lvl="3"/>
            <a:r>
              <a:rPr lang="en-US" smtClean="0"/>
              <a:t>Четвертый уровень</a:t>
            </a:r>
          </a:p>
          <a:p>
            <a:pPr lvl="4"/>
            <a:r>
              <a:rPr lang="en-US"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112DBD-7BBE-664B-9AAA-7FD99D409A6D}" type="slidenum">
              <a:rPr lang="ru-RU" smtClean="0"/>
              <a:pPr/>
              <a:t>‹#›</a:t>
            </a:fld>
            <a:endParaRPr lang="ru-RU"/>
          </a:p>
        </p:txBody>
      </p:sp>
    </p:spTree>
    <p:extLst>
      <p:ext uri="{BB962C8B-B14F-4D97-AF65-F5344CB8AC3E}">
        <p14:creationId xmlns:p14="http://schemas.microsoft.com/office/powerpoint/2010/main" xmlns="" val="192291329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ru.wikipedia.org/wiki/5_%D0%BC%D0%B0%D1%8F" TargetMode="External"/><Relationship Id="rId2" Type="http://schemas.openxmlformats.org/officeDocument/2006/relationships/slide" Target="../slides/slide19.xml"/><Relationship Id="rId1" Type="http://schemas.openxmlformats.org/officeDocument/2006/relationships/notesMaster" Target="../notesMasters/notesMaster1.xml"/><Relationship Id="rId5" Type="http://schemas.openxmlformats.org/officeDocument/2006/relationships/hyperlink" Target="http://ru.wikipedia.org/wiki/%D0%93%D1%8E%D0%B9%D1%81" TargetMode="External"/><Relationship Id="rId4" Type="http://schemas.openxmlformats.org/officeDocument/2006/relationships/hyperlink" Target="http://ru.wikipedia.org/wiki/1634_%D0%B3%D0%BE%D0%B4"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Сюжет обеспечивает коммуникативно  психологическую адаптацию младших школьников к новому языковому миру для преодоления в дальнейшем психологического барьера и использования иностранного языка как средства общения</a:t>
            </a:r>
          </a:p>
          <a:p>
            <a:endParaRPr lang="ru-RU" dirty="0" smtClean="0"/>
          </a:p>
          <a:p>
            <a:r>
              <a:rPr lang="ru-RU" dirty="0" smtClean="0"/>
              <a:t>Однако культура иногда выступает не только как средство объединения, идентификации, но и как орудие разобщения людей. Например, в средневековой России иностранца сначала называли немец, то есть "немой", не владеющий языком, затем иностранного гостя стали именовать чужеземец, то есть "чужой среди своих". И, наконец, когда национальное сознание позволило сгладить это противопоставление "свои-чужие", появился иностранец. </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14</a:t>
            </a:fld>
            <a:endParaRPr lang="ru-RU"/>
          </a:p>
        </p:txBody>
      </p:sp>
    </p:spTree>
    <p:extLst>
      <p:ext uri="{BB962C8B-B14F-4D97-AF65-F5344CB8AC3E}">
        <p14:creationId xmlns:p14="http://schemas.microsoft.com/office/powerpoint/2010/main" xmlns="" val="15221940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приобщение к культурным ценностям другого народа через произведения детского фольклора</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25</a:t>
            </a:fld>
            <a:endParaRPr lang="ru-RU"/>
          </a:p>
        </p:txBody>
      </p:sp>
    </p:spTree>
    <p:extLst>
      <p:ext uri="{BB962C8B-B14F-4D97-AF65-F5344CB8AC3E}">
        <p14:creationId xmlns:p14="http://schemas.microsoft.com/office/powerpoint/2010/main" xmlns="" val="16503983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приобщение к культурным ценностям другого народа через произведения детского фольклора</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26</a:t>
            </a:fld>
            <a:endParaRPr lang="ru-RU"/>
          </a:p>
        </p:txBody>
      </p:sp>
    </p:spTree>
    <p:extLst>
      <p:ext uri="{BB962C8B-B14F-4D97-AF65-F5344CB8AC3E}">
        <p14:creationId xmlns:p14="http://schemas.microsoft.com/office/powerpoint/2010/main" xmlns="" val="16789022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ru-RU"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ru-RU" dirty="0" err="1" smtClean="0"/>
              <a:t>Метапредметные</a:t>
            </a:r>
            <a:r>
              <a:rPr lang="ru-RU" dirty="0" smtClean="0"/>
              <a:t> результаты:</a:t>
            </a:r>
            <a:r>
              <a:rPr lang="ru-RU" baseline="0" dirty="0" smtClean="0"/>
              <a:t> </a:t>
            </a:r>
            <a:r>
              <a:rPr lang="ru-RU" dirty="0" smtClean="0"/>
              <a:t>расширение общего лингвистического кругозора младшего школьника;</a:t>
            </a:r>
            <a:br>
              <a:rPr lang="ru-RU" dirty="0" smtClean="0"/>
            </a:br>
            <a:r>
              <a:rPr lang="ru-RU" dirty="0" smtClean="0"/>
              <a:t/>
            </a:r>
            <a:br>
              <a:rPr lang="ru-RU" dirty="0" smtClean="0"/>
            </a:br>
            <a:r>
              <a:rPr lang="ru-RU" dirty="0" smtClean="0"/>
              <a:t>развитие познавательной, эмоциональной и волевой сфер младшего школьника; формирование мотивации к изучению иностранного языка;</a:t>
            </a:r>
          </a:p>
          <a:p>
            <a:pPr marL="0" marR="0" indent="0" algn="l" defTabSz="457200" rtl="0" eaLnBrk="1" fontAlgn="auto" latinLnBrk="0" hangingPunct="1">
              <a:lnSpc>
                <a:spcPct val="100000"/>
              </a:lnSpc>
              <a:spcBef>
                <a:spcPts val="0"/>
              </a:spcBef>
              <a:spcAft>
                <a:spcPts val="0"/>
              </a:spcAft>
              <a:buClrTx/>
              <a:buSzTx/>
              <a:buFontTx/>
              <a:buNone/>
              <a:tabLst/>
              <a:defRPr/>
            </a:pPr>
            <a:r>
              <a:rPr lang="ru-RU" dirty="0" smtClean="0"/>
              <a:t> формирование целостного представления о важнейших событиях в истории Великобритании,</a:t>
            </a:r>
            <a:r>
              <a:rPr lang="ru-RU" baseline="0" dirty="0" smtClean="0"/>
              <a:t> взаимосвязи развития языка и и истории страны</a:t>
            </a:r>
            <a:endParaRPr lang="ru-RU" dirty="0" smtClean="0"/>
          </a:p>
          <a:p>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27</a:t>
            </a:fld>
            <a:endParaRPr lang="ru-RU"/>
          </a:p>
        </p:txBody>
      </p:sp>
    </p:spTree>
    <p:extLst>
      <p:ext uri="{BB962C8B-B14F-4D97-AF65-F5344CB8AC3E}">
        <p14:creationId xmlns:p14="http://schemas.microsoft.com/office/powerpoint/2010/main" xmlns="" val="5284692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приобщение к культурным ценностям другого народа,</a:t>
            </a:r>
            <a:r>
              <a:rPr lang="ru-RU" baseline="0" dirty="0" smtClean="0"/>
              <a:t> знакомство с известными людьми, персонажами англоязычного мира</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29</a:t>
            </a:fld>
            <a:endParaRPr lang="ru-RU"/>
          </a:p>
        </p:txBody>
      </p:sp>
    </p:spTree>
    <p:extLst>
      <p:ext uri="{BB962C8B-B14F-4D97-AF65-F5344CB8AC3E}">
        <p14:creationId xmlns:p14="http://schemas.microsoft.com/office/powerpoint/2010/main" xmlns="" val="3730224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формирование представлений об иностранном языке как средстве общения, позволяющем добиваться взаимопонимания с людьми, говорящими/пишущими на иностранном языке, узнавать новое через звучащие и письменные тексты;</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31</a:t>
            </a:fld>
            <a:endParaRPr lang="ru-RU"/>
          </a:p>
        </p:txBody>
      </p:sp>
    </p:spTree>
    <p:extLst>
      <p:ext uri="{BB962C8B-B14F-4D97-AF65-F5344CB8AC3E}">
        <p14:creationId xmlns:p14="http://schemas.microsoft.com/office/powerpoint/2010/main" xmlns="" val="31068413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dirty="0" smtClean="0"/>
              <a:t>расширение общего лингвистического кругозора младшего школьника;</a:t>
            </a:r>
            <a:br>
              <a:rPr lang="ru-RU" dirty="0" smtClean="0"/>
            </a:br>
            <a:r>
              <a:rPr lang="ru-RU" dirty="0" smtClean="0"/>
              <a:t/>
            </a:r>
            <a:br>
              <a:rPr lang="ru-RU" dirty="0" smtClean="0"/>
            </a:br>
            <a:r>
              <a:rPr lang="ru-RU" dirty="0" smtClean="0"/>
              <a:t>развитие познавательной, эмоциональной и волевой сфер младшего школьника; формирование мотивации к изучению иностранного языка;</a:t>
            </a:r>
          </a:p>
          <a:p>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32</a:t>
            </a:fld>
            <a:endParaRPr lang="ru-RU"/>
          </a:p>
        </p:txBody>
      </p:sp>
    </p:spTree>
    <p:extLst>
      <p:ext uri="{BB962C8B-B14F-4D97-AF65-F5344CB8AC3E}">
        <p14:creationId xmlns:p14="http://schemas.microsoft.com/office/powerpoint/2010/main" xmlns="" val="32348542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dirty="0" smtClean="0"/>
              <a:t>расширение общего лингвистического кругозора младшего школьника;</a:t>
            </a:r>
            <a:br>
              <a:rPr lang="ru-RU" dirty="0" smtClean="0"/>
            </a:br>
            <a:r>
              <a:rPr lang="ru-RU" dirty="0" smtClean="0"/>
              <a:t/>
            </a:r>
            <a:br>
              <a:rPr lang="ru-RU" dirty="0" smtClean="0"/>
            </a:br>
            <a:r>
              <a:rPr lang="ru-RU" dirty="0" smtClean="0"/>
              <a:t>развитие познавательной, эмоциональной  сфер младшего школьника; формирование мотивации к изучению иностранного языка;</a:t>
            </a:r>
          </a:p>
          <a:p>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33</a:t>
            </a:fld>
            <a:endParaRPr lang="ru-RU"/>
          </a:p>
        </p:txBody>
      </p:sp>
    </p:spTree>
    <p:extLst>
      <p:ext uri="{BB962C8B-B14F-4D97-AF65-F5344CB8AC3E}">
        <p14:creationId xmlns:p14="http://schemas.microsoft.com/office/powerpoint/2010/main" xmlns="" val="19169936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35</a:t>
            </a:fld>
            <a:endParaRPr lang="ru-RU"/>
          </a:p>
        </p:txBody>
      </p:sp>
    </p:spTree>
    <p:extLst>
      <p:ext uri="{BB962C8B-B14F-4D97-AF65-F5344CB8AC3E}">
        <p14:creationId xmlns:p14="http://schemas.microsoft.com/office/powerpoint/2010/main" xmlns="" val="39755475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знакомство с миром зарубежных сверстников с использованием средств изучаемого иностранного языка (через детский фольклор, некоторые образцы детской художественной литературы, традиции).</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37</a:t>
            </a:fld>
            <a:endParaRPr lang="ru-RU"/>
          </a:p>
        </p:txBody>
      </p:sp>
    </p:spTree>
    <p:extLst>
      <p:ext uri="{BB962C8B-B14F-4D97-AF65-F5344CB8AC3E}">
        <p14:creationId xmlns:p14="http://schemas.microsoft.com/office/powerpoint/2010/main" xmlns="" val="25044199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Личностные результаты:</a:t>
            </a:r>
            <a:r>
              <a:rPr lang="ru-RU" baseline="0" dirty="0" smtClean="0"/>
              <a:t> формирование основ российской гражданской идентичности.</a:t>
            </a:r>
          </a:p>
          <a:p>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38</a:t>
            </a:fld>
            <a:endParaRPr lang="ru-RU"/>
          </a:p>
        </p:txBody>
      </p:sp>
    </p:spTree>
    <p:extLst>
      <p:ext uri="{BB962C8B-B14F-4D97-AF65-F5344CB8AC3E}">
        <p14:creationId xmlns:p14="http://schemas.microsoft.com/office/powerpoint/2010/main" xmlns="" val="1390690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Сюжет обеспечивает коммуникативно  психологическую адаптацию младших школьников к новому языковому миру для преодоления в дальнейшем психологического барьера и использования иностранного языка как средства общения</a:t>
            </a:r>
          </a:p>
          <a:p>
            <a:endParaRPr lang="ru-RU" dirty="0" smtClean="0"/>
          </a:p>
          <a:p>
            <a:r>
              <a:rPr lang="ru-RU" dirty="0" smtClean="0"/>
              <a:t>Однако культура иногда выступает не только как средство объединения, идентификации, но и как орудие разобщения людей. Например, в средневековой России иностранца сначала называли немец, то есть "немой", не владеющий языком, затем иностранного гостя стали именовать чужеземец, то есть "чужой среди своих". И, наконец, когда национальное сознание позволило сгладить это противопоставление "свои-чужие", появился иностранец. </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15</a:t>
            </a:fld>
            <a:endParaRPr lang="ru-RU"/>
          </a:p>
        </p:txBody>
      </p:sp>
    </p:spTree>
    <p:extLst>
      <p:ext uri="{BB962C8B-B14F-4D97-AF65-F5344CB8AC3E}">
        <p14:creationId xmlns:p14="http://schemas.microsoft.com/office/powerpoint/2010/main" xmlns="" val="15221940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знакомство с миром зарубежных сверстников с использованием средств изучаемого иностранного языка (через детский фольклор, некоторые образцы детской художественной литературы, традиции). Воспитание эстетических чувств, потребностей, ценностей</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39</a:t>
            </a:fld>
            <a:endParaRPr lang="ru-RU"/>
          </a:p>
        </p:txBody>
      </p:sp>
    </p:spTree>
    <p:extLst>
      <p:ext uri="{BB962C8B-B14F-4D97-AF65-F5344CB8AC3E}">
        <p14:creationId xmlns:p14="http://schemas.microsoft.com/office/powerpoint/2010/main" xmlns="" val="26499260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Невербальные реалии</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40</a:t>
            </a:fld>
            <a:endParaRPr lang="ru-RU"/>
          </a:p>
        </p:txBody>
      </p:sp>
    </p:spTree>
    <p:extLst>
      <p:ext uri="{BB962C8B-B14F-4D97-AF65-F5344CB8AC3E}">
        <p14:creationId xmlns:p14="http://schemas.microsoft.com/office/powerpoint/2010/main" xmlns="" val="2478196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Фоновая лексика, реалии.</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16</a:t>
            </a:fld>
            <a:endParaRPr lang="ru-RU"/>
          </a:p>
        </p:txBody>
      </p:sp>
    </p:spTree>
    <p:extLst>
      <p:ext uri="{BB962C8B-B14F-4D97-AF65-F5344CB8AC3E}">
        <p14:creationId xmlns:p14="http://schemas.microsoft.com/office/powerpoint/2010/main" xmlns="" val="2788592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dirty="0" smtClean="0"/>
              <a:t>умение сравнивать языковые явления родного и иностранного языков на уровне отдельных звуков, букв, слов, словосочетаний, простых предложений;</a:t>
            </a:r>
          </a:p>
          <a:p>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17</a:t>
            </a:fld>
            <a:endParaRPr lang="ru-RU"/>
          </a:p>
        </p:txBody>
      </p:sp>
    </p:spTree>
    <p:extLst>
      <p:ext uri="{BB962C8B-B14F-4D97-AF65-F5344CB8AC3E}">
        <p14:creationId xmlns:p14="http://schemas.microsoft.com/office/powerpoint/2010/main" xmlns="" val="38853632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dirty="0" smtClean="0"/>
              <a:t>умение сравнивать языковые явления родного и иностранного языков на уровне отдельных звуков, букв, слов, словосочетаний, простых предложений;</a:t>
            </a:r>
          </a:p>
          <a:p>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solidFill>
                  <a:prstClr val="black"/>
                </a:solidFill>
              </a:rPr>
              <a:pPr/>
              <a:t>18</a:t>
            </a:fld>
            <a:endParaRPr lang="ru-RU">
              <a:solidFill>
                <a:prstClr val="black"/>
              </a:solidFill>
            </a:endParaRPr>
          </a:p>
        </p:txBody>
      </p:sp>
    </p:spTree>
    <p:extLst>
      <p:ext uri="{BB962C8B-B14F-4D97-AF65-F5344CB8AC3E}">
        <p14:creationId xmlns:p14="http://schemas.microsoft.com/office/powerpoint/2010/main" xmlns="" val="15855185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Первоначально флаг использовался только на море как военными, так и торговыми кораблями обеих стран. </a:t>
            </a:r>
            <a:r>
              <a:rPr lang="ru-RU" dirty="0" smtClean="0">
                <a:hlinkClick r:id="rId3" tooltip="5 мая"/>
              </a:rPr>
              <a:t>5 мая</a:t>
            </a:r>
            <a:r>
              <a:rPr lang="ru-RU" dirty="0" smtClean="0"/>
              <a:t> </a:t>
            </a:r>
            <a:r>
              <a:rPr lang="ru-RU" dirty="0" smtClean="0">
                <a:hlinkClick r:id="rId4" tooltip="1634 год"/>
              </a:rPr>
              <a:t>1634 года</a:t>
            </a:r>
            <a:r>
              <a:rPr lang="ru-RU" dirty="0" smtClean="0"/>
              <a:t> его было предписано использовать только военным судам в качестве </a:t>
            </a:r>
            <a:r>
              <a:rPr lang="ru-RU" dirty="0" smtClean="0">
                <a:hlinkClick r:id="rId5" tooltip="Гюйс"/>
              </a:rPr>
              <a:t>гюйса</a:t>
            </a:r>
            <a:r>
              <a:rPr lang="ru-RU" dirty="0" smtClean="0"/>
              <a:t> (отсюда и его обиходное наименование «</a:t>
            </a:r>
            <a:r>
              <a:rPr lang="ru-RU" dirty="0" err="1" smtClean="0"/>
              <a:t>Юнион</a:t>
            </a:r>
            <a:r>
              <a:rPr lang="ru-RU" dirty="0" smtClean="0"/>
              <a:t> Джек» — </a:t>
            </a:r>
            <a:r>
              <a:rPr lang="ru-RU" i="1" dirty="0" smtClean="0"/>
              <a:t>«</a:t>
            </a:r>
            <a:r>
              <a:rPr lang="ru-RU" i="1" dirty="0" err="1" smtClean="0"/>
              <a:t>Jack</a:t>
            </a:r>
            <a:r>
              <a:rPr lang="ru-RU" i="1" dirty="0" smtClean="0"/>
              <a:t>»</a:t>
            </a:r>
            <a:r>
              <a:rPr lang="ru-RU" dirty="0" smtClean="0"/>
              <a:t> по-английски — носовой флаг корабля или судна), в то время как торговые суда должны были поднимать флаги святого Георга (английские) или святого Андрея (шотландские). При этом наземные войска продолжали использовать знамёна своих стран</a:t>
            </a:r>
          </a:p>
          <a:p>
            <a:r>
              <a:rPr lang="en-US" sz="1200" kern="1200" dirty="0" smtClean="0">
                <a:solidFill>
                  <a:schemeClr val="tx1"/>
                </a:solidFill>
                <a:effectLst/>
                <a:latin typeface="+mn-lt"/>
                <a:ea typeface="+mn-ea"/>
                <a:cs typeface="+mn-cs"/>
              </a:rPr>
              <a:t>У </a:t>
            </a:r>
            <a:r>
              <a:rPr lang="en-US" sz="1200" kern="1200" dirty="0" err="1" smtClean="0">
                <a:solidFill>
                  <a:schemeClr val="tx1"/>
                </a:solidFill>
                <a:effectLst/>
                <a:latin typeface="+mn-lt"/>
                <a:ea typeface="+mn-ea"/>
                <a:cs typeface="+mn-cs"/>
              </a:rPr>
              <a:t>тех</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кто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изучает</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язык</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одновременно</a:t>
            </a:r>
            <a:r>
              <a:rPr lang="en-US" sz="1200" kern="1200" dirty="0" smtClean="0">
                <a:solidFill>
                  <a:schemeClr val="tx1"/>
                </a:solidFill>
                <a:effectLst/>
                <a:latin typeface="+mn-lt"/>
                <a:ea typeface="+mn-ea"/>
                <a:cs typeface="+mn-cs"/>
              </a:rPr>
              <a:t> с </a:t>
            </a:r>
            <a:r>
              <a:rPr lang="en-US" sz="1200" kern="1200" dirty="0" err="1" smtClean="0">
                <a:solidFill>
                  <a:schemeClr val="tx1"/>
                </a:solidFill>
                <a:effectLst/>
                <a:latin typeface="+mn-lt"/>
                <a:ea typeface="+mn-ea"/>
                <a:cs typeface="+mn-cs"/>
              </a:rPr>
              <a:t>усвоением</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каждой</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лексемы</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формируется</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ассоциируемое</a:t>
            </a:r>
            <a:r>
              <a:rPr lang="en-US" sz="1200" kern="1200" dirty="0" smtClean="0">
                <a:solidFill>
                  <a:schemeClr val="tx1"/>
                </a:solidFill>
                <a:effectLst/>
                <a:latin typeface="+mn-lt"/>
                <a:ea typeface="+mn-ea"/>
                <a:cs typeface="+mn-cs"/>
              </a:rPr>
              <a:t> с </a:t>
            </a:r>
            <a:r>
              <a:rPr lang="en-US" sz="1200" kern="1200" dirty="0" err="1" smtClean="0">
                <a:solidFill>
                  <a:schemeClr val="tx1"/>
                </a:solidFill>
                <a:effectLst/>
                <a:latin typeface="+mn-lt"/>
                <a:ea typeface="+mn-ea"/>
                <a:cs typeface="+mn-cs"/>
              </a:rPr>
              <a:t>ней</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лексическое</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понятие</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Если</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лексема</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вполне</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усвоена</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и</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артикулируется</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правильно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это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не</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свидетельствует</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том</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что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завершилось</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формирование</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лексического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понятия</a:t>
            </a:r>
            <a:r>
              <a:rPr lang="en-US" sz="1200" kern="1200" dirty="0" smtClean="0">
                <a:solidFill>
                  <a:schemeClr val="tx1"/>
                </a:solidFill>
                <a:effectLst/>
                <a:latin typeface="+mn-lt"/>
                <a:ea typeface="+mn-ea"/>
                <a:cs typeface="+mn-cs"/>
              </a:rPr>
              <a:t>. </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19</a:t>
            </a:fld>
            <a:endParaRPr lang="ru-RU"/>
          </a:p>
        </p:txBody>
      </p:sp>
    </p:spTree>
    <p:extLst>
      <p:ext uri="{BB962C8B-B14F-4D97-AF65-F5344CB8AC3E}">
        <p14:creationId xmlns:p14="http://schemas.microsoft.com/office/powerpoint/2010/main" xmlns="" val="1416106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Фоновая</a:t>
            </a:r>
            <a:r>
              <a:rPr lang="ru-RU" baseline="0" dirty="0" smtClean="0"/>
              <a:t> лексика, реалии.</a:t>
            </a:r>
            <a:r>
              <a:rPr lang="en-US" sz="1200" kern="1200" dirty="0" smtClean="0">
                <a:solidFill>
                  <a:schemeClr val="tx1"/>
                </a:solidFill>
                <a:effectLst/>
                <a:latin typeface="+mn-lt"/>
                <a:ea typeface="+mn-ea"/>
                <a:cs typeface="+mn-cs"/>
              </a:rPr>
              <a:t> </a:t>
            </a:r>
            <a:r>
              <a:rPr lang="ru-RU" sz="1200" kern="1200" dirty="0" err="1" smtClean="0">
                <a:solidFill>
                  <a:schemeClr val="tx1"/>
                </a:solidFill>
                <a:effectLst/>
                <a:latin typeface="+mn-lt"/>
                <a:ea typeface="+mn-ea"/>
                <a:cs typeface="+mn-cs"/>
              </a:rPr>
              <a:t>Уч</a:t>
            </a:r>
            <a:r>
              <a:rPr lang="en-US" sz="1200" kern="1200" dirty="0" err="1" smtClean="0">
                <a:solidFill>
                  <a:schemeClr val="tx1"/>
                </a:solidFill>
                <a:effectLst/>
                <a:latin typeface="+mn-lt"/>
                <a:ea typeface="+mn-ea"/>
                <a:cs typeface="+mn-cs"/>
              </a:rPr>
              <a:t>ащиеся</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с</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интересом</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узнают</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что</a:t>
            </a:r>
            <a:r>
              <a:rPr lang="en-US" sz="1200" kern="120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лексика</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самым</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естественным</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образом</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отражает</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многочисленные</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условия</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материальной</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и</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социальной</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жизни</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что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в</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словарной</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картине</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мира</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обнаруживается</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связь</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лексики</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и</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условий</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объективного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мира</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особенно</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в</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появляющихся</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новых</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словах</a:t>
            </a:r>
            <a:r>
              <a:rPr lang="en-US" sz="1200" kern="1200" dirty="0" smtClean="0">
                <a:solidFill>
                  <a:schemeClr val="tx1"/>
                </a:solidFill>
                <a:effectLst/>
                <a:latin typeface="+mn-lt"/>
                <a:ea typeface="+mn-ea"/>
                <a:cs typeface="+mn-cs"/>
              </a:rPr>
              <a:t>,</a:t>
            </a:r>
            <a:r>
              <a:rPr lang="ru-RU" dirty="0" smtClean="0">
                <a:effectLst/>
              </a:rPr>
              <a:t> </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20</a:t>
            </a:fld>
            <a:endParaRPr lang="ru-RU"/>
          </a:p>
        </p:txBody>
      </p:sp>
    </p:spTree>
    <p:extLst>
      <p:ext uri="{BB962C8B-B14F-4D97-AF65-F5344CB8AC3E}">
        <p14:creationId xmlns:p14="http://schemas.microsoft.com/office/powerpoint/2010/main" xmlns="" val="13071333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развитие эмоциональной сферы детей в процессе обучающих игр, учебных спектаклей с использованием иностранного языка; </a:t>
            </a:r>
          </a:p>
          <a:p>
            <a:r>
              <a:rPr lang="ru-RU" dirty="0" smtClean="0">
                <a:solidFill>
                  <a:srgbClr val="FF0000"/>
                </a:solidFill>
              </a:rPr>
              <a:t>приобщение младших школьников к новому социальному опыту за счет проигрывания на иностранном языке различных ролей в игровых ситуациях</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21</a:t>
            </a:fld>
            <a:endParaRPr lang="ru-RU"/>
          </a:p>
        </p:txBody>
      </p:sp>
    </p:spTree>
    <p:extLst>
      <p:ext uri="{BB962C8B-B14F-4D97-AF65-F5344CB8AC3E}">
        <p14:creationId xmlns:p14="http://schemas.microsoft.com/office/powerpoint/2010/main" xmlns="" val="1549767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Расширение кругозора,</a:t>
            </a:r>
            <a:r>
              <a:rPr lang="ru-RU" baseline="0" dirty="0" smtClean="0"/>
              <a:t> знакомство с реалиями.</a:t>
            </a:r>
          </a:p>
          <a:p>
            <a:r>
              <a:rPr lang="ru-RU" baseline="0" dirty="0" smtClean="0"/>
              <a:t>  Личностные результаты: </a:t>
            </a:r>
            <a:r>
              <a:rPr lang="ru-RU" dirty="0" smtClean="0"/>
              <a:t>общее представление о мире как о многоязычном и поликультурном сообществе; </a:t>
            </a:r>
            <a:br>
              <a:rPr lang="ru-RU" dirty="0" smtClean="0"/>
            </a:br>
            <a:r>
              <a:rPr lang="ru-RU" dirty="0" smtClean="0"/>
              <a:t/>
            </a:r>
            <a:br>
              <a:rPr lang="ru-RU" dirty="0" smtClean="0"/>
            </a:br>
            <a:r>
              <a:rPr lang="ru-RU" dirty="0" smtClean="0"/>
              <a:t>осознание языка, в том числе иностранного, как основного средства общения между людьми; </a:t>
            </a:r>
            <a:endParaRPr lang="ru-RU" dirty="0"/>
          </a:p>
        </p:txBody>
      </p:sp>
      <p:sp>
        <p:nvSpPr>
          <p:cNvPr id="4" name="Номер слайда 3"/>
          <p:cNvSpPr>
            <a:spLocks noGrp="1"/>
          </p:cNvSpPr>
          <p:nvPr>
            <p:ph type="sldNum" sz="quarter" idx="10"/>
          </p:nvPr>
        </p:nvSpPr>
        <p:spPr/>
        <p:txBody>
          <a:bodyPr/>
          <a:lstStyle/>
          <a:p>
            <a:fld id="{E6112DBD-7BBE-664B-9AAA-7FD99D409A6D}" type="slidenum">
              <a:rPr lang="ru-RU" smtClean="0"/>
              <a:pPr/>
              <a:t>22</a:t>
            </a:fld>
            <a:endParaRPr lang="ru-RU"/>
          </a:p>
        </p:txBody>
      </p:sp>
    </p:spTree>
    <p:extLst>
      <p:ext uri="{BB962C8B-B14F-4D97-AF65-F5344CB8AC3E}">
        <p14:creationId xmlns:p14="http://schemas.microsoft.com/office/powerpoint/2010/main" xmlns="" val="32142574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lt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ltLang="ru-RU"/>
          </a:p>
        </p:txBody>
      </p:sp>
      <p:sp>
        <p:nvSpPr>
          <p:cNvPr id="6" name="Rectangle 6"/>
          <p:cNvSpPr>
            <a:spLocks noGrp="1" noChangeArrowheads="1"/>
          </p:cNvSpPr>
          <p:nvPr>
            <p:ph type="sldNum" sz="quarter" idx="12"/>
          </p:nvPr>
        </p:nvSpPr>
        <p:spPr>
          <a:ln/>
        </p:spPr>
        <p:txBody>
          <a:bodyPr/>
          <a:lstStyle>
            <a:lvl1pPr>
              <a:defRPr/>
            </a:lvl1pPr>
          </a:lstStyle>
          <a:p>
            <a:pPr>
              <a:defRPr/>
            </a:pPr>
            <a:fld id="{9F612FB3-6701-469B-9D23-40B77896C01E}"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lt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ltLang="ru-RU"/>
          </a:p>
        </p:txBody>
      </p:sp>
      <p:sp>
        <p:nvSpPr>
          <p:cNvPr id="6" name="Rectangle 6"/>
          <p:cNvSpPr>
            <a:spLocks noGrp="1" noChangeArrowheads="1"/>
          </p:cNvSpPr>
          <p:nvPr>
            <p:ph type="sldNum" sz="quarter" idx="12"/>
          </p:nvPr>
        </p:nvSpPr>
        <p:spPr>
          <a:ln/>
        </p:spPr>
        <p:txBody>
          <a:bodyPr/>
          <a:lstStyle>
            <a:lvl1pPr>
              <a:defRPr/>
            </a:lvl1pPr>
          </a:lstStyle>
          <a:p>
            <a:pPr>
              <a:defRPr/>
            </a:pPr>
            <a:fld id="{A64F5E9D-E884-4666-A557-D2F3F24F8014}"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lt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ltLang="ru-RU"/>
          </a:p>
        </p:txBody>
      </p:sp>
      <p:sp>
        <p:nvSpPr>
          <p:cNvPr id="6" name="Rectangle 6"/>
          <p:cNvSpPr>
            <a:spLocks noGrp="1" noChangeArrowheads="1"/>
          </p:cNvSpPr>
          <p:nvPr>
            <p:ph type="sldNum" sz="quarter" idx="12"/>
          </p:nvPr>
        </p:nvSpPr>
        <p:spPr>
          <a:ln/>
        </p:spPr>
        <p:txBody>
          <a:bodyPr/>
          <a:lstStyle>
            <a:lvl1pPr>
              <a:defRPr/>
            </a:lvl1pPr>
          </a:lstStyle>
          <a:p>
            <a:pPr>
              <a:defRPr/>
            </a:pPr>
            <a:fld id="{3ACB3299-B58D-4A88-A371-C6B03366BC36}"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lt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ltLang="ru-RU"/>
          </a:p>
        </p:txBody>
      </p:sp>
      <p:sp>
        <p:nvSpPr>
          <p:cNvPr id="6" name="Rectangle 6"/>
          <p:cNvSpPr>
            <a:spLocks noGrp="1" noChangeArrowheads="1"/>
          </p:cNvSpPr>
          <p:nvPr>
            <p:ph type="sldNum" sz="quarter" idx="12"/>
          </p:nvPr>
        </p:nvSpPr>
        <p:spPr>
          <a:ln/>
        </p:spPr>
        <p:txBody>
          <a:bodyPr/>
          <a:lstStyle>
            <a:lvl1pPr>
              <a:defRPr/>
            </a:lvl1pPr>
          </a:lstStyle>
          <a:p>
            <a:pPr>
              <a:defRPr/>
            </a:pPr>
            <a:fld id="{2E6E34BF-EF6F-4154-B5F2-71B631ABA8CA}"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lt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ltLang="ru-RU"/>
          </a:p>
        </p:txBody>
      </p:sp>
      <p:sp>
        <p:nvSpPr>
          <p:cNvPr id="6" name="Rectangle 6"/>
          <p:cNvSpPr>
            <a:spLocks noGrp="1" noChangeArrowheads="1"/>
          </p:cNvSpPr>
          <p:nvPr>
            <p:ph type="sldNum" sz="quarter" idx="12"/>
          </p:nvPr>
        </p:nvSpPr>
        <p:spPr>
          <a:ln/>
        </p:spPr>
        <p:txBody>
          <a:bodyPr/>
          <a:lstStyle>
            <a:lvl1pPr>
              <a:defRPr/>
            </a:lvl1pPr>
          </a:lstStyle>
          <a:p>
            <a:pPr>
              <a:defRPr/>
            </a:pPr>
            <a:fld id="{8B6C3CD1-133D-4303-94FD-70E952311AA5}"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lt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ltLang="ru-RU"/>
          </a:p>
        </p:txBody>
      </p:sp>
      <p:sp>
        <p:nvSpPr>
          <p:cNvPr id="7" name="Rectangle 6"/>
          <p:cNvSpPr>
            <a:spLocks noGrp="1" noChangeArrowheads="1"/>
          </p:cNvSpPr>
          <p:nvPr>
            <p:ph type="sldNum" sz="quarter" idx="12"/>
          </p:nvPr>
        </p:nvSpPr>
        <p:spPr>
          <a:ln/>
        </p:spPr>
        <p:txBody>
          <a:bodyPr/>
          <a:lstStyle>
            <a:lvl1pPr>
              <a:defRPr/>
            </a:lvl1pPr>
          </a:lstStyle>
          <a:p>
            <a:pPr>
              <a:defRPr/>
            </a:pPr>
            <a:fld id="{99371608-8D96-4B77-9360-4920B0C1F387}"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lt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ltLang="ru-RU"/>
          </a:p>
        </p:txBody>
      </p:sp>
      <p:sp>
        <p:nvSpPr>
          <p:cNvPr id="9" name="Rectangle 6"/>
          <p:cNvSpPr>
            <a:spLocks noGrp="1" noChangeArrowheads="1"/>
          </p:cNvSpPr>
          <p:nvPr>
            <p:ph type="sldNum" sz="quarter" idx="12"/>
          </p:nvPr>
        </p:nvSpPr>
        <p:spPr>
          <a:ln/>
        </p:spPr>
        <p:txBody>
          <a:bodyPr/>
          <a:lstStyle>
            <a:lvl1pPr>
              <a:defRPr/>
            </a:lvl1pPr>
          </a:lstStyle>
          <a:p>
            <a:pPr>
              <a:defRPr/>
            </a:pPr>
            <a:fld id="{60011F2D-7A14-410A-8B51-82089278EB43}"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lt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ltLang="ru-RU"/>
          </a:p>
        </p:txBody>
      </p:sp>
      <p:sp>
        <p:nvSpPr>
          <p:cNvPr id="5" name="Rectangle 6"/>
          <p:cNvSpPr>
            <a:spLocks noGrp="1" noChangeArrowheads="1"/>
          </p:cNvSpPr>
          <p:nvPr>
            <p:ph type="sldNum" sz="quarter" idx="12"/>
          </p:nvPr>
        </p:nvSpPr>
        <p:spPr>
          <a:ln/>
        </p:spPr>
        <p:txBody>
          <a:bodyPr/>
          <a:lstStyle>
            <a:lvl1pPr>
              <a:defRPr/>
            </a:lvl1pPr>
          </a:lstStyle>
          <a:p>
            <a:pPr>
              <a:defRPr/>
            </a:pPr>
            <a:fld id="{5225A644-A204-4643-8E1C-96245CBF8D1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lt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ltLang="ru-RU"/>
          </a:p>
        </p:txBody>
      </p:sp>
      <p:sp>
        <p:nvSpPr>
          <p:cNvPr id="4" name="Rectangle 6"/>
          <p:cNvSpPr>
            <a:spLocks noGrp="1" noChangeArrowheads="1"/>
          </p:cNvSpPr>
          <p:nvPr>
            <p:ph type="sldNum" sz="quarter" idx="12"/>
          </p:nvPr>
        </p:nvSpPr>
        <p:spPr>
          <a:ln/>
        </p:spPr>
        <p:txBody>
          <a:bodyPr/>
          <a:lstStyle>
            <a:lvl1pPr>
              <a:defRPr/>
            </a:lvl1pPr>
          </a:lstStyle>
          <a:p>
            <a:pPr>
              <a:defRPr/>
            </a:pPr>
            <a:fld id="{169B41F0-F358-40C7-8BF5-A2ED159C5533}"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lt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ltLang="ru-RU"/>
          </a:p>
        </p:txBody>
      </p:sp>
      <p:sp>
        <p:nvSpPr>
          <p:cNvPr id="7" name="Rectangle 6"/>
          <p:cNvSpPr>
            <a:spLocks noGrp="1" noChangeArrowheads="1"/>
          </p:cNvSpPr>
          <p:nvPr>
            <p:ph type="sldNum" sz="quarter" idx="12"/>
          </p:nvPr>
        </p:nvSpPr>
        <p:spPr>
          <a:ln/>
        </p:spPr>
        <p:txBody>
          <a:bodyPr/>
          <a:lstStyle>
            <a:lvl1pPr>
              <a:defRPr/>
            </a:lvl1pPr>
          </a:lstStyle>
          <a:p>
            <a:pPr>
              <a:defRPr/>
            </a:pPr>
            <a:fld id="{937ACC9A-589D-4129-91EE-39D6F58911F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lt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ltLang="ru-RU"/>
          </a:p>
        </p:txBody>
      </p:sp>
      <p:sp>
        <p:nvSpPr>
          <p:cNvPr id="7" name="Rectangle 6"/>
          <p:cNvSpPr>
            <a:spLocks noGrp="1" noChangeArrowheads="1"/>
          </p:cNvSpPr>
          <p:nvPr>
            <p:ph type="sldNum" sz="quarter" idx="12"/>
          </p:nvPr>
        </p:nvSpPr>
        <p:spPr>
          <a:ln/>
        </p:spPr>
        <p:txBody>
          <a:bodyPr/>
          <a:lstStyle>
            <a:lvl1pPr>
              <a:defRPr/>
            </a:lvl1pPr>
          </a:lstStyle>
          <a:p>
            <a:pPr>
              <a:defRPr/>
            </a:pPr>
            <a:fld id="{29C265E3-304E-4C36-826C-02C4027F972D}"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ru-RU" alt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ru-RU" alt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defRPr/>
            </a:pPr>
            <a:fld id="{D56E78D1-9C45-48E1-8ABC-D3A3F6190A14}"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8.jpeg"/></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3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Номер слайда 5"/>
          <p:cNvSpPr txBox="1">
            <a:spLocks noGrp="1"/>
          </p:cNvSpPr>
          <p:nvPr/>
        </p:nvSpPr>
        <p:spPr bwMode="auto">
          <a:xfrm>
            <a:off x="6553200" y="6245225"/>
            <a:ext cx="2133600" cy="476250"/>
          </a:xfrm>
          <a:prstGeom prst="rect">
            <a:avLst/>
          </a:prstGeom>
          <a:noFill/>
          <a:ln w="9525">
            <a:noFill/>
            <a:miter lim="800000"/>
            <a:headEnd/>
            <a:tailEnd/>
          </a:ln>
          <a:effectLst/>
        </p:spPr>
        <p:txBody>
          <a:bodyPr/>
          <a:lstStyle/>
          <a:p>
            <a:pPr algn="r"/>
            <a:fld id="{B54AE0BB-BBF3-45E4-A058-6C749B918BB5}" type="slidenum">
              <a:rPr lang="ru-RU" altLang="ru-RU" sz="1400"/>
              <a:pPr algn="r"/>
              <a:t>1</a:t>
            </a:fld>
            <a:endParaRPr lang="ru-RU" altLang="ru-RU" sz="1400"/>
          </a:p>
        </p:txBody>
      </p:sp>
      <p:pic>
        <p:nvPicPr>
          <p:cNvPr id="2051" name="Picture 2" descr="fon"/>
          <p:cNvPicPr>
            <a:picLocks noChangeAspect="1" noChangeArrowheads="1"/>
          </p:cNvPicPr>
          <p:nvPr/>
        </p:nvPicPr>
        <p:blipFill>
          <a:blip r:embed="rId2" cstate="print"/>
          <a:srcRect/>
          <a:stretch>
            <a:fillRect/>
          </a:stretch>
        </p:blipFill>
        <p:spPr bwMode="auto">
          <a:xfrm>
            <a:off x="611188" y="0"/>
            <a:ext cx="8064500" cy="1268413"/>
          </a:xfrm>
          <a:prstGeom prst="rect">
            <a:avLst/>
          </a:prstGeom>
          <a:noFill/>
          <a:ln w="9525">
            <a:noFill/>
            <a:miter lim="800000"/>
            <a:headEnd/>
            <a:tailEnd/>
          </a:ln>
        </p:spPr>
      </p:pic>
      <p:sp>
        <p:nvSpPr>
          <p:cNvPr id="2052" name="Rectangle 3"/>
          <p:cNvSpPr>
            <a:spLocks noGrp="1" noChangeArrowheads="1"/>
          </p:cNvSpPr>
          <p:nvPr>
            <p:ph type="body" idx="4294967295"/>
          </p:nvPr>
        </p:nvSpPr>
        <p:spPr>
          <a:xfrm>
            <a:off x="457200" y="1628775"/>
            <a:ext cx="8229600" cy="4525963"/>
          </a:xfrm>
        </p:spPr>
        <p:txBody>
          <a:bodyPr/>
          <a:lstStyle/>
          <a:p>
            <a:pPr eaLnBrk="1" hangingPunct="1"/>
            <a:r>
              <a:rPr lang="ru-RU" altLang="ru-RU" sz="3400" dirty="0" smtClean="0"/>
              <a:t>Курс </a:t>
            </a:r>
            <a:r>
              <a:rPr lang="en-US" altLang="ru-RU" sz="3400" dirty="0" smtClean="0"/>
              <a:t>H</a:t>
            </a:r>
            <a:r>
              <a:rPr lang="ru-RU" altLang="ru-RU" sz="3400" dirty="0" err="1" smtClean="0"/>
              <a:t>appy</a:t>
            </a:r>
            <a:r>
              <a:rPr lang="ru-RU" altLang="ru-RU" sz="3400" dirty="0" smtClean="0"/>
              <a:t> </a:t>
            </a:r>
            <a:r>
              <a:rPr lang="ru-RU" altLang="ru-RU" sz="3400" dirty="0" err="1" smtClean="0"/>
              <a:t>English.ru</a:t>
            </a:r>
            <a:r>
              <a:rPr lang="ru-RU" altLang="ru-RU" sz="3400" dirty="0" smtClean="0"/>
              <a:t>  включает</a:t>
            </a:r>
            <a:r>
              <a:rPr lang="en-US" altLang="ru-RU" sz="3400" dirty="0" smtClean="0"/>
              <a:t/>
            </a:r>
            <a:br>
              <a:rPr lang="en-US" altLang="ru-RU" sz="3400" dirty="0" smtClean="0"/>
            </a:br>
            <a:r>
              <a:rPr lang="ru-RU" altLang="ru-RU" sz="3400" dirty="0" smtClean="0"/>
              <a:t>в себя учебники со 2</a:t>
            </a:r>
            <a:r>
              <a:rPr lang="en-US" altLang="ru-RU" sz="3400" dirty="0" smtClean="0"/>
              <a:t> </a:t>
            </a:r>
            <a:r>
              <a:rPr lang="ru-RU" altLang="ru-RU" sz="3400" dirty="0" smtClean="0"/>
              <a:t>класса по 11</a:t>
            </a:r>
            <a:r>
              <a:rPr lang="en-US" altLang="ru-RU" sz="3400" dirty="0" smtClean="0"/>
              <a:t> </a:t>
            </a:r>
            <a:r>
              <a:rPr lang="ru-RU" altLang="ru-RU" sz="3400" dirty="0" smtClean="0"/>
              <a:t>класс. </a:t>
            </a:r>
          </a:p>
          <a:p>
            <a:pPr eaLnBrk="1" hangingPunct="1"/>
            <a:r>
              <a:rPr lang="ru-RU" altLang="ru-RU" sz="3400" dirty="0" smtClean="0"/>
              <a:t>Все учебники курса имеют гриф «Рекомендовано МО РФ» и  включены  в Федеральный перечень  на 201</a:t>
            </a:r>
            <a:r>
              <a:rPr lang="en-US" altLang="ru-RU" sz="3400" dirty="0" smtClean="0"/>
              <a:t>3 </a:t>
            </a:r>
            <a:r>
              <a:rPr lang="ru-RU" altLang="ru-RU" sz="3400" dirty="0" smtClean="0"/>
              <a:t>-201</a:t>
            </a:r>
            <a:r>
              <a:rPr lang="en-US" altLang="ru-RU" sz="3400" dirty="0" smtClean="0"/>
              <a:t>4</a:t>
            </a:r>
            <a:r>
              <a:rPr lang="ru-RU" altLang="ru-RU" sz="3400" dirty="0" smtClean="0"/>
              <a:t> учебный год.</a:t>
            </a:r>
          </a:p>
        </p:txBody>
      </p:sp>
      <p:pic>
        <p:nvPicPr>
          <p:cNvPr id="2053" name="Picture 4" descr="Logo_1"/>
          <p:cNvPicPr>
            <a:picLocks noChangeAspect="1" noChangeArrowheads="1"/>
          </p:cNvPicPr>
          <p:nvPr/>
        </p:nvPicPr>
        <p:blipFill>
          <a:blip r:embed="rId3" cstate="print"/>
          <a:srcRect/>
          <a:stretch>
            <a:fillRect/>
          </a:stretch>
        </p:blipFill>
        <p:spPr bwMode="auto">
          <a:xfrm>
            <a:off x="1476375" y="260350"/>
            <a:ext cx="6480175" cy="7953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on"/>
          <p:cNvPicPr>
            <a:picLocks noChangeAspect="1" noChangeArrowheads="1"/>
          </p:cNvPicPr>
          <p:nvPr/>
        </p:nvPicPr>
        <p:blipFill>
          <a:blip r:embed="rId2" cstate="print"/>
          <a:srcRect/>
          <a:stretch>
            <a:fillRect/>
          </a:stretch>
        </p:blipFill>
        <p:spPr bwMode="auto">
          <a:xfrm>
            <a:off x="611188" y="1"/>
            <a:ext cx="8064500" cy="1124744"/>
          </a:xfrm>
          <a:prstGeom prst="rect">
            <a:avLst/>
          </a:prstGeom>
          <a:noFill/>
          <a:ln w="9525">
            <a:noFill/>
            <a:miter lim="800000"/>
            <a:headEnd/>
            <a:tailEnd/>
          </a:ln>
        </p:spPr>
      </p:pic>
      <p:sp>
        <p:nvSpPr>
          <p:cNvPr id="2" name="Название 1"/>
          <p:cNvSpPr>
            <a:spLocks noGrp="1"/>
          </p:cNvSpPr>
          <p:nvPr>
            <p:ph type="title"/>
          </p:nvPr>
        </p:nvSpPr>
        <p:spPr>
          <a:xfrm>
            <a:off x="457200" y="0"/>
            <a:ext cx="8229600" cy="1143000"/>
          </a:xfrm>
        </p:spPr>
        <p:txBody>
          <a:bodyPr/>
          <a:lstStyle/>
          <a:p>
            <a:r>
              <a:rPr lang="ru-RU" sz="2400" b="1" dirty="0" smtClean="0">
                <a:solidFill>
                  <a:srgbClr val="CC0066"/>
                </a:solidFill>
              </a:rPr>
              <a:t>Что способствует </a:t>
            </a:r>
            <a:r>
              <a:rPr lang="en-US" sz="2400" b="1" dirty="0" err="1">
                <a:solidFill>
                  <a:srgbClr val="CC0066"/>
                </a:solidFill>
              </a:rPr>
              <a:t>усилению</a:t>
            </a:r>
            <a:r>
              <a:rPr lang="en-US" sz="2400" b="1" dirty="0">
                <a:solidFill>
                  <a:srgbClr val="CC0066"/>
                </a:solidFill>
              </a:rPr>
              <a:t> </a:t>
            </a:r>
            <a:r>
              <a:rPr lang="ru-RU" sz="2400" b="1" dirty="0" smtClean="0">
                <a:solidFill>
                  <a:srgbClr val="CC0066"/>
                </a:solidFill>
              </a:rPr>
              <a:t/>
            </a:r>
            <a:br>
              <a:rPr lang="ru-RU" sz="2400" b="1" dirty="0" smtClean="0">
                <a:solidFill>
                  <a:srgbClr val="CC0066"/>
                </a:solidFill>
              </a:rPr>
            </a:br>
            <a:r>
              <a:rPr lang="en-US" sz="2400" b="1" dirty="0" err="1" smtClean="0">
                <a:solidFill>
                  <a:srgbClr val="CC0066"/>
                </a:solidFill>
              </a:rPr>
              <a:t>коммуникативно-познавательной</a:t>
            </a:r>
            <a:r>
              <a:rPr lang="en-US" sz="2400" b="1" dirty="0" smtClean="0">
                <a:solidFill>
                  <a:srgbClr val="CC0066"/>
                </a:solidFill>
              </a:rPr>
              <a:t> </a:t>
            </a:r>
            <a:r>
              <a:rPr lang="en-US" sz="2400" b="1" dirty="0" err="1">
                <a:solidFill>
                  <a:srgbClr val="CC0066"/>
                </a:solidFill>
              </a:rPr>
              <a:t>мотивации</a:t>
            </a:r>
            <a:r>
              <a:rPr lang="en-US" sz="2400" b="1" dirty="0">
                <a:solidFill>
                  <a:srgbClr val="CC0066"/>
                </a:solidFill>
              </a:rPr>
              <a:t> </a:t>
            </a:r>
            <a:endParaRPr lang="ru-RU" sz="2400" b="1" dirty="0">
              <a:solidFill>
                <a:srgbClr val="CC0066"/>
              </a:solidFill>
            </a:endParaRPr>
          </a:p>
        </p:txBody>
      </p:sp>
      <p:sp>
        <p:nvSpPr>
          <p:cNvPr id="3" name="Содержимое 2"/>
          <p:cNvSpPr>
            <a:spLocks noGrp="1"/>
          </p:cNvSpPr>
          <p:nvPr>
            <p:ph idx="1"/>
          </p:nvPr>
        </p:nvSpPr>
        <p:spPr>
          <a:xfrm>
            <a:off x="457200" y="1600200"/>
            <a:ext cx="8435280" cy="4709120"/>
          </a:xfrm>
        </p:spPr>
        <p:txBody>
          <a:bodyPr/>
          <a:lstStyle/>
          <a:p>
            <a:pPr marL="0" indent="360000">
              <a:spcBef>
                <a:spcPts val="0"/>
              </a:spcBef>
              <a:buNone/>
            </a:pPr>
            <a:r>
              <a:rPr lang="ru-RU" sz="2400" dirty="0" smtClean="0"/>
              <a:t>О</a:t>
            </a:r>
            <a:r>
              <a:rPr lang="en-US" sz="2400" dirty="0" err="1" smtClean="0"/>
              <a:t>рганизация</a:t>
            </a:r>
            <a:r>
              <a:rPr lang="en-US" sz="2400" dirty="0" smtClean="0"/>
              <a:t> </a:t>
            </a:r>
            <a:r>
              <a:rPr lang="en-US" sz="2400" dirty="0" err="1"/>
              <a:t>изучения</a:t>
            </a:r>
            <a:r>
              <a:rPr lang="en-US" sz="2400" dirty="0"/>
              <a:t> ИЯ в </a:t>
            </a:r>
            <a:r>
              <a:rPr lang="en-US" sz="2400" dirty="0" err="1"/>
              <a:t>тесной</a:t>
            </a:r>
            <a:r>
              <a:rPr lang="en-US" sz="2400" dirty="0"/>
              <a:t> </a:t>
            </a:r>
            <a:r>
              <a:rPr lang="en-US" sz="2400" dirty="0" err="1"/>
              <a:t>связи</a:t>
            </a:r>
            <a:r>
              <a:rPr lang="en-US" sz="2400" dirty="0"/>
              <a:t> </a:t>
            </a:r>
            <a:r>
              <a:rPr lang="ru-RU" sz="2400" dirty="0" smtClean="0"/>
              <a:t/>
            </a:r>
            <a:br>
              <a:rPr lang="ru-RU" sz="2400" dirty="0" smtClean="0"/>
            </a:br>
            <a:r>
              <a:rPr lang="en-US" sz="2400" dirty="0" smtClean="0"/>
              <a:t>с </a:t>
            </a:r>
            <a:r>
              <a:rPr lang="en-US" sz="2400" dirty="0" err="1"/>
              <a:t>национальной</a:t>
            </a:r>
            <a:r>
              <a:rPr lang="en-US" sz="2400" dirty="0"/>
              <a:t> </a:t>
            </a:r>
            <a:r>
              <a:rPr lang="en-US" sz="2400" dirty="0" err="1"/>
              <a:t>культурой</a:t>
            </a:r>
            <a:r>
              <a:rPr lang="en-US" sz="2400" dirty="0"/>
              <a:t> </a:t>
            </a:r>
            <a:r>
              <a:rPr lang="en-US" sz="2400" dirty="0" err="1"/>
              <a:t>народа</a:t>
            </a:r>
            <a:r>
              <a:rPr lang="en-US" sz="2400" dirty="0"/>
              <a:t>, </a:t>
            </a:r>
            <a:r>
              <a:rPr lang="en-US" sz="2400" dirty="0" err="1"/>
              <a:t>который</a:t>
            </a:r>
            <a:r>
              <a:rPr lang="en-US" sz="2400" dirty="0"/>
              <a:t> </a:t>
            </a:r>
            <a:r>
              <a:rPr lang="en-US" sz="2400" dirty="0" err="1"/>
              <a:t>говорит</a:t>
            </a:r>
            <a:r>
              <a:rPr lang="en-US" sz="2400" dirty="0"/>
              <a:t> </a:t>
            </a:r>
            <a:r>
              <a:rPr lang="ru-RU" sz="2400" dirty="0" smtClean="0"/>
              <a:t/>
            </a:r>
            <a:br>
              <a:rPr lang="ru-RU" sz="2400" dirty="0" smtClean="0"/>
            </a:br>
            <a:r>
              <a:rPr lang="en-US" sz="2400" dirty="0" err="1" smtClean="0"/>
              <a:t>на</a:t>
            </a:r>
            <a:r>
              <a:rPr lang="en-US" sz="2400" dirty="0" smtClean="0"/>
              <a:t> </a:t>
            </a:r>
            <a:r>
              <a:rPr lang="en-US" sz="2400" dirty="0" err="1"/>
              <a:t>этом</a:t>
            </a:r>
            <a:r>
              <a:rPr lang="en-US" sz="2400" dirty="0"/>
              <a:t> </a:t>
            </a:r>
            <a:r>
              <a:rPr lang="en-US" sz="2400" dirty="0" err="1"/>
              <a:t>языке</a:t>
            </a:r>
            <a:r>
              <a:rPr lang="en-US" sz="2400" dirty="0"/>
              <a:t>, </a:t>
            </a:r>
            <a:r>
              <a:rPr lang="en-US" sz="2400" b="1" dirty="0" err="1"/>
              <a:t>лингвострановедческая</a:t>
            </a:r>
            <a:r>
              <a:rPr lang="en-US" sz="2400" b="1" dirty="0"/>
              <a:t> </a:t>
            </a:r>
            <a:r>
              <a:rPr lang="en-US" sz="2400" b="1" dirty="0" err="1"/>
              <a:t>окраска</a:t>
            </a:r>
            <a:r>
              <a:rPr lang="en-US" sz="2400" b="1" dirty="0"/>
              <a:t> </a:t>
            </a:r>
            <a:r>
              <a:rPr lang="en-US" sz="2400" b="1" dirty="0" err="1"/>
              <a:t>обучения</a:t>
            </a:r>
            <a:r>
              <a:rPr lang="en-US" sz="2400" b="1" dirty="0"/>
              <a:t> в </a:t>
            </a:r>
            <a:r>
              <a:rPr lang="en-US" sz="2400" b="1" dirty="0" err="1"/>
              <a:t>целом</a:t>
            </a:r>
            <a:r>
              <a:rPr lang="en-US" sz="2400" b="1" dirty="0"/>
              <a:t>, </a:t>
            </a:r>
            <a:r>
              <a:rPr lang="en-US" sz="2400" b="1" dirty="0" err="1"/>
              <a:t>учебных</a:t>
            </a:r>
            <a:r>
              <a:rPr lang="en-US" sz="2400" b="1" dirty="0"/>
              <a:t> </a:t>
            </a:r>
            <a:r>
              <a:rPr lang="en-US" sz="2400" b="1" dirty="0" err="1" smtClean="0"/>
              <a:t>материалов</a:t>
            </a:r>
            <a:r>
              <a:rPr lang="en-US" sz="2400" b="1" dirty="0" smtClean="0"/>
              <a:t> </a:t>
            </a:r>
            <a:r>
              <a:rPr lang="ru-RU" sz="2400" b="1" dirty="0" smtClean="0"/>
              <a:t/>
            </a:r>
            <a:br>
              <a:rPr lang="ru-RU" sz="2400" b="1" dirty="0" smtClean="0"/>
            </a:br>
            <a:r>
              <a:rPr lang="en-US" sz="2400" b="1" dirty="0" smtClean="0"/>
              <a:t>в </a:t>
            </a:r>
            <a:r>
              <a:rPr lang="en-US" sz="2400" b="1" dirty="0" err="1" smtClean="0"/>
              <a:t>частности</a:t>
            </a:r>
            <a:r>
              <a:rPr lang="en-US" sz="2400" b="1" dirty="0" smtClean="0"/>
              <a:t> </a:t>
            </a:r>
            <a:r>
              <a:rPr lang="en-US" sz="2400" dirty="0" err="1"/>
              <a:t>будет</a:t>
            </a:r>
            <a:r>
              <a:rPr lang="en-US" sz="2400" dirty="0"/>
              <a:t> </a:t>
            </a:r>
            <a:r>
              <a:rPr lang="en-US" sz="2400" dirty="0" err="1"/>
              <a:t>способствовать</a:t>
            </a:r>
            <a:r>
              <a:rPr lang="en-US" sz="2400" dirty="0"/>
              <a:t> </a:t>
            </a:r>
            <a:r>
              <a:rPr lang="en-US" sz="2400" dirty="0" err="1"/>
              <a:t>усилению</a:t>
            </a:r>
            <a:r>
              <a:rPr lang="en-US" sz="2400" dirty="0"/>
              <a:t> </a:t>
            </a:r>
            <a:r>
              <a:rPr lang="en-US" sz="2400" dirty="0" err="1"/>
              <a:t>коммуникативно-познавательной</a:t>
            </a:r>
            <a:r>
              <a:rPr lang="en-US" sz="2400" dirty="0"/>
              <a:t> </a:t>
            </a:r>
            <a:r>
              <a:rPr lang="en-US" sz="2400" dirty="0" err="1"/>
              <a:t>мотивации</a:t>
            </a:r>
            <a:r>
              <a:rPr lang="en-US" sz="2400" dirty="0"/>
              <a:t> </a:t>
            </a:r>
            <a:r>
              <a:rPr lang="en-US" sz="2400" dirty="0" err="1"/>
              <a:t>учащихся</a:t>
            </a:r>
            <a:r>
              <a:rPr lang="en-US" sz="2400" dirty="0"/>
              <a:t>, </a:t>
            </a:r>
            <a:r>
              <a:rPr lang="en-US" sz="2400" dirty="0" err="1"/>
              <a:t>расширению</a:t>
            </a:r>
            <a:r>
              <a:rPr lang="en-US" sz="2400" dirty="0"/>
              <a:t> </a:t>
            </a:r>
            <a:r>
              <a:rPr lang="en-US" sz="2400" dirty="0" err="1"/>
              <a:t>общекультурного</a:t>
            </a:r>
            <a:r>
              <a:rPr lang="en-US" sz="2400" dirty="0"/>
              <a:t> </a:t>
            </a:r>
            <a:r>
              <a:rPr lang="en-US" sz="2400" dirty="0" err="1"/>
              <a:t>кругозора</a:t>
            </a:r>
            <a:r>
              <a:rPr lang="en-US" sz="2400" dirty="0"/>
              <a:t>, </a:t>
            </a:r>
            <a:r>
              <a:rPr lang="en-US" sz="2400" dirty="0" err="1"/>
              <a:t>позволит</a:t>
            </a:r>
            <a:r>
              <a:rPr lang="en-US" sz="2400" dirty="0"/>
              <a:t> </a:t>
            </a:r>
            <a:r>
              <a:rPr lang="en-US" sz="2400" dirty="0" err="1"/>
              <a:t>разнообразить</a:t>
            </a:r>
            <a:r>
              <a:rPr lang="en-US" sz="2400" dirty="0"/>
              <a:t> </a:t>
            </a:r>
            <a:r>
              <a:rPr lang="en-US" sz="2400" dirty="0" err="1"/>
              <a:t>приемы</a:t>
            </a:r>
            <a:r>
              <a:rPr lang="en-US" sz="2400" dirty="0"/>
              <a:t> и </a:t>
            </a:r>
            <a:r>
              <a:rPr lang="en-US" sz="2400" dirty="0" err="1"/>
              <a:t>формы</a:t>
            </a:r>
            <a:r>
              <a:rPr lang="en-US" sz="2400" dirty="0"/>
              <a:t> </a:t>
            </a:r>
            <a:r>
              <a:rPr lang="en-US" sz="2400" dirty="0" err="1"/>
              <a:t>работ</a:t>
            </a:r>
            <a:r>
              <a:rPr lang="en-US" sz="2400" dirty="0"/>
              <a:t>, </a:t>
            </a:r>
            <a:r>
              <a:rPr lang="en-US" sz="2400" dirty="0" err="1"/>
              <a:t>апеллировать</a:t>
            </a:r>
            <a:r>
              <a:rPr lang="en-US" sz="2400" dirty="0"/>
              <a:t> </a:t>
            </a:r>
            <a:r>
              <a:rPr lang="ru-RU" sz="2400" dirty="0" smtClean="0"/>
              <a:t/>
            </a:r>
            <a:br>
              <a:rPr lang="ru-RU" sz="2400" dirty="0" smtClean="0"/>
            </a:br>
            <a:r>
              <a:rPr lang="en-US" sz="2400" dirty="0" smtClean="0"/>
              <a:t>к </a:t>
            </a:r>
            <a:r>
              <a:rPr lang="en-US" sz="2400" dirty="0" err="1"/>
              <a:t>интеллекту</a:t>
            </a:r>
            <a:r>
              <a:rPr lang="en-US" sz="2400" dirty="0"/>
              <a:t> и </a:t>
            </a:r>
            <a:r>
              <a:rPr lang="en-US" sz="2400" dirty="0" err="1"/>
              <a:t>эмоциональной</a:t>
            </a:r>
            <a:r>
              <a:rPr lang="en-US" sz="2400" dirty="0"/>
              <a:t> </a:t>
            </a:r>
            <a:r>
              <a:rPr lang="en-US" sz="2400" dirty="0" err="1" smtClean="0"/>
              <a:t>сфер</a:t>
            </a:r>
            <a:r>
              <a:rPr lang="ru-RU" sz="2400" dirty="0" smtClean="0"/>
              <a:t>е</a:t>
            </a:r>
            <a:r>
              <a:rPr lang="en-US" sz="2400" dirty="0" smtClean="0"/>
              <a:t> </a:t>
            </a:r>
            <a:r>
              <a:rPr lang="en-US" sz="2400" dirty="0" err="1"/>
              <a:t>школьников</a:t>
            </a:r>
            <a:r>
              <a:rPr lang="en-US" sz="2400" dirty="0"/>
              <a:t>, </a:t>
            </a:r>
            <a:r>
              <a:rPr lang="en-US" sz="2400" dirty="0" err="1"/>
              <a:t>наиболее</a:t>
            </a:r>
            <a:r>
              <a:rPr lang="en-US" sz="2400" dirty="0"/>
              <a:t> </a:t>
            </a:r>
            <a:r>
              <a:rPr lang="en-US" sz="2400" dirty="0" err="1"/>
              <a:t>эффективно</a:t>
            </a:r>
            <a:r>
              <a:rPr lang="en-US" sz="2400" dirty="0"/>
              <a:t> </a:t>
            </a:r>
            <a:r>
              <a:rPr lang="en-US" sz="2400" dirty="0" err="1"/>
              <a:t>реализовать</a:t>
            </a:r>
            <a:r>
              <a:rPr lang="en-US" sz="2400" dirty="0"/>
              <a:t> </a:t>
            </a:r>
            <a:r>
              <a:rPr lang="en-US" sz="2400" dirty="0" err="1"/>
              <a:t>общедидактическое</a:t>
            </a:r>
            <a:r>
              <a:rPr lang="en-US" sz="2400" dirty="0"/>
              <a:t> </a:t>
            </a:r>
            <a:r>
              <a:rPr lang="en-US" sz="2400" dirty="0" err="1"/>
              <a:t>требование</a:t>
            </a:r>
            <a:r>
              <a:rPr lang="en-US" sz="2400" dirty="0"/>
              <a:t> </a:t>
            </a:r>
            <a:r>
              <a:rPr lang="en-US" sz="2400" dirty="0" err="1"/>
              <a:t>сочетания</a:t>
            </a:r>
            <a:r>
              <a:rPr lang="en-US" sz="2400" dirty="0"/>
              <a:t> </a:t>
            </a:r>
            <a:r>
              <a:rPr lang="en-US" sz="2400" dirty="0" err="1"/>
              <a:t>обучения</a:t>
            </a:r>
            <a:r>
              <a:rPr lang="en-US" sz="2400" dirty="0"/>
              <a:t> с </a:t>
            </a:r>
            <a:r>
              <a:rPr lang="en-US" sz="2400" dirty="0" err="1"/>
              <a:t>воспитанием</a:t>
            </a:r>
            <a:r>
              <a:rPr lang="en-US" sz="2400" dirty="0"/>
              <a:t>. </a:t>
            </a:r>
            <a:endParaRPr lang="ru-RU" sz="2400" dirty="0"/>
          </a:p>
          <a:p>
            <a:endParaRPr lang="ru-RU" dirty="0"/>
          </a:p>
        </p:txBody>
      </p:sp>
    </p:spTree>
    <p:extLst>
      <p:ext uri="{BB962C8B-B14F-4D97-AF65-F5344CB8AC3E}">
        <p14:creationId xmlns:p14="http://schemas.microsoft.com/office/powerpoint/2010/main" xmlns="" val="19437940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p:cNvSpPr/>
          <p:nvPr/>
        </p:nvSpPr>
        <p:spPr>
          <a:xfrm>
            <a:off x="323528" y="1340768"/>
            <a:ext cx="8424936" cy="1800200"/>
          </a:xfrm>
          <a:prstGeom prst="roundRect">
            <a:avLst/>
          </a:prstGeom>
          <a:solidFill>
            <a:srgbClr val="CCE9A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Скругленный прямоугольник 5"/>
          <p:cNvSpPr/>
          <p:nvPr/>
        </p:nvSpPr>
        <p:spPr>
          <a:xfrm>
            <a:off x="323528" y="3356992"/>
            <a:ext cx="8424936" cy="2808312"/>
          </a:xfrm>
          <a:prstGeom prst="roundRect">
            <a:avLst/>
          </a:prstGeom>
          <a:solidFill>
            <a:srgbClr val="CCE9A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Picture 2" descr="fon"/>
          <p:cNvPicPr>
            <a:picLocks noChangeAspect="1" noChangeArrowheads="1"/>
          </p:cNvPicPr>
          <p:nvPr/>
        </p:nvPicPr>
        <p:blipFill>
          <a:blip r:embed="rId2" cstate="print"/>
          <a:srcRect/>
          <a:stretch>
            <a:fillRect/>
          </a:stretch>
        </p:blipFill>
        <p:spPr bwMode="auto">
          <a:xfrm>
            <a:off x="611188" y="1"/>
            <a:ext cx="8064500" cy="1124744"/>
          </a:xfrm>
          <a:prstGeom prst="rect">
            <a:avLst/>
          </a:prstGeom>
          <a:noFill/>
          <a:ln w="9525">
            <a:noFill/>
            <a:miter lim="800000"/>
            <a:headEnd/>
            <a:tailEnd/>
          </a:ln>
        </p:spPr>
      </p:pic>
      <p:sp>
        <p:nvSpPr>
          <p:cNvPr id="2" name="Название 1"/>
          <p:cNvSpPr>
            <a:spLocks noGrp="1"/>
          </p:cNvSpPr>
          <p:nvPr>
            <p:ph type="title"/>
          </p:nvPr>
        </p:nvSpPr>
        <p:spPr>
          <a:xfrm>
            <a:off x="457200" y="0"/>
            <a:ext cx="8229600" cy="1143000"/>
          </a:xfrm>
        </p:spPr>
        <p:txBody>
          <a:bodyPr>
            <a:normAutofit fontScale="90000"/>
          </a:bodyPr>
          <a:lstStyle/>
          <a:p>
            <a:r>
              <a:rPr lang="ru-RU" sz="3600" b="1" dirty="0" smtClean="0">
                <a:solidFill>
                  <a:srgbClr val="CC0066"/>
                </a:solidFill>
              </a:rPr>
              <a:t>Особенности УМК «</a:t>
            </a:r>
            <a:r>
              <a:rPr lang="en-US" sz="3600" b="1" dirty="0" smtClean="0">
                <a:solidFill>
                  <a:srgbClr val="CC0066"/>
                </a:solidFill>
              </a:rPr>
              <a:t>Happy</a:t>
            </a:r>
            <a:r>
              <a:rPr lang="ru-RU" sz="3600" b="1" dirty="0" smtClean="0">
                <a:solidFill>
                  <a:srgbClr val="CC0066"/>
                </a:solidFill>
              </a:rPr>
              <a:t> </a:t>
            </a:r>
            <a:r>
              <a:rPr lang="en-US" sz="3600" b="1" dirty="0" err="1" smtClean="0">
                <a:solidFill>
                  <a:srgbClr val="CC0066"/>
                </a:solidFill>
              </a:rPr>
              <a:t>English.ru</a:t>
            </a:r>
            <a:r>
              <a:rPr lang="en-US" sz="3600" b="1" dirty="0" smtClean="0">
                <a:solidFill>
                  <a:srgbClr val="CC0066"/>
                </a:solidFill>
              </a:rPr>
              <a:t>”</a:t>
            </a:r>
            <a:endParaRPr lang="ru-RU" sz="3600" b="1" dirty="0">
              <a:solidFill>
                <a:srgbClr val="CC0066"/>
              </a:solidFill>
            </a:endParaRPr>
          </a:p>
        </p:txBody>
      </p:sp>
      <p:sp>
        <p:nvSpPr>
          <p:cNvPr id="3" name="Содержимое 2"/>
          <p:cNvSpPr>
            <a:spLocks noGrp="1"/>
          </p:cNvSpPr>
          <p:nvPr>
            <p:ph idx="1"/>
          </p:nvPr>
        </p:nvSpPr>
        <p:spPr>
          <a:xfrm>
            <a:off x="457200" y="1484784"/>
            <a:ext cx="8229600" cy="4525963"/>
          </a:xfrm>
        </p:spPr>
        <p:txBody>
          <a:bodyPr/>
          <a:lstStyle/>
          <a:p>
            <a:r>
              <a:rPr lang="ru-RU" dirty="0" smtClean="0">
                <a:solidFill>
                  <a:srgbClr val="002060"/>
                </a:solidFill>
              </a:rPr>
              <a:t>Социокультурная информация рассматривается не только как цель, </a:t>
            </a:r>
            <a:r>
              <a:rPr lang="ru-RU" dirty="0" smtClean="0">
                <a:solidFill>
                  <a:srgbClr val="002060"/>
                </a:solidFill>
              </a:rPr>
              <a:t/>
            </a:r>
            <a:br>
              <a:rPr lang="ru-RU" dirty="0" smtClean="0">
                <a:solidFill>
                  <a:srgbClr val="002060"/>
                </a:solidFill>
              </a:rPr>
            </a:br>
            <a:r>
              <a:rPr lang="ru-RU" dirty="0" smtClean="0">
                <a:solidFill>
                  <a:srgbClr val="002060"/>
                </a:solidFill>
              </a:rPr>
              <a:t>но </a:t>
            </a:r>
            <a:r>
              <a:rPr lang="ru-RU" dirty="0" smtClean="0">
                <a:solidFill>
                  <a:srgbClr val="002060"/>
                </a:solidFill>
              </a:rPr>
              <a:t>и как средство обучения.</a:t>
            </a:r>
            <a:r>
              <a:rPr lang="en-US" dirty="0" smtClean="0">
                <a:solidFill>
                  <a:srgbClr val="002060"/>
                </a:solidFill>
              </a:rPr>
              <a:t> </a:t>
            </a:r>
            <a:endParaRPr lang="ru-RU" dirty="0" smtClean="0">
              <a:solidFill>
                <a:srgbClr val="002060"/>
              </a:solidFill>
            </a:endParaRPr>
          </a:p>
          <a:p>
            <a:endParaRPr lang="ru-RU" sz="1200" dirty="0" smtClean="0">
              <a:solidFill>
                <a:srgbClr val="002060"/>
              </a:solidFill>
            </a:endParaRPr>
          </a:p>
          <a:p>
            <a:endParaRPr lang="ru-RU" sz="1200" dirty="0" smtClean="0">
              <a:solidFill>
                <a:srgbClr val="002060"/>
              </a:solidFill>
            </a:endParaRPr>
          </a:p>
          <a:p>
            <a:r>
              <a:rPr lang="ru-RU" dirty="0" smtClean="0">
                <a:solidFill>
                  <a:srgbClr val="002060"/>
                </a:solidFill>
              </a:rPr>
              <a:t>В данном УМК в полной мере реализуется воспитательный, мотивирующий и образовательный потенциал  социокультурной информации.</a:t>
            </a:r>
            <a:endParaRPr lang="ru-RU" dirty="0">
              <a:solidFill>
                <a:srgbClr val="002060"/>
              </a:solidFill>
            </a:endParaRPr>
          </a:p>
        </p:txBody>
      </p:sp>
    </p:spTree>
    <p:extLst>
      <p:ext uri="{BB962C8B-B14F-4D97-AF65-F5344CB8AC3E}">
        <p14:creationId xmlns:p14="http://schemas.microsoft.com/office/powerpoint/2010/main" xmlns="" val="41014789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on"/>
          <p:cNvPicPr>
            <a:picLocks noChangeAspect="1" noChangeArrowheads="1"/>
          </p:cNvPicPr>
          <p:nvPr/>
        </p:nvPicPr>
        <p:blipFill>
          <a:blip r:embed="rId2" cstate="print"/>
          <a:srcRect/>
          <a:stretch>
            <a:fillRect/>
          </a:stretch>
        </p:blipFill>
        <p:spPr bwMode="auto">
          <a:xfrm>
            <a:off x="611188" y="1"/>
            <a:ext cx="8064500" cy="1124744"/>
          </a:xfrm>
          <a:prstGeom prst="rect">
            <a:avLst/>
          </a:prstGeom>
          <a:noFill/>
          <a:ln w="9525">
            <a:noFill/>
            <a:miter lim="800000"/>
            <a:headEnd/>
            <a:tailEnd/>
          </a:ln>
        </p:spPr>
      </p:pic>
      <p:sp>
        <p:nvSpPr>
          <p:cNvPr id="2" name="Название 1"/>
          <p:cNvSpPr>
            <a:spLocks noGrp="1"/>
          </p:cNvSpPr>
          <p:nvPr>
            <p:ph type="title"/>
          </p:nvPr>
        </p:nvSpPr>
        <p:spPr>
          <a:xfrm>
            <a:off x="467544" y="0"/>
            <a:ext cx="8229600" cy="1143000"/>
          </a:xfrm>
        </p:spPr>
        <p:txBody>
          <a:bodyPr>
            <a:normAutofit/>
          </a:bodyPr>
          <a:lstStyle/>
          <a:p>
            <a:r>
              <a:rPr lang="ru-RU" sz="3200" b="1" dirty="0" smtClean="0">
                <a:solidFill>
                  <a:srgbClr val="CC0066"/>
                </a:solidFill>
              </a:rPr>
              <a:t>Механизмы, способствующие  повышению мотивации</a:t>
            </a:r>
            <a:endParaRPr lang="ru-RU" sz="3200" b="1" dirty="0">
              <a:solidFill>
                <a:srgbClr val="CC0066"/>
              </a:solidFill>
            </a:endParaRPr>
          </a:p>
        </p:txBody>
      </p:sp>
      <p:sp>
        <p:nvSpPr>
          <p:cNvPr id="3" name="Содержимое 2"/>
          <p:cNvSpPr>
            <a:spLocks noGrp="1"/>
          </p:cNvSpPr>
          <p:nvPr>
            <p:ph idx="1"/>
          </p:nvPr>
        </p:nvSpPr>
        <p:spPr>
          <a:xfrm>
            <a:off x="395536" y="1268760"/>
            <a:ext cx="8748464" cy="4525963"/>
          </a:xfrm>
        </p:spPr>
        <p:txBody>
          <a:bodyPr>
            <a:noAutofit/>
          </a:bodyPr>
          <a:lstStyle/>
          <a:p>
            <a:pPr marL="0" indent="0">
              <a:buNone/>
            </a:pPr>
            <a:r>
              <a:rPr lang="ru-RU" sz="1600" b="1" dirty="0" smtClean="0">
                <a:solidFill>
                  <a:srgbClr val="CC0066"/>
                </a:solidFill>
              </a:rPr>
              <a:t>Сюжетная основа  </a:t>
            </a:r>
            <a:r>
              <a:rPr lang="ru-RU" sz="1600" dirty="0"/>
              <a:t>дает возможность создать устойчивую условно- речевую ситуацию, которая развивается во времени и пространстве. В плане изучения языка ученик получает возможность познакомиться с  уже известными ему жизненными сценариями, воплощенными языковыми средствами другого языка. Он может наглядно представить себе, каким образом оперировать английским языком в понятных ему из жизненного  опыта ситуациях. </a:t>
            </a:r>
            <a:r>
              <a:rPr lang="ru-RU" sz="1600" dirty="0" smtClean="0"/>
              <a:t/>
            </a:r>
            <a:br>
              <a:rPr lang="ru-RU" sz="1600" dirty="0" smtClean="0"/>
            </a:br>
            <a:r>
              <a:rPr lang="ru-RU" sz="1600" dirty="0" smtClean="0"/>
              <a:t>Он </a:t>
            </a:r>
            <a:r>
              <a:rPr lang="ru-RU" sz="1600" dirty="0"/>
              <a:t>понимает системную организацию и лексики, и грамматики, которые соотносятся с абстрактными и конкретными свойствами объектов и ситуаций. Он запоминает сюжет и пространственные особенности событий вместе </a:t>
            </a:r>
            <a:r>
              <a:rPr lang="ru-RU" sz="1600" dirty="0" smtClean="0"/>
              <a:t/>
            </a:r>
            <a:br>
              <a:rPr lang="ru-RU" sz="1600" dirty="0" smtClean="0"/>
            </a:br>
            <a:r>
              <a:rPr lang="ru-RU" sz="1600" dirty="0" smtClean="0"/>
              <a:t>с </a:t>
            </a:r>
            <a:r>
              <a:rPr lang="ru-RU" sz="1600" dirty="0"/>
              <a:t>языковыми выражениями.  </a:t>
            </a:r>
            <a:endParaRPr lang="ru-RU" sz="1600" dirty="0" smtClean="0"/>
          </a:p>
          <a:p>
            <a:pPr>
              <a:buNone/>
            </a:pPr>
            <a:r>
              <a:rPr lang="ru-RU" sz="1600" b="1" dirty="0" smtClean="0"/>
              <a:t>Именно </a:t>
            </a:r>
            <a:r>
              <a:rPr lang="ru-RU" sz="1600" b="1" dirty="0"/>
              <a:t>сюжетное построение курса </a:t>
            </a:r>
            <a:r>
              <a:rPr lang="ru-RU" sz="1600" b="1" dirty="0" smtClean="0"/>
              <a:t>обеспечивает:</a:t>
            </a:r>
            <a:endParaRPr lang="ru-RU" sz="1600" b="1" dirty="0"/>
          </a:p>
          <a:p>
            <a:pPr lvl="0">
              <a:spcBef>
                <a:spcPts val="100"/>
              </a:spcBef>
            </a:pPr>
            <a:r>
              <a:rPr lang="ru-RU" sz="1600" dirty="0"/>
              <a:t>осознанность выполнения языковых и речевых </a:t>
            </a:r>
            <a:r>
              <a:rPr lang="ru-RU" sz="1600" dirty="0" smtClean="0"/>
              <a:t>упражнений;</a:t>
            </a:r>
            <a:endParaRPr lang="ru-RU" sz="1600" dirty="0"/>
          </a:p>
          <a:p>
            <a:pPr lvl="0">
              <a:spcBef>
                <a:spcPts val="100"/>
              </a:spcBef>
            </a:pPr>
            <a:r>
              <a:rPr lang="ru-RU" sz="1600" dirty="0"/>
              <a:t>высокую воспитательную ценность текстов и </a:t>
            </a:r>
            <a:r>
              <a:rPr lang="ru-RU" sz="1600" dirty="0" smtClean="0"/>
              <a:t>упражнений;</a:t>
            </a:r>
            <a:endParaRPr lang="ru-RU" sz="1600" dirty="0"/>
          </a:p>
          <a:p>
            <a:pPr lvl="0">
              <a:spcBef>
                <a:spcPts val="100"/>
              </a:spcBef>
            </a:pPr>
            <a:r>
              <a:rPr lang="ru-RU" sz="1600" dirty="0"/>
              <a:t>поддержание высокой мотивации </a:t>
            </a:r>
            <a:r>
              <a:rPr lang="ru-RU" sz="1600" dirty="0" smtClean="0"/>
              <a:t>учащихся;</a:t>
            </a:r>
            <a:endParaRPr lang="ru-RU" sz="1600" dirty="0"/>
          </a:p>
          <a:p>
            <a:pPr lvl="0">
              <a:spcBef>
                <a:spcPts val="100"/>
              </a:spcBef>
            </a:pPr>
            <a:r>
              <a:rPr lang="ru-RU" sz="1600" dirty="0"/>
              <a:t>страноведческую насыщенность текстов и </a:t>
            </a:r>
            <a:r>
              <a:rPr lang="ru-RU" sz="1600" dirty="0" smtClean="0"/>
              <a:t>упражнений;</a:t>
            </a:r>
            <a:endParaRPr lang="ru-RU" sz="1600" dirty="0"/>
          </a:p>
          <a:p>
            <a:pPr lvl="0">
              <a:spcBef>
                <a:spcPts val="100"/>
              </a:spcBef>
            </a:pPr>
            <a:r>
              <a:rPr lang="ru-RU" sz="1600" dirty="0"/>
              <a:t>повторение ранее пройденного материала (языкового, речевого </a:t>
            </a:r>
            <a:r>
              <a:rPr lang="ru-RU" sz="1600" dirty="0" smtClean="0"/>
              <a:t/>
            </a:r>
            <a:br>
              <a:rPr lang="ru-RU" sz="1600" dirty="0" smtClean="0"/>
            </a:br>
            <a:r>
              <a:rPr lang="ru-RU" sz="1600" dirty="0" smtClean="0"/>
              <a:t>и </a:t>
            </a:r>
            <a:r>
              <a:rPr lang="ru-RU" sz="1600" dirty="0" err="1"/>
              <a:t>социокультурного</a:t>
            </a:r>
            <a:r>
              <a:rPr lang="ru-RU" sz="1600" dirty="0" smtClean="0"/>
              <a:t>);</a:t>
            </a:r>
            <a:endParaRPr lang="ru-RU" sz="1600" dirty="0"/>
          </a:p>
          <a:p>
            <a:pPr lvl="0">
              <a:spcBef>
                <a:spcPts val="100"/>
              </a:spcBef>
            </a:pPr>
            <a:r>
              <a:rPr lang="ru-RU" sz="1600" dirty="0"/>
              <a:t>коммуникативную направленность даже </a:t>
            </a:r>
            <a:r>
              <a:rPr lang="ru-RU" sz="1600" dirty="0" smtClean="0"/>
              <a:t> </a:t>
            </a:r>
            <a:r>
              <a:rPr lang="ru-RU" sz="1600" dirty="0"/>
              <a:t>тренировочных </a:t>
            </a:r>
            <a:r>
              <a:rPr lang="ru-RU" sz="1600" dirty="0" smtClean="0"/>
              <a:t>упражнений;</a:t>
            </a:r>
            <a:endParaRPr lang="ru-RU" sz="1600" dirty="0"/>
          </a:p>
          <a:p>
            <a:pPr lvl="0">
              <a:spcBef>
                <a:spcPts val="100"/>
              </a:spcBef>
            </a:pPr>
            <a:r>
              <a:rPr lang="ru-RU" sz="1600" dirty="0"/>
              <a:t>обязательность изучения всех уроков и текстов курса и выполнения домашней работы, поскольку на них строится дальнейшее развитие </a:t>
            </a:r>
            <a:r>
              <a:rPr lang="ru-RU" sz="1600" dirty="0" smtClean="0"/>
              <a:t>сюжета.</a:t>
            </a:r>
            <a:endParaRPr lang="ru-RU" sz="1600" dirty="0"/>
          </a:p>
          <a:p>
            <a:endParaRPr lang="ru-RU" sz="1400" dirty="0"/>
          </a:p>
        </p:txBody>
      </p:sp>
    </p:spTree>
    <p:extLst>
      <p:ext uri="{BB962C8B-B14F-4D97-AF65-F5344CB8AC3E}">
        <p14:creationId xmlns:p14="http://schemas.microsoft.com/office/powerpoint/2010/main" xmlns="" val="1908040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p:cNvSpPr/>
          <p:nvPr/>
        </p:nvSpPr>
        <p:spPr>
          <a:xfrm>
            <a:off x="251520" y="1340768"/>
            <a:ext cx="8568952" cy="5112568"/>
          </a:xfrm>
          <a:prstGeom prst="roundRect">
            <a:avLst/>
          </a:prstGeom>
          <a:solidFill>
            <a:schemeClr val="bg1"/>
          </a:solidFill>
          <a:ln w="57150">
            <a:solidFill>
              <a:srgbClr val="FF9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Picture 2" descr="fon"/>
          <p:cNvPicPr>
            <a:picLocks noChangeAspect="1" noChangeArrowheads="1"/>
          </p:cNvPicPr>
          <p:nvPr/>
        </p:nvPicPr>
        <p:blipFill>
          <a:blip r:embed="rId2" cstate="print"/>
          <a:srcRect/>
          <a:stretch>
            <a:fillRect/>
          </a:stretch>
        </p:blipFill>
        <p:spPr bwMode="auto">
          <a:xfrm>
            <a:off x="611188" y="1"/>
            <a:ext cx="8064500" cy="1124744"/>
          </a:xfrm>
          <a:prstGeom prst="rect">
            <a:avLst/>
          </a:prstGeom>
          <a:noFill/>
          <a:ln w="9525">
            <a:noFill/>
            <a:miter lim="800000"/>
            <a:headEnd/>
            <a:tailEnd/>
          </a:ln>
        </p:spPr>
      </p:pic>
      <p:sp>
        <p:nvSpPr>
          <p:cNvPr id="2" name="Название 1"/>
          <p:cNvSpPr>
            <a:spLocks noGrp="1"/>
          </p:cNvSpPr>
          <p:nvPr>
            <p:ph type="title"/>
          </p:nvPr>
        </p:nvSpPr>
        <p:spPr>
          <a:xfrm>
            <a:off x="457200" y="0"/>
            <a:ext cx="8229600" cy="1143000"/>
          </a:xfrm>
        </p:spPr>
        <p:txBody>
          <a:bodyPr/>
          <a:lstStyle/>
          <a:p>
            <a:r>
              <a:rPr lang="ru-RU" sz="3200" b="1" dirty="0" smtClean="0">
                <a:solidFill>
                  <a:srgbClr val="CC0066"/>
                </a:solidFill>
              </a:rPr>
              <a:t>Сюжет учебника для 2 класса</a:t>
            </a:r>
            <a:endParaRPr lang="ru-RU" sz="3200" b="1" dirty="0">
              <a:solidFill>
                <a:srgbClr val="CC0066"/>
              </a:solidFill>
            </a:endParaRPr>
          </a:p>
        </p:txBody>
      </p:sp>
      <p:sp>
        <p:nvSpPr>
          <p:cNvPr id="3" name="Содержимое 2"/>
          <p:cNvSpPr>
            <a:spLocks noGrp="1"/>
          </p:cNvSpPr>
          <p:nvPr>
            <p:ph idx="1"/>
          </p:nvPr>
        </p:nvSpPr>
        <p:spPr/>
        <p:txBody>
          <a:bodyPr>
            <a:noAutofit/>
          </a:bodyPr>
          <a:lstStyle/>
          <a:p>
            <a:pPr marL="0" indent="0">
              <a:spcBef>
                <a:spcPts val="0"/>
              </a:spcBef>
              <a:buNone/>
            </a:pPr>
            <a:r>
              <a:rPr lang="ru-RU" sz="1800" dirty="0" smtClean="0"/>
              <a:t>Вместе </a:t>
            </a:r>
            <a:r>
              <a:rPr lang="ru-RU" sz="1800" dirty="0"/>
              <a:t>с россиянкой Аней второклассники попадают в Англию, </a:t>
            </a:r>
            <a:r>
              <a:rPr lang="ru-RU" sz="1800" dirty="0" smtClean="0"/>
              <a:t/>
            </a:r>
            <a:br>
              <a:rPr lang="ru-RU" sz="1800" dirty="0" smtClean="0"/>
            </a:br>
            <a:r>
              <a:rPr lang="ru-RU" sz="1800" dirty="0" smtClean="0"/>
              <a:t>где</a:t>
            </a:r>
            <a:r>
              <a:rPr lang="ru-RU" sz="1800" dirty="0"/>
              <a:t>, </a:t>
            </a:r>
            <a:r>
              <a:rPr lang="ru-RU" sz="1800" dirty="0" smtClean="0"/>
              <a:t>как </a:t>
            </a:r>
            <a:r>
              <a:rPr lang="ru-RU" sz="1800" dirty="0"/>
              <a:t>и их ровесница, впервые знакомятся с Лондоном, его жителями, современными реалиями и </a:t>
            </a:r>
            <a:r>
              <a:rPr lang="ru-RU" sz="1800" dirty="0" smtClean="0"/>
              <a:t>историей </a:t>
            </a:r>
            <a:r>
              <a:rPr lang="ru-RU" sz="1800" dirty="0"/>
              <a:t>города и страны, </a:t>
            </a:r>
            <a:r>
              <a:rPr lang="ru-RU" sz="1800" dirty="0" smtClean="0"/>
              <a:t>а </a:t>
            </a:r>
            <a:r>
              <a:rPr lang="ru-RU" sz="1800" dirty="0"/>
              <a:t>главное  начинают осознавать реальную необходимость изучения английского языка. </a:t>
            </a:r>
            <a:endParaRPr lang="ru-RU" sz="1800" dirty="0" smtClean="0"/>
          </a:p>
          <a:p>
            <a:pPr marL="0" indent="360000">
              <a:spcBef>
                <a:spcPts val="0"/>
              </a:spcBef>
              <a:buNone/>
            </a:pPr>
            <a:r>
              <a:rPr lang="ru-RU" sz="1800" dirty="0" smtClean="0"/>
              <a:t>Героине </a:t>
            </a:r>
            <a:r>
              <a:rPr lang="ru-RU" sz="1800" dirty="0"/>
              <a:t>книги Ане так хочется пообщаться со своими английскими сверстниками, что происходит чудо — пролетавший мимо волшебник-ворон по имени </a:t>
            </a:r>
            <a:r>
              <a:rPr lang="ru-RU" sz="1800" dirty="0" err="1"/>
              <a:t>Седрик</a:t>
            </a:r>
            <a:r>
              <a:rPr lang="ru-RU" sz="1800" dirty="0"/>
              <a:t> берет девочку в свои ученицы и переносит ее </a:t>
            </a:r>
            <a:r>
              <a:rPr lang="ru-RU" sz="1800" dirty="0" smtClean="0"/>
              <a:t/>
            </a:r>
            <a:br>
              <a:rPr lang="ru-RU" sz="1800" dirty="0" smtClean="0"/>
            </a:br>
            <a:r>
              <a:rPr lang="ru-RU" sz="1800" dirty="0" smtClean="0"/>
              <a:t>в </a:t>
            </a:r>
            <a:r>
              <a:rPr lang="ru-RU" sz="1800" dirty="0"/>
              <a:t>волшебную страну английского языка</a:t>
            </a:r>
            <a:r>
              <a:rPr lang="ru-RU" sz="1800" dirty="0" smtClean="0"/>
              <a:t>. </a:t>
            </a:r>
            <a:r>
              <a:rPr lang="ru-RU" sz="1800" dirty="0"/>
              <a:t>В этой стране оживают буквы и слова, Аня узнает об их характере и взаимоотношениях, а </a:t>
            </a:r>
            <a:r>
              <a:rPr lang="ru-RU" sz="1800" dirty="0" err="1"/>
              <a:t>Седрик</a:t>
            </a:r>
            <a:r>
              <a:rPr lang="ru-RU" sz="1800" dirty="0"/>
              <a:t> мягко направляет и поддерживает девочку.</a:t>
            </a:r>
          </a:p>
          <a:p>
            <a:pPr marL="0" indent="360000">
              <a:spcBef>
                <a:spcPts val="0"/>
              </a:spcBef>
              <a:buNone/>
            </a:pPr>
            <a:r>
              <a:rPr lang="ru-RU" sz="1800" dirty="0"/>
              <a:t>Сюжетная основа позволяет в игровой форме познакомить учащихся </a:t>
            </a:r>
            <a:r>
              <a:rPr lang="ru-RU" sz="1800" dirty="0" smtClean="0"/>
              <a:t/>
            </a:r>
            <a:br>
              <a:rPr lang="ru-RU" sz="1800" dirty="0" smtClean="0"/>
            </a:br>
            <a:r>
              <a:rPr lang="ru-RU" sz="1800" dirty="0" smtClean="0"/>
              <a:t>с  </a:t>
            </a:r>
            <a:r>
              <a:rPr lang="ru-RU" sz="1800" dirty="0"/>
              <a:t>правилами чтения, структурой английского предложения,  особенностями произношения, а также  представить такие типичные ситуации общения как «Приветствие» , «Знакомство», «Рассказ о своей семье, хобби , питомце», научить описывать элементарные картинки.</a:t>
            </a:r>
          </a:p>
          <a:p>
            <a:pPr marL="0" indent="0">
              <a:spcBef>
                <a:spcPts val="0"/>
              </a:spcBef>
              <a:buNone/>
            </a:pPr>
            <a:endParaRPr lang="ru-RU" sz="1800" dirty="0"/>
          </a:p>
          <a:p>
            <a:pPr>
              <a:spcBef>
                <a:spcPts val="0"/>
              </a:spcBef>
            </a:pPr>
            <a:endParaRPr lang="ru-RU" sz="1800" dirty="0"/>
          </a:p>
        </p:txBody>
      </p:sp>
    </p:spTree>
    <p:extLst>
      <p:ext uri="{BB962C8B-B14F-4D97-AF65-F5344CB8AC3E}">
        <p14:creationId xmlns:p14="http://schemas.microsoft.com/office/powerpoint/2010/main" xmlns="" val="22531444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pubs_new\happy_english.ru\Webinar\Презентация 02.12.13\HEru2SB_p4-5.jpg"/>
          <p:cNvPicPr>
            <a:picLocks noChangeAspect="1" noChangeArrowheads="1"/>
          </p:cNvPicPr>
          <p:nvPr/>
        </p:nvPicPr>
        <p:blipFill>
          <a:blip r:embed="rId3" cstate="print"/>
          <a:srcRect/>
          <a:stretch>
            <a:fillRect/>
          </a:stretch>
        </p:blipFill>
        <p:spPr bwMode="auto">
          <a:xfrm>
            <a:off x="-1" y="620688"/>
            <a:ext cx="9071755" cy="6237312"/>
          </a:xfrm>
          <a:prstGeom prst="rect">
            <a:avLst/>
          </a:prstGeom>
          <a:noFill/>
        </p:spPr>
      </p:pic>
      <p:pic>
        <p:nvPicPr>
          <p:cNvPr id="3" name="Picture 2" descr="fon"/>
          <p:cNvPicPr>
            <a:picLocks noChangeAspect="1" noChangeArrowheads="1"/>
          </p:cNvPicPr>
          <p:nvPr/>
        </p:nvPicPr>
        <p:blipFill>
          <a:blip r:embed="rId4"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2</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2</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5" name="Рисунок 4" descr="HEru2SB_p17.jpg"/>
          <p:cNvPicPr>
            <a:picLocks noChangeAspect="1"/>
          </p:cNvPicPr>
          <p:nvPr/>
        </p:nvPicPr>
        <p:blipFill>
          <a:blip r:embed="rId4" cstate="print"/>
          <a:stretch>
            <a:fillRect/>
          </a:stretch>
        </p:blipFill>
        <p:spPr>
          <a:xfrm>
            <a:off x="2267744" y="621060"/>
            <a:ext cx="4535607" cy="623694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331640" y="0"/>
            <a:ext cx="5996359" cy="9357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2</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6" name="Picture 3" descr="V:\pubs_new\happy_english.ru\Webinar\Презентация 02.12.13\HEru2SB1_p15.jpg"/>
          <p:cNvPicPr>
            <a:picLocks noChangeAspect="1" noChangeArrowheads="1"/>
          </p:cNvPicPr>
          <p:nvPr/>
        </p:nvPicPr>
        <p:blipFill>
          <a:blip r:embed="rId4" cstate="print"/>
          <a:srcRect/>
          <a:stretch>
            <a:fillRect/>
          </a:stretch>
        </p:blipFill>
        <p:spPr bwMode="auto">
          <a:xfrm>
            <a:off x="2267744" y="692696"/>
            <a:ext cx="4395431" cy="6042788"/>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2</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й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3074" name="Picture 2" descr="V:\pubs_new\happy_english.ru\Webinar\Презентация 02.12.13\HEru2SB_p31.jpg"/>
          <p:cNvPicPr>
            <a:picLocks noChangeAspect="1" noChangeArrowheads="1"/>
          </p:cNvPicPr>
          <p:nvPr/>
        </p:nvPicPr>
        <p:blipFill>
          <a:blip r:embed="rId4" cstate="print"/>
          <a:srcRect/>
          <a:stretch>
            <a:fillRect/>
          </a:stretch>
        </p:blipFill>
        <p:spPr bwMode="auto">
          <a:xfrm>
            <a:off x="2267744" y="548680"/>
            <a:ext cx="4483512" cy="6165304"/>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algn="ctr" defTabSz="912813">
              <a:defRPr/>
            </a:pPr>
            <a:r>
              <a:rPr lang="en-US" altLang="ru-RU" sz="3200" b="1" kern="0" dirty="0" smtClean="0">
                <a:solidFill>
                  <a:srgbClr val="CC0066"/>
                </a:solidFill>
                <a:latin typeface="Arial"/>
                <a:ea typeface="+mj-ea"/>
                <a:cs typeface="Arial" charset="0"/>
              </a:rPr>
              <a:t/>
            </a:r>
            <a:br>
              <a:rPr lang="en-US" altLang="ru-RU" sz="3200" b="1" kern="0" dirty="0" smtClean="0">
                <a:solidFill>
                  <a:srgbClr val="CC0066"/>
                </a:solidFill>
                <a:latin typeface="Arial"/>
                <a:ea typeface="+mj-ea"/>
                <a:cs typeface="Arial" charset="0"/>
              </a:rPr>
            </a:br>
            <a:r>
              <a:rPr lang="ru-RU" altLang="ru-RU" sz="3200" b="1" kern="0" dirty="0" smtClean="0">
                <a:solidFill>
                  <a:srgbClr val="CC0066"/>
                </a:solidFill>
                <a:latin typeface="Arial"/>
                <a:ea typeface="+mj-ea"/>
                <a:cs typeface="Arial" charset="0"/>
              </a:rPr>
              <a:t>2</a:t>
            </a:r>
            <a:r>
              <a:rPr lang="en-US" altLang="ru-RU" sz="3200" b="1" kern="0" dirty="0" smtClean="0">
                <a:solidFill>
                  <a:srgbClr val="CC0066"/>
                </a:solidFill>
                <a:latin typeface="Arial"/>
                <a:ea typeface="+mj-ea"/>
                <a:cs typeface="Arial" charset="0"/>
              </a:rPr>
              <a:t>-</a:t>
            </a:r>
            <a:r>
              <a:rPr lang="ru-RU" altLang="ru-RU" sz="3200" b="1" kern="0" dirty="0" err="1" smtClean="0">
                <a:solidFill>
                  <a:srgbClr val="CC0066"/>
                </a:solidFill>
                <a:latin typeface="Arial"/>
                <a:ea typeface="+mj-ea"/>
                <a:cs typeface="Arial" charset="0"/>
              </a:rPr>
              <a:t>й</a:t>
            </a:r>
            <a:r>
              <a:rPr lang="ru-RU" altLang="ru-RU" sz="3200" b="1" kern="0" dirty="0" smtClean="0">
                <a:solidFill>
                  <a:srgbClr val="CC0066"/>
                </a:solidFill>
                <a:latin typeface="Arial"/>
                <a:ea typeface="+mj-ea"/>
                <a:cs typeface="Arial" charset="0"/>
              </a:rPr>
              <a:t> класс </a:t>
            </a:r>
            <a:r>
              <a:rPr lang="ru-RU" altLang="ru-RU" sz="3200" b="1" kern="0" dirty="0" smtClean="0">
                <a:solidFill>
                  <a:srgbClr val="CC0066"/>
                </a:solidFill>
                <a:latin typeface="Arial"/>
                <a:ea typeface="+mj-ea"/>
                <a:cs typeface="+mj-cs"/>
              </a:rPr>
              <a:t/>
            </a:r>
            <a:br>
              <a:rPr lang="ru-RU" altLang="ru-RU" sz="3200" b="1" kern="0" dirty="0" smtClean="0">
                <a:solidFill>
                  <a:srgbClr val="CC0066"/>
                </a:solidFill>
                <a:latin typeface="Arial"/>
                <a:ea typeface="+mj-ea"/>
                <a:cs typeface="+mj-cs"/>
              </a:rPr>
            </a:br>
            <a:r>
              <a:rPr lang="ru-RU" altLang="ru-RU" sz="3200" b="1" kern="0" dirty="0" smtClean="0">
                <a:solidFill>
                  <a:srgbClr val="CC0066"/>
                </a:solidFill>
                <a:latin typeface="Arial"/>
                <a:ea typeface="+mj-ea"/>
                <a:cs typeface="Times New Roman" pitchFamily="18" charset="0"/>
              </a:rPr>
              <a:t/>
            </a:r>
            <a:br>
              <a:rPr lang="ru-RU" altLang="ru-RU" sz="3200" b="1" kern="0" dirty="0" smtClean="0">
                <a:solidFill>
                  <a:srgbClr val="CC0066"/>
                </a:solidFill>
                <a:latin typeface="Arial"/>
                <a:ea typeface="+mj-ea"/>
                <a:cs typeface="Times New Roman" pitchFamily="18" charset="0"/>
              </a:rPr>
            </a:br>
            <a:endParaRPr lang="ru-RU" altLang="ru-RU" sz="3200" b="1" kern="0" dirty="0" smtClean="0">
              <a:solidFill>
                <a:srgbClr val="CC0066"/>
              </a:solidFill>
              <a:latin typeface="Arial"/>
              <a:ea typeface="+mj-ea"/>
              <a:cs typeface="Times New Roman" pitchFamily="18" charset="0"/>
            </a:endParaRPr>
          </a:p>
        </p:txBody>
      </p:sp>
      <p:pic>
        <p:nvPicPr>
          <p:cNvPr id="6146" name="Picture 2" descr="V:\pubs_new\happy_english.ru\Webinar\Презентация 02.12.13\HEru2SB_p66.jpg"/>
          <p:cNvPicPr>
            <a:picLocks noChangeAspect="1" noChangeArrowheads="1"/>
          </p:cNvPicPr>
          <p:nvPr/>
        </p:nvPicPr>
        <p:blipFill>
          <a:blip r:embed="rId4" cstate="print"/>
          <a:srcRect/>
          <a:stretch>
            <a:fillRect/>
          </a:stretch>
        </p:blipFill>
        <p:spPr bwMode="auto">
          <a:xfrm>
            <a:off x="2123728" y="621060"/>
            <a:ext cx="4535607" cy="6236940"/>
          </a:xfrm>
          <a:prstGeom prst="rect">
            <a:avLst/>
          </a:prstGeom>
          <a:noFill/>
        </p:spPr>
      </p:pic>
    </p:spTree>
    <p:extLst>
      <p:ext uri="{BB962C8B-B14F-4D97-AF65-F5344CB8AC3E}">
        <p14:creationId xmlns:p14="http://schemas.microsoft.com/office/powerpoint/2010/main" xmlns="" val="29837613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2</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4098" name="Picture 2" descr="V:\pubs_new\happy_english.ru\Webinar\Презентация 02.12.13\HEru2SB_p42.jpg"/>
          <p:cNvPicPr>
            <a:picLocks noChangeAspect="1" noChangeArrowheads="1"/>
          </p:cNvPicPr>
          <p:nvPr/>
        </p:nvPicPr>
        <p:blipFill>
          <a:blip r:embed="rId4" cstate="print"/>
          <a:srcRect/>
          <a:stretch>
            <a:fillRect/>
          </a:stretch>
        </p:blipFill>
        <p:spPr bwMode="auto">
          <a:xfrm>
            <a:off x="1979712" y="549563"/>
            <a:ext cx="4607515" cy="6335821"/>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Номер слайда 4"/>
          <p:cNvSpPr txBox="1">
            <a:spLocks noGrp="1"/>
          </p:cNvSpPr>
          <p:nvPr/>
        </p:nvSpPr>
        <p:spPr bwMode="auto">
          <a:xfrm>
            <a:off x="6553200" y="6245225"/>
            <a:ext cx="2133600" cy="476250"/>
          </a:xfrm>
          <a:prstGeom prst="rect">
            <a:avLst/>
          </a:prstGeom>
          <a:noFill/>
          <a:ln w="9525">
            <a:noFill/>
            <a:miter lim="800000"/>
            <a:headEnd/>
            <a:tailEnd/>
          </a:ln>
          <a:effectLst/>
        </p:spPr>
        <p:txBody>
          <a:bodyPr/>
          <a:lstStyle/>
          <a:p>
            <a:pPr algn="r"/>
            <a:fld id="{F43E8B6F-1631-45BB-9F02-A46693F1FC59}" type="slidenum">
              <a:rPr lang="ru-RU" altLang="ru-RU" sz="1400"/>
              <a:pPr algn="r"/>
              <a:t>2</a:t>
            </a:fld>
            <a:endParaRPr lang="ru-RU" altLang="ru-RU" sz="1400"/>
          </a:p>
        </p:txBody>
      </p:sp>
      <p:pic>
        <p:nvPicPr>
          <p:cNvPr id="3075" name="Picture 2" descr="fon"/>
          <p:cNvPicPr>
            <a:picLocks noChangeAspect="1" noChangeArrowheads="1"/>
          </p:cNvPicPr>
          <p:nvPr/>
        </p:nvPicPr>
        <p:blipFill>
          <a:blip r:embed="rId2" cstate="print"/>
          <a:srcRect/>
          <a:stretch>
            <a:fillRect/>
          </a:stretch>
        </p:blipFill>
        <p:spPr bwMode="auto">
          <a:xfrm>
            <a:off x="611188" y="1"/>
            <a:ext cx="8064500" cy="1772816"/>
          </a:xfrm>
          <a:prstGeom prst="rect">
            <a:avLst/>
          </a:prstGeom>
          <a:noFill/>
          <a:ln w="9525">
            <a:noFill/>
            <a:miter lim="800000"/>
            <a:headEnd/>
            <a:tailEnd/>
          </a:ln>
        </p:spPr>
      </p:pic>
      <p:sp>
        <p:nvSpPr>
          <p:cNvPr id="3076" name="Заголовок 4"/>
          <p:cNvSpPr>
            <a:spLocks noGrp="1"/>
          </p:cNvSpPr>
          <p:nvPr>
            <p:ph type="title" idx="4294967295"/>
          </p:nvPr>
        </p:nvSpPr>
        <p:spPr>
          <a:xfrm>
            <a:off x="1907704" y="1124744"/>
            <a:ext cx="5348287" cy="647700"/>
          </a:xfrm>
        </p:spPr>
        <p:txBody>
          <a:bodyPr/>
          <a:lstStyle/>
          <a:p>
            <a:pPr defTabSz="912813" eaLnBrk="1" hangingPunct="1"/>
            <a:r>
              <a:rPr lang="ru-RU" altLang="ru-RU" sz="3700" b="1" dirty="0" smtClean="0">
                <a:cs typeface="Arial" charset="0"/>
              </a:rPr>
              <a:t>Новинки осень 2013 </a:t>
            </a:r>
            <a:endParaRPr lang="ru-RU" altLang="ru-RU" sz="3700" b="1" dirty="0" smtClean="0">
              <a:cs typeface="Times New Roman" pitchFamily="18" charset="0"/>
            </a:endParaRPr>
          </a:p>
        </p:txBody>
      </p:sp>
      <p:pic>
        <p:nvPicPr>
          <p:cNvPr id="3077" name="Picture 4" descr="Logo_1"/>
          <p:cNvPicPr>
            <a:picLocks noChangeAspect="1" noChangeArrowheads="1"/>
          </p:cNvPicPr>
          <p:nvPr/>
        </p:nvPicPr>
        <p:blipFill>
          <a:blip r:embed="rId3" cstate="print"/>
          <a:srcRect/>
          <a:stretch>
            <a:fillRect/>
          </a:stretch>
        </p:blipFill>
        <p:spPr bwMode="auto">
          <a:xfrm>
            <a:off x="1115616" y="188640"/>
            <a:ext cx="7345363" cy="901700"/>
          </a:xfrm>
          <a:prstGeom prst="rect">
            <a:avLst/>
          </a:prstGeom>
          <a:noFill/>
          <a:ln w="9525">
            <a:noFill/>
            <a:miter lim="800000"/>
            <a:headEnd/>
            <a:tailEnd/>
          </a:ln>
        </p:spPr>
      </p:pic>
      <p:pic>
        <p:nvPicPr>
          <p:cNvPr id="10" name="Рисунок 9" descr="HEru9GIA_CD_buklet_faceFGOS.jpg"/>
          <p:cNvPicPr>
            <a:picLocks noChangeAspect="1"/>
          </p:cNvPicPr>
          <p:nvPr/>
        </p:nvPicPr>
        <p:blipFill>
          <a:blip r:embed="rId4" cstate="print"/>
          <a:stretch>
            <a:fillRect/>
          </a:stretch>
        </p:blipFill>
        <p:spPr>
          <a:xfrm>
            <a:off x="6372200" y="4725144"/>
            <a:ext cx="1582712" cy="1582712"/>
          </a:xfrm>
          <a:prstGeom prst="rect">
            <a:avLst/>
          </a:prstGeom>
        </p:spPr>
      </p:pic>
      <p:pic>
        <p:nvPicPr>
          <p:cNvPr id="12" name="Рисунок 11" descr="HEru9TB_coverFGOS.jpg"/>
          <p:cNvPicPr>
            <a:picLocks noChangeAspect="1"/>
          </p:cNvPicPr>
          <p:nvPr/>
        </p:nvPicPr>
        <p:blipFill>
          <a:blip r:embed="rId5" cstate="print"/>
          <a:stretch>
            <a:fillRect/>
          </a:stretch>
        </p:blipFill>
        <p:spPr>
          <a:xfrm>
            <a:off x="971600" y="4365104"/>
            <a:ext cx="1620073" cy="2253082"/>
          </a:xfrm>
          <a:prstGeom prst="rect">
            <a:avLst/>
          </a:prstGeom>
        </p:spPr>
      </p:pic>
      <p:pic>
        <p:nvPicPr>
          <p:cNvPr id="14" name="Рисунок 13" descr="HEru9WB1_GIA_coverFGOS.jpg"/>
          <p:cNvPicPr>
            <a:picLocks noChangeAspect="1"/>
          </p:cNvPicPr>
          <p:nvPr/>
        </p:nvPicPr>
        <p:blipFill>
          <a:blip r:embed="rId6" cstate="print"/>
          <a:stretch>
            <a:fillRect/>
          </a:stretch>
        </p:blipFill>
        <p:spPr>
          <a:xfrm>
            <a:off x="4499992" y="4365104"/>
            <a:ext cx="1650949" cy="2265060"/>
          </a:xfrm>
          <a:prstGeom prst="rect">
            <a:avLst/>
          </a:prstGeom>
        </p:spPr>
      </p:pic>
      <p:pic>
        <p:nvPicPr>
          <p:cNvPr id="17" name="Рисунок 16" descr="HEru9WB2_coverGIA_FGOS.jpg"/>
          <p:cNvPicPr>
            <a:picLocks noChangeAspect="1"/>
          </p:cNvPicPr>
          <p:nvPr/>
        </p:nvPicPr>
        <p:blipFill>
          <a:blip r:embed="rId7" cstate="print"/>
          <a:stretch>
            <a:fillRect/>
          </a:stretch>
        </p:blipFill>
        <p:spPr>
          <a:xfrm>
            <a:off x="2699792" y="4365104"/>
            <a:ext cx="1654454" cy="2276978"/>
          </a:xfrm>
          <a:prstGeom prst="rect">
            <a:avLst/>
          </a:prstGeom>
        </p:spPr>
      </p:pic>
      <p:pic>
        <p:nvPicPr>
          <p:cNvPr id="19" name="Рисунок 18" descr="HEru10_11_program_cover.jpg"/>
          <p:cNvPicPr>
            <a:picLocks noChangeAspect="1"/>
          </p:cNvPicPr>
          <p:nvPr/>
        </p:nvPicPr>
        <p:blipFill>
          <a:blip r:embed="rId8" cstate="print"/>
          <a:stretch>
            <a:fillRect/>
          </a:stretch>
        </p:blipFill>
        <p:spPr>
          <a:xfrm>
            <a:off x="6300192" y="1916832"/>
            <a:ext cx="1660063" cy="2274174"/>
          </a:xfrm>
          <a:prstGeom prst="rect">
            <a:avLst/>
          </a:prstGeom>
        </p:spPr>
      </p:pic>
      <p:pic>
        <p:nvPicPr>
          <p:cNvPr id="20" name="Рисунок 19" descr="HEru4TB.jpg"/>
          <p:cNvPicPr>
            <a:picLocks noChangeAspect="1"/>
          </p:cNvPicPr>
          <p:nvPr/>
        </p:nvPicPr>
        <p:blipFill>
          <a:blip r:embed="rId9" cstate="print"/>
          <a:stretch>
            <a:fillRect/>
          </a:stretch>
        </p:blipFill>
        <p:spPr>
          <a:xfrm>
            <a:off x="611560" y="1844824"/>
            <a:ext cx="1646042" cy="2276978"/>
          </a:xfrm>
          <a:prstGeom prst="rect">
            <a:avLst/>
          </a:prstGeom>
        </p:spPr>
      </p:pic>
      <p:pic>
        <p:nvPicPr>
          <p:cNvPr id="21" name="Рисунок 20" descr="HEru5_9_program_coverFGOS.jpg"/>
          <p:cNvPicPr>
            <a:picLocks noChangeAspect="1"/>
          </p:cNvPicPr>
          <p:nvPr/>
        </p:nvPicPr>
        <p:blipFill>
          <a:blip r:embed="rId10" cstate="print"/>
          <a:stretch>
            <a:fillRect/>
          </a:stretch>
        </p:blipFill>
        <p:spPr>
          <a:xfrm>
            <a:off x="3491880" y="1844824"/>
            <a:ext cx="1674084" cy="2276978"/>
          </a:xfrm>
          <a:prstGeom prst="rect">
            <a:avLst/>
          </a:prstGeom>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2</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5122" name="Picture 2" descr="V:\pubs_new\happy_english.ru\Webinar\Презентация 02.12.13\HEru2SB_p55.jpg"/>
          <p:cNvPicPr>
            <a:picLocks noChangeAspect="1" noChangeArrowheads="1"/>
          </p:cNvPicPr>
          <p:nvPr/>
        </p:nvPicPr>
        <p:blipFill>
          <a:blip r:embed="rId4" cstate="print"/>
          <a:srcRect/>
          <a:stretch>
            <a:fillRect/>
          </a:stretch>
        </p:blipFill>
        <p:spPr bwMode="auto">
          <a:xfrm>
            <a:off x="0" y="621060"/>
            <a:ext cx="4535607" cy="6236940"/>
          </a:xfrm>
          <a:prstGeom prst="rect">
            <a:avLst/>
          </a:prstGeom>
          <a:noFill/>
        </p:spPr>
      </p:pic>
      <p:pic>
        <p:nvPicPr>
          <p:cNvPr id="5123" name="Picture 3" descr="V:\pubs_new\happy_english.ru\Webinar\Презентация 02.12.13\HEru2SB_p56.jpg"/>
          <p:cNvPicPr>
            <a:picLocks noChangeAspect="1" noChangeArrowheads="1"/>
          </p:cNvPicPr>
          <p:nvPr/>
        </p:nvPicPr>
        <p:blipFill>
          <a:blip r:embed="rId5" cstate="print"/>
          <a:srcRect/>
          <a:stretch>
            <a:fillRect/>
          </a:stretch>
        </p:blipFill>
        <p:spPr bwMode="auto">
          <a:xfrm>
            <a:off x="4608393" y="621060"/>
            <a:ext cx="4535607" cy="623694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2</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7170" name="Picture 2" descr="V:\pubs_new\happy_english.ru\Webinar\Презентация 02.12.13\HEru2SB_p120-121.jpg"/>
          <p:cNvPicPr>
            <a:picLocks noChangeAspect="1" noChangeArrowheads="1"/>
          </p:cNvPicPr>
          <p:nvPr/>
        </p:nvPicPr>
        <p:blipFill>
          <a:blip r:embed="rId4" cstate="print"/>
          <a:srcRect/>
          <a:stretch>
            <a:fillRect/>
          </a:stretch>
        </p:blipFill>
        <p:spPr bwMode="auto">
          <a:xfrm>
            <a:off x="109298" y="621060"/>
            <a:ext cx="9071214" cy="623694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2</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8196" name="Picture 4" descr="V:\pubs_new\happy_english.ru\Webinar\Презентация 02.12.13\HEru2SB2_p42-43.jpg"/>
          <p:cNvPicPr>
            <a:picLocks noChangeAspect="1" noChangeArrowheads="1"/>
          </p:cNvPicPr>
          <p:nvPr/>
        </p:nvPicPr>
        <p:blipFill>
          <a:blip r:embed="rId4" cstate="print"/>
          <a:srcRect/>
          <a:stretch>
            <a:fillRect/>
          </a:stretch>
        </p:blipFill>
        <p:spPr bwMode="auto">
          <a:xfrm>
            <a:off x="35496" y="621060"/>
            <a:ext cx="9071214" cy="623694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on"/>
          <p:cNvPicPr>
            <a:picLocks noChangeAspect="1" noChangeArrowheads="1"/>
          </p:cNvPicPr>
          <p:nvPr/>
        </p:nvPicPr>
        <p:blipFill>
          <a:blip r:embed="rId2" cstate="print"/>
          <a:srcRect/>
          <a:stretch>
            <a:fillRect/>
          </a:stretch>
        </p:blipFill>
        <p:spPr bwMode="auto">
          <a:xfrm>
            <a:off x="611188" y="0"/>
            <a:ext cx="8064500" cy="1268760"/>
          </a:xfrm>
          <a:prstGeom prst="rect">
            <a:avLst/>
          </a:prstGeom>
          <a:noFill/>
          <a:ln w="9525">
            <a:noFill/>
            <a:miter lim="800000"/>
            <a:headEnd/>
            <a:tailEnd/>
          </a:ln>
        </p:spPr>
      </p:pic>
      <p:sp>
        <p:nvSpPr>
          <p:cNvPr id="2" name="Название 1"/>
          <p:cNvSpPr>
            <a:spLocks noGrp="1"/>
          </p:cNvSpPr>
          <p:nvPr>
            <p:ph type="title"/>
          </p:nvPr>
        </p:nvSpPr>
        <p:spPr>
          <a:xfrm>
            <a:off x="457200" y="0"/>
            <a:ext cx="8229600" cy="1143000"/>
          </a:xfrm>
        </p:spPr>
        <p:txBody>
          <a:bodyPr>
            <a:normAutofit/>
          </a:bodyPr>
          <a:lstStyle/>
          <a:p>
            <a:r>
              <a:rPr lang="ru-RU" sz="3200" b="1" dirty="0" smtClean="0">
                <a:solidFill>
                  <a:srgbClr val="CC0066"/>
                </a:solidFill>
              </a:rPr>
              <a:t>Критерии отбора страноведческой информации </a:t>
            </a:r>
            <a:endParaRPr lang="ru-RU" sz="3200" b="1" dirty="0">
              <a:solidFill>
                <a:srgbClr val="CC0066"/>
              </a:solidFill>
            </a:endParaRPr>
          </a:p>
        </p:txBody>
      </p:sp>
      <p:sp>
        <p:nvSpPr>
          <p:cNvPr id="3" name="Содержимое 2"/>
          <p:cNvSpPr>
            <a:spLocks noGrp="1"/>
          </p:cNvSpPr>
          <p:nvPr>
            <p:ph idx="1"/>
          </p:nvPr>
        </p:nvSpPr>
        <p:spPr>
          <a:xfrm>
            <a:off x="395536" y="1340768"/>
            <a:ext cx="8229600" cy="4525963"/>
          </a:xfrm>
        </p:spPr>
        <p:txBody>
          <a:bodyPr>
            <a:noAutofit/>
          </a:bodyPr>
          <a:lstStyle/>
          <a:p>
            <a:pPr>
              <a:spcBef>
                <a:spcPts val="1200"/>
              </a:spcBef>
            </a:pPr>
            <a:r>
              <a:rPr lang="ru-RU" sz="1600" dirty="0" smtClean="0"/>
              <a:t>«</a:t>
            </a:r>
            <a:r>
              <a:rPr lang="en-US" sz="1600" dirty="0" err="1" smtClean="0"/>
              <a:t>Содержательная</a:t>
            </a:r>
            <a:r>
              <a:rPr lang="en-US" sz="1600" dirty="0" smtClean="0"/>
              <a:t> </a:t>
            </a:r>
            <a:r>
              <a:rPr lang="en-US" sz="1600" dirty="0" err="1"/>
              <a:t>ценность</a:t>
            </a:r>
            <a:r>
              <a:rPr lang="en-US" sz="1600" dirty="0"/>
              <a:t> </a:t>
            </a:r>
            <a:r>
              <a:rPr lang="en-US" sz="1600" dirty="0" err="1"/>
              <a:t>текста</a:t>
            </a:r>
            <a:r>
              <a:rPr lang="en-US" sz="1600" dirty="0"/>
              <a:t> </a:t>
            </a:r>
            <a:r>
              <a:rPr lang="en-US" sz="1600" dirty="0" err="1"/>
              <a:t>определяется</a:t>
            </a:r>
            <a:r>
              <a:rPr lang="en-US" sz="1600" dirty="0"/>
              <a:t> </a:t>
            </a:r>
            <a:r>
              <a:rPr lang="en-US" sz="1600" dirty="0" err="1"/>
              <a:t>его</a:t>
            </a:r>
            <a:r>
              <a:rPr lang="en-US" sz="1600" dirty="0"/>
              <a:t> </a:t>
            </a:r>
            <a:r>
              <a:rPr lang="en-US" sz="1600" dirty="0" err="1"/>
              <a:t>страноведческим</a:t>
            </a:r>
            <a:r>
              <a:rPr lang="en-US" sz="1600" dirty="0"/>
              <a:t> </a:t>
            </a:r>
            <a:r>
              <a:rPr lang="en-US" sz="1600" dirty="0" err="1"/>
              <a:t>наполнением</a:t>
            </a:r>
            <a:r>
              <a:rPr lang="en-US" sz="1600" dirty="0"/>
              <a:t>. </a:t>
            </a:r>
            <a:r>
              <a:rPr lang="en-US" sz="1600" dirty="0" err="1"/>
              <a:t>Чем</a:t>
            </a:r>
            <a:r>
              <a:rPr lang="en-US" sz="1600" dirty="0"/>
              <a:t> </a:t>
            </a:r>
            <a:r>
              <a:rPr lang="en-US" sz="1600" dirty="0" err="1"/>
              <a:t>больше</a:t>
            </a:r>
            <a:r>
              <a:rPr lang="en-US" sz="1600" dirty="0"/>
              <a:t> </a:t>
            </a:r>
            <a:r>
              <a:rPr lang="en-US" sz="1600" dirty="0" err="1"/>
              <a:t>текст</a:t>
            </a:r>
            <a:r>
              <a:rPr lang="en-US" sz="1600" dirty="0"/>
              <a:t> </a:t>
            </a:r>
            <a:r>
              <a:rPr lang="en-US" sz="1600" dirty="0" err="1"/>
              <a:t>содержит</a:t>
            </a:r>
            <a:r>
              <a:rPr lang="en-US" sz="1600" dirty="0"/>
              <a:t> </a:t>
            </a:r>
            <a:r>
              <a:rPr lang="en-US" sz="1600" dirty="0" err="1"/>
              <a:t>страноведческих</a:t>
            </a:r>
            <a:r>
              <a:rPr lang="en-US" sz="1600" dirty="0"/>
              <a:t> </a:t>
            </a:r>
            <a:r>
              <a:rPr lang="en-US" sz="1600" dirty="0" err="1"/>
              <a:t>сведений</a:t>
            </a:r>
            <a:r>
              <a:rPr lang="en-US" sz="1600" dirty="0"/>
              <a:t>, </a:t>
            </a:r>
            <a:r>
              <a:rPr lang="en-US" sz="1600" dirty="0" err="1"/>
              <a:t>тем</a:t>
            </a:r>
            <a:r>
              <a:rPr lang="en-US" sz="1600" dirty="0"/>
              <a:t> </a:t>
            </a:r>
            <a:r>
              <a:rPr lang="en-US" sz="1600" dirty="0" err="1"/>
              <a:t>существеннее</a:t>
            </a:r>
            <a:r>
              <a:rPr lang="en-US" sz="1600" dirty="0"/>
              <a:t> </a:t>
            </a:r>
            <a:r>
              <a:rPr lang="en-US" sz="1600" dirty="0" err="1"/>
              <a:t>они</a:t>
            </a:r>
            <a:r>
              <a:rPr lang="en-US" sz="1600" dirty="0"/>
              <a:t> </a:t>
            </a:r>
            <a:r>
              <a:rPr lang="en-US" sz="1600" dirty="0" err="1"/>
              <a:t>для</a:t>
            </a:r>
            <a:r>
              <a:rPr lang="en-US" sz="1600" dirty="0"/>
              <a:t> </a:t>
            </a:r>
            <a:r>
              <a:rPr lang="en-US" sz="1600" dirty="0" err="1"/>
              <a:t>культуры</a:t>
            </a:r>
            <a:r>
              <a:rPr lang="en-US" sz="1600" dirty="0"/>
              <a:t>, </a:t>
            </a:r>
            <a:r>
              <a:rPr lang="en-US" sz="1600" dirty="0" err="1"/>
              <a:t>тем</a:t>
            </a:r>
            <a:r>
              <a:rPr lang="en-US" sz="1600" dirty="0"/>
              <a:t> </a:t>
            </a:r>
            <a:r>
              <a:rPr lang="en-US" sz="1600" dirty="0" err="1"/>
              <a:t>легче</a:t>
            </a:r>
            <a:r>
              <a:rPr lang="en-US" sz="1600" dirty="0"/>
              <a:t> </a:t>
            </a:r>
            <a:r>
              <a:rPr lang="en-US" sz="1600" dirty="0" err="1"/>
              <a:t>они</a:t>
            </a:r>
            <a:r>
              <a:rPr lang="en-US" sz="1600" dirty="0"/>
              <a:t> </a:t>
            </a:r>
            <a:r>
              <a:rPr lang="en-US" sz="1600" dirty="0" err="1"/>
              <a:t>воспринимаются</a:t>
            </a:r>
            <a:r>
              <a:rPr lang="en-US" sz="1600" dirty="0"/>
              <a:t> и </a:t>
            </a:r>
            <a:r>
              <a:rPr lang="en-US" sz="1600" dirty="0" err="1" smtClean="0"/>
              <a:t>запоминаются</a:t>
            </a:r>
            <a:r>
              <a:rPr lang="en-US" sz="1600" dirty="0" smtClean="0"/>
              <a:t>. </a:t>
            </a:r>
            <a:endParaRPr lang="ru-RU" sz="1600" dirty="0" smtClean="0"/>
          </a:p>
          <a:p>
            <a:pPr>
              <a:spcBef>
                <a:spcPts val="1200"/>
              </a:spcBef>
            </a:pPr>
            <a:r>
              <a:rPr lang="en-US" sz="1600" dirty="0" err="1" smtClean="0"/>
              <a:t>Эффективность</a:t>
            </a:r>
            <a:r>
              <a:rPr lang="en-US" sz="1600" dirty="0" smtClean="0"/>
              <a:t> </a:t>
            </a:r>
            <a:r>
              <a:rPr lang="en-US" sz="1600" dirty="0" err="1"/>
              <a:t>учебного</a:t>
            </a:r>
            <a:r>
              <a:rPr lang="en-US" sz="1600" dirty="0"/>
              <a:t> </a:t>
            </a:r>
            <a:r>
              <a:rPr lang="en-US" sz="1600" dirty="0" err="1"/>
              <a:t>текста</a:t>
            </a:r>
            <a:r>
              <a:rPr lang="en-US" sz="1600" dirty="0"/>
              <a:t> </a:t>
            </a:r>
            <a:r>
              <a:rPr lang="en-US" sz="1600" dirty="0" err="1"/>
              <a:t>обусловлена</a:t>
            </a:r>
            <a:r>
              <a:rPr lang="en-US" sz="1600" dirty="0"/>
              <a:t> </a:t>
            </a:r>
            <a:r>
              <a:rPr lang="en-US" sz="1600" dirty="0" err="1"/>
              <a:t>тем</a:t>
            </a:r>
            <a:r>
              <a:rPr lang="en-US" sz="1600" dirty="0"/>
              <a:t>, </a:t>
            </a:r>
            <a:r>
              <a:rPr lang="en-US" sz="1600" dirty="0" err="1"/>
              <a:t>насколько</a:t>
            </a:r>
            <a:r>
              <a:rPr lang="en-US" sz="1600" dirty="0"/>
              <a:t> в </a:t>
            </a:r>
            <a:r>
              <a:rPr lang="en-US" sz="1600" dirty="0" err="1"/>
              <a:t>нем</a:t>
            </a:r>
            <a:r>
              <a:rPr lang="en-US" sz="1600" dirty="0"/>
              <a:t> </a:t>
            </a:r>
            <a:r>
              <a:rPr lang="en-US" sz="1600" dirty="0" err="1"/>
              <a:t>учтены</a:t>
            </a:r>
            <a:r>
              <a:rPr lang="en-US" sz="1600" dirty="0"/>
              <a:t> </a:t>
            </a:r>
            <a:r>
              <a:rPr lang="en-US" sz="1600" dirty="0" err="1"/>
              <a:t>возрастные</a:t>
            </a:r>
            <a:r>
              <a:rPr lang="en-US" sz="1600" dirty="0"/>
              <a:t> </a:t>
            </a:r>
            <a:r>
              <a:rPr lang="en-US" sz="1600" dirty="0" err="1"/>
              <a:t>особенности</a:t>
            </a:r>
            <a:r>
              <a:rPr lang="en-US" sz="1600" dirty="0"/>
              <a:t>, </a:t>
            </a:r>
            <a:r>
              <a:rPr lang="en-US" sz="1600" dirty="0" err="1"/>
              <a:t>так</a:t>
            </a:r>
            <a:r>
              <a:rPr lang="en-US" sz="1600" dirty="0"/>
              <a:t> </a:t>
            </a:r>
            <a:r>
              <a:rPr lang="en-US" sz="1600" dirty="0" err="1"/>
              <a:t>что</a:t>
            </a:r>
            <a:r>
              <a:rPr lang="en-US" sz="1600" dirty="0"/>
              <a:t> </a:t>
            </a:r>
            <a:r>
              <a:rPr lang="en-US" sz="1600" dirty="0" err="1"/>
              <a:t>следует</a:t>
            </a:r>
            <a:r>
              <a:rPr lang="en-US" sz="1600" dirty="0"/>
              <a:t> </a:t>
            </a:r>
            <a:r>
              <a:rPr lang="en-US" sz="1600" dirty="0" err="1"/>
              <a:t>принимать</a:t>
            </a:r>
            <a:r>
              <a:rPr lang="en-US" sz="1600" dirty="0"/>
              <a:t> </a:t>
            </a:r>
            <a:r>
              <a:rPr lang="en-US" sz="1600" dirty="0" err="1"/>
              <a:t>во</a:t>
            </a:r>
            <a:r>
              <a:rPr lang="en-US" sz="1600" dirty="0"/>
              <a:t> </a:t>
            </a:r>
            <a:r>
              <a:rPr lang="en-US" sz="1600" dirty="0" err="1"/>
              <a:t>внимание</a:t>
            </a:r>
            <a:r>
              <a:rPr lang="en-US" sz="1600" dirty="0"/>
              <a:t> </a:t>
            </a:r>
            <a:r>
              <a:rPr lang="en-US" sz="1600" dirty="0" err="1"/>
              <a:t>соотношение</a:t>
            </a:r>
            <a:r>
              <a:rPr lang="en-US" sz="1600" dirty="0"/>
              <a:t> </a:t>
            </a:r>
            <a:r>
              <a:rPr lang="en-US" sz="1600" dirty="0" err="1"/>
              <a:t>длины</a:t>
            </a:r>
            <a:r>
              <a:rPr lang="en-US" sz="1600" dirty="0"/>
              <a:t> </a:t>
            </a:r>
            <a:r>
              <a:rPr lang="en-US" sz="1600" dirty="0" err="1"/>
              <a:t>текста</a:t>
            </a:r>
            <a:r>
              <a:rPr lang="en-US" sz="1600" dirty="0"/>
              <a:t> и </a:t>
            </a:r>
            <a:r>
              <a:rPr lang="en-US" sz="1600" dirty="0" err="1"/>
              <a:t>количества</a:t>
            </a:r>
            <a:r>
              <a:rPr lang="en-US" sz="1600" dirty="0"/>
              <a:t> </a:t>
            </a:r>
            <a:r>
              <a:rPr lang="en-US" sz="1600" dirty="0" err="1"/>
              <a:t>вводимой</a:t>
            </a:r>
            <a:r>
              <a:rPr lang="en-US" sz="1600" dirty="0"/>
              <a:t> в </a:t>
            </a:r>
            <a:r>
              <a:rPr lang="en-US" sz="1600" dirty="0" err="1"/>
              <a:t>нем</a:t>
            </a:r>
            <a:r>
              <a:rPr lang="en-US" sz="1600" dirty="0"/>
              <a:t> </a:t>
            </a:r>
            <a:r>
              <a:rPr lang="en-US" sz="1600" dirty="0" err="1"/>
              <a:t>информации</a:t>
            </a:r>
            <a:r>
              <a:rPr lang="en-US" sz="1600" dirty="0" smtClean="0"/>
              <a:t>.</a:t>
            </a:r>
            <a:endParaRPr lang="ru-RU" sz="1600" dirty="0" smtClean="0"/>
          </a:p>
          <a:p>
            <a:pPr>
              <a:spcBef>
                <a:spcPts val="600"/>
              </a:spcBef>
            </a:pPr>
            <a:r>
              <a:rPr lang="en-US" sz="1600" dirty="0" err="1" smtClean="0"/>
              <a:t>Лишь</a:t>
            </a:r>
            <a:r>
              <a:rPr lang="en-US" sz="1600" dirty="0" smtClean="0"/>
              <a:t> </a:t>
            </a:r>
            <a:r>
              <a:rPr lang="en-US" sz="1600" dirty="0" err="1"/>
              <a:t>тот</a:t>
            </a:r>
            <a:r>
              <a:rPr lang="en-US" sz="1600" dirty="0"/>
              <a:t> </a:t>
            </a:r>
            <a:r>
              <a:rPr lang="en-US" sz="1600" dirty="0" err="1"/>
              <a:t>учебник</a:t>
            </a:r>
            <a:r>
              <a:rPr lang="en-US" sz="1600" dirty="0"/>
              <a:t> </a:t>
            </a:r>
            <a:r>
              <a:rPr lang="en-US" sz="1600" dirty="0" err="1"/>
              <a:t>можно</a:t>
            </a:r>
            <a:r>
              <a:rPr lang="en-US" sz="1600" dirty="0"/>
              <a:t> </a:t>
            </a:r>
            <a:r>
              <a:rPr lang="en-US" sz="1600" dirty="0" err="1"/>
              <a:t>считать</a:t>
            </a:r>
            <a:r>
              <a:rPr lang="en-US" sz="1600" dirty="0"/>
              <a:t> </a:t>
            </a:r>
            <a:r>
              <a:rPr lang="en-US" sz="1600" dirty="0" err="1"/>
              <a:t>пригодным</a:t>
            </a:r>
            <a:r>
              <a:rPr lang="en-US" sz="1600" dirty="0"/>
              <a:t> к </a:t>
            </a:r>
            <a:r>
              <a:rPr lang="en-US" sz="1600" dirty="0" err="1"/>
              <a:t>пользованию</a:t>
            </a:r>
            <a:r>
              <a:rPr lang="en-US" sz="1600" dirty="0"/>
              <a:t>, </a:t>
            </a:r>
            <a:r>
              <a:rPr lang="en-US" sz="1600" dirty="0" err="1"/>
              <a:t>который</a:t>
            </a:r>
            <a:r>
              <a:rPr lang="en-US" sz="1600" dirty="0"/>
              <a:t> </a:t>
            </a:r>
            <a:r>
              <a:rPr lang="en-US" sz="1600" dirty="0" err="1"/>
              <a:t>отражает</a:t>
            </a:r>
            <a:r>
              <a:rPr lang="en-US" sz="1600" dirty="0"/>
              <a:t> </a:t>
            </a:r>
            <a:r>
              <a:rPr lang="en-US" sz="1600" dirty="0" err="1"/>
              <a:t>актуальную</a:t>
            </a:r>
            <a:r>
              <a:rPr lang="en-US" sz="1600" dirty="0"/>
              <a:t> </a:t>
            </a:r>
            <a:r>
              <a:rPr lang="en-US" sz="1600" dirty="0" err="1"/>
              <a:t>культуру</a:t>
            </a:r>
            <a:r>
              <a:rPr lang="en-US" sz="1600" dirty="0"/>
              <a:t> </a:t>
            </a:r>
            <a:r>
              <a:rPr lang="en-US" sz="1600" dirty="0" err="1"/>
              <a:t>страны</a:t>
            </a:r>
            <a:r>
              <a:rPr lang="en-US" sz="1600" dirty="0"/>
              <a:t> </a:t>
            </a:r>
            <a:r>
              <a:rPr lang="en-US" sz="1600" dirty="0" err="1"/>
              <a:t>изучаемого</a:t>
            </a:r>
            <a:r>
              <a:rPr lang="en-US" sz="1600" dirty="0"/>
              <a:t> </a:t>
            </a:r>
            <a:r>
              <a:rPr lang="en-US" sz="1600" dirty="0" err="1"/>
              <a:t>языка</a:t>
            </a:r>
            <a:r>
              <a:rPr lang="en-US" sz="1600" dirty="0"/>
              <a:t>. </a:t>
            </a:r>
            <a:r>
              <a:rPr lang="en-US" sz="1600" dirty="0" err="1"/>
              <a:t>Требование</a:t>
            </a:r>
            <a:r>
              <a:rPr lang="en-US" sz="1600" dirty="0"/>
              <a:t> </a:t>
            </a:r>
            <a:r>
              <a:rPr lang="en-US" sz="1600" dirty="0" err="1"/>
              <a:t>ориентации</a:t>
            </a:r>
            <a:r>
              <a:rPr lang="en-US" sz="1600" dirty="0"/>
              <a:t> </a:t>
            </a:r>
            <a:r>
              <a:rPr lang="en-US" sz="1600" dirty="0" err="1"/>
              <a:t>на</a:t>
            </a:r>
            <a:r>
              <a:rPr lang="en-US" sz="1600" dirty="0"/>
              <a:t> </a:t>
            </a:r>
            <a:r>
              <a:rPr lang="en-US" sz="1600" dirty="0" err="1"/>
              <a:t>современную</a:t>
            </a:r>
            <a:r>
              <a:rPr lang="en-US" sz="1600" dirty="0"/>
              <a:t> </a:t>
            </a:r>
            <a:r>
              <a:rPr lang="en-US" sz="1600" dirty="0" err="1"/>
              <a:t>культуру</a:t>
            </a:r>
            <a:r>
              <a:rPr lang="en-US" sz="1600" dirty="0"/>
              <a:t> </a:t>
            </a:r>
            <a:r>
              <a:rPr lang="en-US" sz="1600" dirty="0" err="1"/>
              <a:t>не</a:t>
            </a:r>
            <a:r>
              <a:rPr lang="en-US" sz="1600" dirty="0"/>
              <a:t> </a:t>
            </a:r>
            <a:r>
              <a:rPr lang="en-US" sz="1600" dirty="0" err="1"/>
              <a:t>следует</a:t>
            </a:r>
            <a:r>
              <a:rPr lang="en-US" sz="1600" dirty="0"/>
              <a:t> </a:t>
            </a:r>
            <a:r>
              <a:rPr lang="en-US" sz="1600" dirty="0" err="1"/>
              <a:t>смешивать</a:t>
            </a:r>
            <a:r>
              <a:rPr lang="en-US" sz="1600" dirty="0"/>
              <a:t> с </a:t>
            </a:r>
            <a:r>
              <a:rPr lang="en-US" sz="1600" dirty="0" err="1"/>
              <a:t>погоней</a:t>
            </a:r>
            <a:r>
              <a:rPr lang="en-US" sz="1600" dirty="0"/>
              <a:t> </a:t>
            </a:r>
            <a:r>
              <a:rPr lang="en-US" sz="1600" dirty="0" err="1"/>
              <a:t>за</a:t>
            </a:r>
            <a:r>
              <a:rPr lang="en-US" sz="1600" dirty="0"/>
              <a:t> </a:t>
            </a:r>
            <a:r>
              <a:rPr lang="en-US" sz="1600" dirty="0" err="1"/>
              <a:t>сиюминутной</a:t>
            </a:r>
            <a:r>
              <a:rPr lang="en-US" sz="1600" dirty="0"/>
              <a:t> </a:t>
            </a:r>
            <a:r>
              <a:rPr lang="en-US" sz="1600" dirty="0" err="1"/>
              <a:t>приходящей</a:t>
            </a:r>
            <a:r>
              <a:rPr lang="en-US" sz="1600" dirty="0"/>
              <a:t> </a:t>
            </a:r>
            <a:r>
              <a:rPr lang="en-US" sz="1600" dirty="0" err="1"/>
              <a:t>информацией</a:t>
            </a:r>
            <a:r>
              <a:rPr lang="en-US" sz="1600" dirty="0"/>
              <a:t>.</a:t>
            </a:r>
            <a:endParaRPr lang="ru-RU" sz="1600" dirty="0"/>
          </a:p>
          <a:p>
            <a:pPr>
              <a:spcBef>
                <a:spcPts val="1200"/>
              </a:spcBef>
            </a:pPr>
            <a:r>
              <a:rPr lang="ru-RU" sz="1600" dirty="0" smtClean="0"/>
              <a:t>Принцип </a:t>
            </a:r>
            <a:r>
              <a:rPr lang="en-US" sz="1600" dirty="0" err="1" smtClean="0"/>
              <a:t>актуального</a:t>
            </a:r>
            <a:r>
              <a:rPr lang="en-US" sz="1600" dirty="0" smtClean="0"/>
              <a:t> </a:t>
            </a:r>
            <a:r>
              <a:rPr lang="en-US" sz="1600" dirty="0" err="1" smtClean="0"/>
              <a:t>историзма</a:t>
            </a:r>
            <a:r>
              <a:rPr lang="ru-RU" sz="1600" dirty="0" smtClean="0"/>
              <a:t>.</a:t>
            </a:r>
            <a:r>
              <a:rPr lang="en-US" sz="1600" dirty="0" smtClean="0"/>
              <a:t> </a:t>
            </a:r>
            <a:r>
              <a:rPr lang="en-US" sz="1600" dirty="0" err="1" smtClean="0"/>
              <a:t>Исторический</a:t>
            </a:r>
            <a:r>
              <a:rPr lang="en-US" sz="1600" dirty="0" smtClean="0"/>
              <a:t> </a:t>
            </a:r>
            <a:r>
              <a:rPr lang="en-US" sz="1600" dirty="0" err="1"/>
              <a:t>характер</a:t>
            </a:r>
            <a:r>
              <a:rPr lang="en-US" sz="1600" dirty="0"/>
              <a:t> </a:t>
            </a:r>
            <a:r>
              <a:rPr lang="en-US" sz="1600" dirty="0" err="1"/>
              <a:t>культуры</a:t>
            </a:r>
            <a:r>
              <a:rPr lang="en-US" sz="1600" dirty="0"/>
              <a:t> </a:t>
            </a:r>
            <a:r>
              <a:rPr lang="en-US" sz="1600" dirty="0" err="1"/>
              <a:t>в</a:t>
            </a:r>
            <a:r>
              <a:rPr lang="en-US" sz="1600" dirty="0"/>
              <a:t> </a:t>
            </a:r>
            <a:r>
              <a:rPr lang="en-US" sz="1600" dirty="0" err="1"/>
              <a:t>ее</a:t>
            </a:r>
            <a:r>
              <a:rPr lang="en-US" sz="1600" dirty="0"/>
              <a:t> </a:t>
            </a:r>
            <a:r>
              <a:rPr lang="en-US" sz="1600" dirty="0" err="1"/>
              <a:t>современном</a:t>
            </a:r>
            <a:r>
              <a:rPr lang="en-US" sz="1600" dirty="0"/>
              <a:t> </a:t>
            </a:r>
            <a:r>
              <a:rPr lang="en-US" sz="1600" dirty="0" err="1"/>
              <a:t>состоянии</a:t>
            </a:r>
            <a:r>
              <a:rPr lang="en-US" sz="1600" dirty="0"/>
              <a:t> </a:t>
            </a:r>
            <a:r>
              <a:rPr lang="en-US" sz="1600" dirty="0" err="1"/>
              <a:t>совершенно</a:t>
            </a:r>
            <a:r>
              <a:rPr lang="en-US" sz="1600" dirty="0"/>
              <a:t> </a:t>
            </a:r>
            <a:r>
              <a:rPr lang="en-US" sz="1600" dirty="0" err="1"/>
              <a:t>очевиден</a:t>
            </a:r>
            <a:r>
              <a:rPr lang="en-US" sz="1600" dirty="0"/>
              <a:t>, </a:t>
            </a:r>
            <a:r>
              <a:rPr lang="en-US" sz="1600" dirty="0" err="1"/>
              <a:t>поэтому</a:t>
            </a:r>
            <a:r>
              <a:rPr lang="en-US" sz="1600" dirty="0"/>
              <a:t> </a:t>
            </a:r>
            <a:r>
              <a:rPr lang="en-US" sz="1600" dirty="0" err="1"/>
              <a:t>не</a:t>
            </a:r>
            <a:r>
              <a:rPr lang="en-US" sz="1600" dirty="0"/>
              <a:t> </a:t>
            </a:r>
            <a:r>
              <a:rPr lang="en-US" sz="1600" dirty="0" err="1"/>
              <a:t>должно</a:t>
            </a:r>
            <a:r>
              <a:rPr lang="en-US" sz="1600" dirty="0"/>
              <a:t> </a:t>
            </a:r>
            <a:r>
              <a:rPr lang="en-US" sz="1600" dirty="0" err="1"/>
              <a:t>быть</a:t>
            </a:r>
            <a:r>
              <a:rPr lang="en-US" sz="1600" dirty="0"/>
              <a:t> </a:t>
            </a:r>
            <a:r>
              <a:rPr lang="en-US" sz="1600" dirty="0" err="1"/>
              <a:t>учебников</a:t>
            </a:r>
            <a:r>
              <a:rPr lang="en-US" sz="1600" dirty="0"/>
              <a:t>, </a:t>
            </a:r>
            <a:r>
              <a:rPr lang="en-US" sz="1600" dirty="0" err="1"/>
              <a:t>в</a:t>
            </a:r>
            <a:r>
              <a:rPr lang="en-US" sz="1600" dirty="0"/>
              <a:t> </a:t>
            </a:r>
            <a:r>
              <a:rPr lang="en-US" sz="1600" dirty="0" err="1"/>
              <a:t>которых</a:t>
            </a:r>
            <a:r>
              <a:rPr lang="en-US" sz="1600" dirty="0"/>
              <a:t> </a:t>
            </a:r>
            <a:r>
              <a:rPr lang="en-US" sz="1600" dirty="0" err="1"/>
              <a:t>не</a:t>
            </a:r>
            <a:r>
              <a:rPr lang="en-US" sz="1600" dirty="0"/>
              <a:t> </a:t>
            </a:r>
            <a:r>
              <a:rPr lang="en-US" sz="1600" dirty="0" err="1"/>
              <a:t>было</a:t>
            </a:r>
            <a:r>
              <a:rPr lang="en-US" sz="1600" dirty="0"/>
              <a:t> </a:t>
            </a:r>
            <a:r>
              <a:rPr lang="en-US" sz="1600" dirty="0" err="1"/>
              <a:t>бы</a:t>
            </a:r>
            <a:r>
              <a:rPr lang="en-US" sz="1600" dirty="0"/>
              <a:t> </a:t>
            </a:r>
            <a:r>
              <a:rPr lang="en-US" sz="1600" dirty="0" err="1"/>
              <a:t>стихов</a:t>
            </a:r>
            <a:r>
              <a:rPr lang="en-US" sz="1600" dirty="0"/>
              <a:t> </a:t>
            </a:r>
            <a:r>
              <a:rPr lang="en-US" sz="1600" dirty="0" err="1"/>
              <a:t>Р</a:t>
            </a:r>
            <a:r>
              <a:rPr lang="en-US" sz="1600" dirty="0"/>
              <a:t>. </a:t>
            </a:r>
            <a:r>
              <a:rPr lang="en-US" sz="1600" dirty="0" err="1"/>
              <a:t>Бернса</a:t>
            </a:r>
            <a:r>
              <a:rPr lang="en-US" sz="1600" dirty="0"/>
              <a:t>, </a:t>
            </a:r>
            <a:r>
              <a:rPr lang="en-US" sz="1600" dirty="0" err="1"/>
              <a:t>рассказов</a:t>
            </a:r>
            <a:r>
              <a:rPr lang="en-US" sz="1600" dirty="0"/>
              <a:t> </a:t>
            </a:r>
            <a:r>
              <a:rPr lang="en-US" sz="1600" dirty="0" err="1"/>
              <a:t>М</a:t>
            </a:r>
            <a:r>
              <a:rPr lang="en-US" sz="1600" dirty="0"/>
              <a:t>. </a:t>
            </a:r>
            <a:r>
              <a:rPr lang="en-US" sz="1600" dirty="0" err="1"/>
              <a:t>Твена</a:t>
            </a:r>
            <a:r>
              <a:rPr lang="en-US" sz="1600" dirty="0"/>
              <a:t>, </a:t>
            </a:r>
            <a:r>
              <a:rPr lang="ru-RU" sz="1600" dirty="0" smtClean="0"/>
              <a:t/>
            </a:r>
            <a:br>
              <a:rPr lang="ru-RU" sz="1600" dirty="0" smtClean="0"/>
            </a:br>
            <a:r>
              <a:rPr lang="en-US" sz="1600" dirty="0" err="1" smtClean="0"/>
              <a:t>не</a:t>
            </a:r>
            <a:r>
              <a:rPr lang="en-US" sz="1600" dirty="0" smtClean="0"/>
              <a:t> </a:t>
            </a:r>
            <a:r>
              <a:rPr lang="en-US" sz="1600" dirty="0" err="1"/>
              <a:t>говорилось</a:t>
            </a:r>
            <a:r>
              <a:rPr lang="en-US" sz="1600" dirty="0"/>
              <a:t> </a:t>
            </a:r>
            <a:r>
              <a:rPr lang="en-US" sz="1600" dirty="0" err="1"/>
              <a:t>бы</a:t>
            </a:r>
            <a:r>
              <a:rPr lang="en-US" sz="1600" dirty="0"/>
              <a:t> о </a:t>
            </a:r>
            <a:r>
              <a:rPr lang="en-US" sz="1600" dirty="0" err="1"/>
              <a:t>возникновении</a:t>
            </a:r>
            <a:r>
              <a:rPr lang="en-US" sz="1600" dirty="0"/>
              <a:t> </a:t>
            </a:r>
            <a:r>
              <a:rPr lang="en-US" sz="1600" dirty="0" err="1"/>
              <a:t>Великобритании</a:t>
            </a:r>
            <a:r>
              <a:rPr lang="en-US" sz="1600" dirty="0"/>
              <a:t>.</a:t>
            </a:r>
            <a:endParaRPr lang="ru-RU" sz="1600" dirty="0"/>
          </a:p>
          <a:p>
            <a:pPr>
              <a:spcBef>
                <a:spcPts val="1200"/>
              </a:spcBef>
            </a:pPr>
            <a:r>
              <a:rPr lang="ru-RU" sz="1600" dirty="0" smtClean="0"/>
              <a:t>Т</a:t>
            </a:r>
            <a:r>
              <a:rPr lang="en-US" sz="1600" dirty="0" err="1" smtClean="0"/>
              <a:t>ребование</a:t>
            </a:r>
            <a:r>
              <a:rPr lang="en-US" sz="1600" dirty="0" smtClean="0"/>
              <a:t> </a:t>
            </a:r>
            <a:r>
              <a:rPr lang="en-US" sz="1600" dirty="0" err="1"/>
              <a:t>типичности</a:t>
            </a:r>
            <a:r>
              <a:rPr lang="en-US" sz="1600" dirty="0"/>
              <a:t> </a:t>
            </a:r>
            <a:r>
              <a:rPr lang="en-US" sz="1600" dirty="0" err="1"/>
              <a:t>отражаемых</a:t>
            </a:r>
            <a:r>
              <a:rPr lang="en-US" sz="1600" dirty="0"/>
              <a:t> </a:t>
            </a:r>
            <a:r>
              <a:rPr lang="en-US" sz="1600" dirty="0" err="1" smtClean="0"/>
              <a:t>фактов</a:t>
            </a:r>
            <a:r>
              <a:rPr lang="en-US" sz="1600" dirty="0"/>
              <a:t>. </a:t>
            </a:r>
            <a:r>
              <a:rPr lang="ru-RU" sz="1600" dirty="0" smtClean="0"/>
              <a:t>В учебнике не должно быть </a:t>
            </a:r>
            <a:r>
              <a:rPr lang="en-US" sz="1600" dirty="0" smtClean="0"/>
              <a:t> </a:t>
            </a:r>
            <a:r>
              <a:rPr lang="en-US" sz="1600" dirty="0" err="1" smtClean="0"/>
              <a:t>материал</a:t>
            </a:r>
            <a:r>
              <a:rPr lang="ru-RU" sz="1600" dirty="0" err="1" smtClean="0"/>
              <a:t>ов</a:t>
            </a:r>
            <a:r>
              <a:rPr lang="en-US" sz="1600" dirty="0" smtClean="0"/>
              <a:t>, </a:t>
            </a:r>
            <a:r>
              <a:rPr lang="en-US" sz="1600" dirty="0"/>
              <a:t>в </a:t>
            </a:r>
            <a:r>
              <a:rPr lang="en-US" sz="1600" dirty="0" err="1"/>
              <a:t>которых</a:t>
            </a:r>
            <a:r>
              <a:rPr lang="en-US" sz="1600" dirty="0"/>
              <a:t> </a:t>
            </a:r>
            <a:r>
              <a:rPr lang="en-US" sz="1600" dirty="0" err="1" smtClean="0"/>
              <a:t>обсуждаются</a:t>
            </a:r>
            <a:r>
              <a:rPr lang="en-US" sz="1600" dirty="0" smtClean="0"/>
              <a:t> </a:t>
            </a:r>
            <a:r>
              <a:rPr lang="en-US" sz="1600" dirty="0" err="1"/>
              <a:t>пусть</a:t>
            </a:r>
            <a:r>
              <a:rPr lang="en-US" sz="1600" dirty="0"/>
              <a:t> </a:t>
            </a:r>
            <a:r>
              <a:rPr lang="en-US" sz="1600" dirty="0" err="1"/>
              <a:t>яркие</a:t>
            </a:r>
            <a:r>
              <a:rPr lang="en-US" sz="1600" dirty="0"/>
              <a:t>, </a:t>
            </a:r>
            <a:r>
              <a:rPr lang="en-US" sz="1600" dirty="0" err="1"/>
              <a:t>но</a:t>
            </a:r>
            <a:r>
              <a:rPr lang="en-US" sz="1600" dirty="0"/>
              <a:t> </a:t>
            </a:r>
            <a:r>
              <a:rPr lang="en-US" sz="1600" dirty="0" err="1"/>
              <a:t>редкие</a:t>
            </a:r>
            <a:r>
              <a:rPr lang="en-US" sz="1600" dirty="0"/>
              <a:t> </a:t>
            </a:r>
            <a:r>
              <a:rPr lang="en-US" sz="1600" dirty="0" err="1"/>
              <a:t>явления</a:t>
            </a:r>
            <a:r>
              <a:rPr lang="en-US" sz="1600" dirty="0"/>
              <a:t>. </a:t>
            </a:r>
            <a:r>
              <a:rPr lang="en-US" sz="1600" dirty="0" err="1"/>
              <a:t>Учащиеся</a:t>
            </a:r>
            <a:r>
              <a:rPr lang="en-US" sz="1600" dirty="0"/>
              <a:t> </a:t>
            </a:r>
            <a:r>
              <a:rPr lang="en-US" sz="1600" dirty="0" err="1"/>
              <a:t>могут</a:t>
            </a:r>
            <a:r>
              <a:rPr lang="en-US" sz="1600" dirty="0"/>
              <a:t> </a:t>
            </a:r>
            <a:r>
              <a:rPr lang="en-US" sz="1600" dirty="0" err="1"/>
              <a:t>такими</a:t>
            </a:r>
            <a:r>
              <a:rPr lang="en-US" sz="1600" dirty="0"/>
              <a:t> </a:t>
            </a:r>
            <a:r>
              <a:rPr lang="en-US" sz="1600" dirty="0" err="1"/>
              <a:t>фоновыми</a:t>
            </a:r>
            <a:r>
              <a:rPr lang="en-US" sz="1600" dirty="0"/>
              <a:t> </a:t>
            </a:r>
            <a:r>
              <a:rPr lang="en-US" sz="1600" dirty="0" err="1"/>
              <a:t>знаниями</a:t>
            </a:r>
            <a:r>
              <a:rPr lang="en-US" sz="1600" dirty="0"/>
              <a:t> </a:t>
            </a:r>
            <a:r>
              <a:rPr lang="en-US" sz="1600" dirty="0" err="1"/>
              <a:t>не</a:t>
            </a:r>
            <a:r>
              <a:rPr lang="en-US" sz="1600" dirty="0"/>
              <a:t> </a:t>
            </a:r>
            <a:r>
              <a:rPr lang="en-US" sz="1600" dirty="0" err="1"/>
              <a:t>располагать</a:t>
            </a:r>
            <a:r>
              <a:rPr lang="en-US" sz="1600" dirty="0"/>
              <a:t>, </a:t>
            </a:r>
            <a:r>
              <a:rPr lang="en-US" sz="1600" dirty="0" err="1"/>
              <a:t>поэтому</a:t>
            </a:r>
            <a:r>
              <a:rPr lang="en-US" sz="1600" dirty="0"/>
              <a:t> </a:t>
            </a:r>
            <a:r>
              <a:rPr lang="en-US" sz="1600" dirty="0" err="1"/>
              <a:t>они</a:t>
            </a:r>
            <a:r>
              <a:rPr lang="en-US" sz="1600" dirty="0"/>
              <a:t> </a:t>
            </a:r>
            <a:r>
              <a:rPr lang="en-US" sz="1600" dirty="0" err="1"/>
              <a:t>могут</a:t>
            </a:r>
            <a:r>
              <a:rPr lang="en-US" sz="1600" dirty="0"/>
              <a:t> </a:t>
            </a:r>
            <a:r>
              <a:rPr lang="en-US" sz="1600" dirty="0" err="1"/>
              <a:t>принять</a:t>
            </a:r>
            <a:r>
              <a:rPr lang="en-US" sz="1600" dirty="0"/>
              <a:t> </a:t>
            </a:r>
            <a:r>
              <a:rPr lang="en-US" sz="1600" dirty="0" err="1"/>
              <a:t>редкое</a:t>
            </a:r>
            <a:r>
              <a:rPr lang="en-US" sz="1600" dirty="0"/>
              <a:t> </a:t>
            </a:r>
            <a:r>
              <a:rPr lang="en-US" sz="1600" dirty="0" err="1"/>
              <a:t>за</a:t>
            </a:r>
            <a:r>
              <a:rPr lang="en-US" sz="1600" dirty="0"/>
              <a:t> </a:t>
            </a:r>
            <a:r>
              <a:rPr lang="en-US" sz="1600" dirty="0" err="1"/>
              <a:t>обычное</a:t>
            </a:r>
            <a:r>
              <a:rPr lang="en-US" sz="1600" dirty="0"/>
              <a:t>, </a:t>
            </a:r>
            <a:r>
              <a:rPr lang="en-US" sz="1600" dirty="0" err="1"/>
              <a:t>случайное</a:t>
            </a:r>
            <a:r>
              <a:rPr lang="en-US" sz="1600" dirty="0"/>
              <a:t> </a:t>
            </a:r>
            <a:r>
              <a:rPr lang="en-US" sz="1600" dirty="0" err="1"/>
              <a:t>за</a:t>
            </a:r>
            <a:r>
              <a:rPr lang="en-US" sz="1600" dirty="0"/>
              <a:t> </a:t>
            </a:r>
            <a:r>
              <a:rPr lang="en-US" sz="1600" dirty="0" err="1" smtClean="0"/>
              <a:t>распространенное</a:t>
            </a:r>
            <a:r>
              <a:rPr lang="ru-RU" sz="1600" dirty="0" smtClean="0"/>
              <a:t>.» </a:t>
            </a:r>
            <a:r>
              <a:rPr lang="ru-RU" sz="1600" i="1" dirty="0" smtClean="0"/>
              <a:t>(З. Н. Никитенко)</a:t>
            </a:r>
            <a:endParaRPr lang="ru-RU" sz="1600" i="1" dirty="0"/>
          </a:p>
        </p:txBody>
      </p:sp>
    </p:spTree>
    <p:extLst>
      <p:ext uri="{BB962C8B-B14F-4D97-AF65-F5344CB8AC3E}">
        <p14:creationId xmlns:p14="http://schemas.microsoft.com/office/powerpoint/2010/main" xmlns="" val="15520414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p:cNvSpPr/>
          <p:nvPr/>
        </p:nvSpPr>
        <p:spPr>
          <a:xfrm>
            <a:off x="251520" y="1340768"/>
            <a:ext cx="8568952" cy="4464496"/>
          </a:xfrm>
          <a:prstGeom prst="roundRect">
            <a:avLst/>
          </a:prstGeom>
          <a:solidFill>
            <a:schemeClr val="bg1"/>
          </a:solidFill>
          <a:ln w="57150">
            <a:solidFill>
              <a:srgbClr val="FF9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Picture 2" descr="fon"/>
          <p:cNvPicPr>
            <a:picLocks noChangeAspect="1" noChangeArrowheads="1"/>
          </p:cNvPicPr>
          <p:nvPr/>
        </p:nvPicPr>
        <p:blipFill>
          <a:blip r:embed="rId2" cstate="print"/>
          <a:srcRect/>
          <a:stretch>
            <a:fillRect/>
          </a:stretch>
        </p:blipFill>
        <p:spPr bwMode="auto">
          <a:xfrm>
            <a:off x="611188" y="0"/>
            <a:ext cx="8064500" cy="980728"/>
          </a:xfrm>
          <a:prstGeom prst="rect">
            <a:avLst/>
          </a:prstGeom>
          <a:noFill/>
          <a:ln w="9525">
            <a:noFill/>
            <a:miter lim="800000"/>
            <a:headEnd/>
            <a:tailEnd/>
          </a:ln>
        </p:spPr>
      </p:pic>
      <p:sp>
        <p:nvSpPr>
          <p:cNvPr id="2" name="Название 1"/>
          <p:cNvSpPr>
            <a:spLocks noGrp="1"/>
          </p:cNvSpPr>
          <p:nvPr>
            <p:ph type="title"/>
          </p:nvPr>
        </p:nvSpPr>
        <p:spPr>
          <a:xfrm>
            <a:off x="467544" y="-99392"/>
            <a:ext cx="8229600" cy="1143000"/>
          </a:xfrm>
        </p:spPr>
        <p:txBody>
          <a:bodyPr/>
          <a:lstStyle/>
          <a:p>
            <a:r>
              <a:rPr lang="ru-RU" sz="3200" b="1" dirty="0" smtClean="0">
                <a:solidFill>
                  <a:srgbClr val="CC0066"/>
                </a:solidFill>
              </a:rPr>
              <a:t>Сюжет учебника для 3 класса</a:t>
            </a:r>
            <a:endParaRPr lang="ru-RU" sz="3200" b="1" dirty="0">
              <a:solidFill>
                <a:srgbClr val="CC0066"/>
              </a:solidFill>
            </a:endParaRPr>
          </a:p>
        </p:txBody>
      </p:sp>
      <p:sp>
        <p:nvSpPr>
          <p:cNvPr id="3" name="Содержимое 2"/>
          <p:cNvSpPr>
            <a:spLocks noGrp="1"/>
          </p:cNvSpPr>
          <p:nvPr>
            <p:ph idx="1"/>
          </p:nvPr>
        </p:nvSpPr>
        <p:spPr>
          <a:xfrm>
            <a:off x="457200" y="1600201"/>
            <a:ext cx="8229600" cy="3989040"/>
          </a:xfrm>
        </p:spPr>
        <p:txBody>
          <a:bodyPr>
            <a:normAutofit fontScale="70000" lnSpcReduction="20000"/>
          </a:bodyPr>
          <a:lstStyle/>
          <a:p>
            <a:pPr marL="0" lvl="0" indent="360000">
              <a:buNone/>
            </a:pPr>
            <a:r>
              <a:rPr lang="ru-RU" dirty="0" smtClean="0"/>
              <a:t>Аня </a:t>
            </a:r>
            <a:r>
              <a:rPr lang="ru-RU" dirty="0"/>
              <a:t>находит волшебную палочку и случайно оживляет главного врага воронов-хранителей Тауэра – волшебницу Моргану. </a:t>
            </a:r>
            <a:r>
              <a:rPr lang="ru-RU" dirty="0" err="1"/>
              <a:t>Седрик</a:t>
            </a:r>
            <a:r>
              <a:rPr lang="ru-RU" dirty="0"/>
              <a:t> открывает Ане секрет легенды о воронах </a:t>
            </a:r>
            <a:r>
              <a:rPr lang="ru-RU" dirty="0" smtClean="0"/>
              <a:t/>
            </a:r>
            <a:br>
              <a:rPr lang="ru-RU" dirty="0" smtClean="0"/>
            </a:br>
            <a:r>
              <a:rPr lang="ru-RU" dirty="0" smtClean="0"/>
              <a:t>в </a:t>
            </a:r>
            <a:r>
              <a:rPr lang="ru-RU" dirty="0"/>
              <a:t>Тауэре, согласно которой, если вороны улетят из Тауэра, со страной случится большая беда. Аня понимает, какую ошибку она совершила, оживив Моргану, и вместе </a:t>
            </a:r>
            <a:r>
              <a:rPr lang="ru-RU" dirty="0" smtClean="0"/>
              <a:t/>
            </a:r>
            <a:br>
              <a:rPr lang="ru-RU" dirty="0" smtClean="0"/>
            </a:br>
            <a:r>
              <a:rPr lang="ru-RU" dirty="0" smtClean="0"/>
              <a:t>с </a:t>
            </a:r>
            <a:r>
              <a:rPr lang="ru-RU" dirty="0" err="1"/>
              <a:t>Седриком</a:t>
            </a:r>
            <a:r>
              <a:rPr lang="ru-RU" dirty="0"/>
              <a:t> отправляется на поиски Морганы. </a:t>
            </a:r>
            <a:endParaRPr lang="ru-RU" dirty="0" smtClean="0"/>
          </a:p>
          <a:p>
            <a:pPr marL="0" lvl="0" indent="360000">
              <a:buNone/>
            </a:pPr>
            <a:r>
              <a:rPr lang="ru-RU" dirty="0" smtClean="0"/>
              <a:t>Преследуя </a:t>
            </a:r>
            <a:r>
              <a:rPr lang="ru-RU" dirty="0"/>
              <a:t>злую волшебницу как в современном Лондоне, так и в волшебной стране английского языка, ребята вместе с Аней примут участие в увлекательном приключении. Вместе они доберутся и до удивительной развязки, когда злая волшебница, очарованная современным миром, превратится в добрую и откажется от злого колдовства.  </a:t>
            </a:r>
          </a:p>
          <a:p>
            <a:endParaRPr lang="ru-RU" dirty="0"/>
          </a:p>
        </p:txBody>
      </p:sp>
    </p:spTree>
    <p:extLst>
      <p:ext uri="{BB962C8B-B14F-4D97-AF65-F5344CB8AC3E}">
        <p14:creationId xmlns:p14="http://schemas.microsoft.com/office/powerpoint/2010/main" xmlns="" val="31793354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chemeClr val="tx2"/>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chemeClr val="tx2"/>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3</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chemeClr val="tx2"/>
                </a:solidFill>
                <a:effectLst/>
                <a:uLnTx/>
                <a:uFillTx/>
                <a:latin typeface="+mj-lt"/>
                <a:ea typeface="+mj-ea"/>
                <a:cs typeface="+mj-cs"/>
              </a:rPr>
              <a:t/>
            </a:r>
            <a:br>
              <a:rPr kumimoji="0" lang="ru-RU" altLang="ru-RU" sz="3200" b="1" i="0" u="none" strike="noStrike" kern="0" cap="none" spc="0" normalizeH="0" baseline="0" noProof="0" dirty="0" smtClean="0">
                <a:ln>
                  <a:noFill/>
                </a:ln>
                <a:solidFill>
                  <a:schemeClr val="tx2"/>
                </a:solidFill>
                <a:effectLst/>
                <a:uLnTx/>
                <a:uFillTx/>
                <a:latin typeface="+mj-lt"/>
                <a:ea typeface="+mj-ea"/>
                <a:cs typeface="+mj-cs"/>
              </a:rPr>
            </a:br>
            <a:r>
              <a:rPr kumimoji="0" lang="ru-RU" altLang="ru-RU" sz="3200" b="1" i="0" u="none" strike="noStrike" kern="0" cap="none" spc="0" normalizeH="0" baseline="0" noProof="0" dirty="0" smtClean="0">
                <a:ln>
                  <a:noFill/>
                </a:ln>
                <a:solidFill>
                  <a:schemeClr val="tx2"/>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chemeClr val="tx2"/>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chemeClr val="tx2"/>
              </a:solidFill>
              <a:effectLst/>
              <a:uLnTx/>
              <a:uFillTx/>
              <a:latin typeface="+mj-lt"/>
              <a:ea typeface="+mj-ea"/>
              <a:cs typeface="Times New Roman" pitchFamily="18" charset="0"/>
            </a:endParaRPr>
          </a:p>
        </p:txBody>
      </p:sp>
      <p:pic>
        <p:nvPicPr>
          <p:cNvPr id="9218" name="Picture 2" descr="V:\pubs_new\happy_english.ru\Webinar\Презентация 02.12.13\HEru3SB_p54.jpg"/>
          <p:cNvPicPr>
            <a:picLocks noChangeAspect="1" noChangeArrowheads="1"/>
          </p:cNvPicPr>
          <p:nvPr/>
        </p:nvPicPr>
        <p:blipFill>
          <a:blip r:embed="rId4" cstate="print"/>
          <a:srcRect/>
          <a:stretch>
            <a:fillRect/>
          </a:stretch>
        </p:blipFill>
        <p:spPr bwMode="auto">
          <a:xfrm>
            <a:off x="2195736" y="621060"/>
            <a:ext cx="4535607" cy="6236940"/>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chemeClr val="tx2"/>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chemeClr val="tx2"/>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3</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chemeClr val="tx2"/>
                </a:solidFill>
                <a:effectLst/>
                <a:uLnTx/>
                <a:uFillTx/>
                <a:latin typeface="+mj-lt"/>
                <a:ea typeface="+mj-ea"/>
                <a:cs typeface="+mj-cs"/>
              </a:rPr>
              <a:t/>
            </a:r>
            <a:br>
              <a:rPr kumimoji="0" lang="ru-RU" altLang="ru-RU" sz="3200" b="1" i="0" u="none" strike="noStrike" kern="0" cap="none" spc="0" normalizeH="0" baseline="0" noProof="0" dirty="0" smtClean="0">
                <a:ln>
                  <a:noFill/>
                </a:ln>
                <a:solidFill>
                  <a:schemeClr val="tx2"/>
                </a:solidFill>
                <a:effectLst/>
                <a:uLnTx/>
                <a:uFillTx/>
                <a:latin typeface="+mj-lt"/>
                <a:ea typeface="+mj-ea"/>
                <a:cs typeface="+mj-cs"/>
              </a:rPr>
            </a:br>
            <a:r>
              <a:rPr kumimoji="0" lang="ru-RU" altLang="ru-RU" sz="3200" b="1" i="0" u="none" strike="noStrike" kern="0" cap="none" spc="0" normalizeH="0" baseline="0" noProof="0" dirty="0" smtClean="0">
                <a:ln>
                  <a:noFill/>
                </a:ln>
                <a:solidFill>
                  <a:schemeClr val="tx2"/>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chemeClr val="tx2"/>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chemeClr val="tx2"/>
              </a:solidFill>
              <a:effectLst/>
              <a:uLnTx/>
              <a:uFillTx/>
              <a:latin typeface="+mj-lt"/>
              <a:ea typeface="+mj-ea"/>
              <a:cs typeface="Times New Roman" pitchFamily="18" charset="0"/>
            </a:endParaRPr>
          </a:p>
        </p:txBody>
      </p:sp>
      <p:pic>
        <p:nvPicPr>
          <p:cNvPr id="10242" name="Picture 2" descr="V:\pubs_new\happy_english.ru\Webinar\Презентация 02.12.13\HEru3SB_p60.jpg"/>
          <p:cNvPicPr>
            <a:picLocks noChangeAspect="1" noChangeArrowheads="1"/>
          </p:cNvPicPr>
          <p:nvPr/>
        </p:nvPicPr>
        <p:blipFill>
          <a:blip r:embed="rId4" cstate="print"/>
          <a:srcRect/>
          <a:stretch>
            <a:fillRect/>
          </a:stretch>
        </p:blipFill>
        <p:spPr bwMode="auto">
          <a:xfrm>
            <a:off x="2339752" y="621060"/>
            <a:ext cx="4535607" cy="6236940"/>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chemeClr val="tx2"/>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chemeClr val="tx2"/>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3</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chemeClr val="tx2"/>
                </a:solidFill>
                <a:effectLst/>
                <a:uLnTx/>
                <a:uFillTx/>
                <a:latin typeface="+mj-lt"/>
                <a:ea typeface="+mj-ea"/>
                <a:cs typeface="+mj-cs"/>
              </a:rPr>
              <a:t/>
            </a:r>
            <a:br>
              <a:rPr kumimoji="0" lang="ru-RU" altLang="ru-RU" sz="3200" b="1" i="0" u="none" strike="noStrike" kern="0" cap="none" spc="0" normalizeH="0" baseline="0" noProof="0" dirty="0" smtClean="0">
                <a:ln>
                  <a:noFill/>
                </a:ln>
                <a:solidFill>
                  <a:schemeClr val="tx2"/>
                </a:solidFill>
                <a:effectLst/>
                <a:uLnTx/>
                <a:uFillTx/>
                <a:latin typeface="+mj-lt"/>
                <a:ea typeface="+mj-ea"/>
                <a:cs typeface="+mj-cs"/>
              </a:rPr>
            </a:br>
            <a:r>
              <a:rPr kumimoji="0" lang="ru-RU" altLang="ru-RU" sz="3200" b="1" i="0" u="none" strike="noStrike" kern="0" cap="none" spc="0" normalizeH="0" baseline="0" noProof="0" dirty="0" smtClean="0">
                <a:ln>
                  <a:noFill/>
                </a:ln>
                <a:solidFill>
                  <a:schemeClr val="tx2"/>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chemeClr val="tx2"/>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chemeClr val="tx2"/>
              </a:solidFill>
              <a:effectLst/>
              <a:uLnTx/>
              <a:uFillTx/>
              <a:latin typeface="+mj-lt"/>
              <a:ea typeface="+mj-ea"/>
              <a:cs typeface="Times New Roman" pitchFamily="18" charset="0"/>
            </a:endParaRPr>
          </a:p>
        </p:txBody>
      </p:sp>
      <p:pic>
        <p:nvPicPr>
          <p:cNvPr id="12290" name="Picture 2" descr="V:\pubs_new\happy_english.ru\Webinar\Презентация 02.12.13\HEru3SB_p47.jpg"/>
          <p:cNvPicPr>
            <a:picLocks noChangeAspect="1" noChangeArrowheads="1"/>
          </p:cNvPicPr>
          <p:nvPr/>
        </p:nvPicPr>
        <p:blipFill>
          <a:blip r:embed="rId4" cstate="print"/>
          <a:srcRect/>
          <a:stretch>
            <a:fillRect/>
          </a:stretch>
        </p:blipFill>
        <p:spPr bwMode="auto">
          <a:xfrm>
            <a:off x="2051720" y="621060"/>
            <a:ext cx="4535607" cy="6236940"/>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2"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chemeClr val="tx2"/>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chemeClr val="tx2"/>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3</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chemeClr val="tx2"/>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chemeClr val="tx2"/>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chemeClr val="tx2"/>
              </a:solidFill>
              <a:effectLst/>
              <a:uLnTx/>
              <a:uFillTx/>
              <a:latin typeface="+mj-lt"/>
              <a:ea typeface="+mj-ea"/>
              <a:cs typeface="Times New Roman" pitchFamily="18" charset="0"/>
            </a:endParaRPr>
          </a:p>
        </p:txBody>
      </p:sp>
      <p:pic>
        <p:nvPicPr>
          <p:cNvPr id="11266" name="Picture 2" descr="V:\pubs_new\happy_english.ru\Webinar\Презентация 02.12.13\HEru3SB_p47-48.jpg"/>
          <p:cNvPicPr>
            <a:picLocks noChangeAspect="1" noChangeArrowheads="1"/>
          </p:cNvPicPr>
          <p:nvPr/>
        </p:nvPicPr>
        <p:blipFill>
          <a:blip r:embed="rId3" cstate="print"/>
          <a:srcRect/>
          <a:stretch>
            <a:fillRect/>
          </a:stretch>
        </p:blipFill>
        <p:spPr bwMode="auto">
          <a:xfrm>
            <a:off x="-36512" y="621060"/>
            <a:ext cx="9215201" cy="6335939"/>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3</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13314" name="Picture 2" descr="V:\pubs_new\happy_english.ru\Webinar\Презентация 02.12.13\HEru3SB_p62-63.jpg"/>
          <p:cNvPicPr>
            <a:picLocks noChangeAspect="1" noChangeArrowheads="1"/>
          </p:cNvPicPr>
          <p:nvPr/>
        </p:nvPicPr>
        <p:blipFill>
          <a:blip r:embed="rId4" cstate="print"/>
          <a:srcRect/>
          <a:stretch>
            <a:fillRect/>
          </a:stretch>
        </p:blipFill>
        <p:spPr bwMode="auto">
          <a:xfrm>
            <a:off x="0" y="621060"/>
            <a:ext cx="9071214" cy="623694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p:cNvSpPr/>
          <p:nvPr/>
        </p:nvSpPr>
        <p:spPr>
          <a:xfrm>
            <a:off x="179512" y="188640"/>
            <a:ext cx="8784976" cy="6408712"/>
          </a:xfrm>
          <a:prstGeom prst="roundRect">
            <a:avLst/>
          </a:prstGeom>
          <a:solidFill>
            <a:srgbClr val="FF99CC">
              <a:alpha val="52941"/>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Название 1"/>
          <p:cNvSpPr>
            <a:spLocks noGrp="1"/>
          </p:cNvSpPr>
          <p:nvPr>
            <p:ph type="ctrTitle"/>
          </p:nvPr>
        </p:nvSpPr>
        <p:spPr>
          <a:xfrm>
            <a:off x="0" y="1052736"/>
            <a:ext cx="9433048" cy="4680520"/>
          </a:xfrm>
        </p:spPr>
        <p:txBody>
          <a:bodyPr/>
          <a:lstStyle/>
          <a:p>
            <a:r>
              <a:rPr lang="ru-RU" b="1" dirty="0">
                <a:solidFill>
                  <a:srgbClr val="CC0066"/>
                </a:solidFill>
                <a:latin typeface="+mn-lt"/>
              </a:rPr>
              <a:t>Формирование социокультурной </a:t>
            </a:r>
            <a:r>
              <a:rPr lang="ru-RU" b="1" dirty="0" smtClean="0">
                <a:solidFill>
                  <a:srgbClr val="CC0066"/>
                </a:solidFill>
                <a:latin typeface="+mn-lt"/>
              </a:rPr>
              <a:t>осведомленности </a:t>
            </a:r>
            <a:r>
              <a:rPr lang="ru-RU" b="1" dirty="0">
                <a:solidFill>
                  <a:srgbClr val="CC0066"/>
                </a:solidFill>
                <a:latin typeface="+mn-lt"/>
              </a:rPr>
              <a:t>как способ достижения планируемых результатов ФГОС </a:t>
            </a:r>
            <a:r>
              <a:rPr lang="ru-RU" b="1" dirty="0" smtClean="0">
                <a:solidFill>
                  <a:srgbClr val="CC0066"/>
                </a:solidFill>
                <a:latin typeface="+mn-lt"/>
              </a:rPr>
              <a:t/>
            </a:r>
            <a:br>
              <a:rPr lang="ru-RU" b="1" dirty="0" smtClean="0">
                <a:solidFill>
                  <a:srgbClr val="CC0066"/>
                </a:solidFill>
                <a:latin typeface="+mn-lt"/>
              </a:rPr>
            </a:br>
            <a:r>
              <a:rPr lang="ru-RU" b="1" dirty="0" smtClean="0">
                <a:solidFill>
                  <a:srgbClr val="CC0066"/>
                </a:solidFill>
                <a:latin typeface="+mn-lt"/>
              </a:rPr>
              <a:t>в </a:t>
            </a:r>
            <a:r>
              <a:rPr lang="ru-RU" b="1" dirty="0" smtClean="0">
                <a:solidFill>
                  <a:srgbClr val="CC0066"/>
                </a:solidFill>
                <a:latin typeface="+mn-lt"/>
              </a:rPr>
              <a:t>курсе </a:t>
            </a:r>
            <a:r>
              <a:rPr lang="ru-RU" b="1" dirty="0">
                <a:solidFill>
                  <a:srgbClr val="CC0066"/>
                </a:solidFill>
                <a:latin typeface="+mn-lt"/>
              </a:rPr>
              <a:t>“</a:t>
            </a:r>
            <a:r>
              <a:rPr lang="ru-RU" b="1" dirty="0" err="1">
                <a:solidFill>
                  <a:srgbClr val="CC0066"/>
                </a:solidFill>
                <a:latin typeface="+mn-lt"/>
              </a:rPr>
              <a:t>Happy</a:t>
            </a:r>
            <a:r>
              <a:rPr lang="ru-RU" b="1" dirty="0">
                <a:solidFill>
                  <a:srgbClr val="CC0066"/>
                </a:solidFill>
                <a:latin typeface="+mn-lt"/>
              </a:rPr>
              <a:t> English.ru”</a:t>
            </a:r>
            <a:r>
              <a:rPr lang="en-US" b="1" dirty="0">
                <a:solidFill>
                  <a:srgbClr val="CC0066"/>
                </a:solidFill>
                <a:latin typeface="+mn-lt"/>
              </a:rPr>
              <a:t>  </a:t>
            </a:r>
            <a:r>
              <a:rPr lang="en-US" b="1" dirty="0" smtClean="0">
                <a:solidFill>
                  <a:srgbClr val="CC0066"/>
                </a:solidFill>
                <a:latin typeface="+mn-lt"/>
              </a:rPr>
              <a:t/>
            </a:r>
            <a:br>
              <a:rPr lang="en-US" b="1" dirty="0" smtClean="0">
                <a:solidFill>
                  <a:srgbClr val="CC0066"/>
                </a:solidFill>
                <a:latin typeface="+mn-lt"/>
              </a:rPr>
            </a:br>
            <a:r>
              <a:rPr lang="ru-RU" b="1" dirty="0" smtClean="0">
                <a:solidFill>
                  <a:srgbClr val="CC0066"/>
                </a:solidFill>
                <a:latin typeface="+mn-lt"/>
              </a:rPr>
              <a:t>(2</a:t>
            </a:r>
            <a:r>
              <a:rPr lang="en-US" b="1" dirty="0" smtClean="0">
                <a:solidFill>
                  <a:srgbClr val="CC0066"/>
                </a:solidFill>
                <a:latin typeface="+mn-lt"/>
              </a:rPr>
              <a:t>-</a:t>
            </a:r>
            <a:r>
              <a:rPr lang="ru-RU" b="1" dirty="0" err="1" smtClean="0">
                <a:solidFill>
                  <a:srgbClr val="CC0066"/>
                </a:solidFill>
                <a:latin typeface="+mn-lt"/>
              </a:rPr>
              <a:t>й</a:t>
            </a:r>
            <a:r>
              <a:rPr lang="en-US" b="1" dirty="0" smtClean="0">
                <a:solidFill>
                  <a:srgbClr val="CC0066"/>
                </a:solidFill>
                <a:latin typeface="+mn-lt"/>
              </a:rPr>
              <a:t> – </a:t>
            </a:r>
            <a:r>
              <a:rPr lang="ru-RU" b="1" dirty="0" smtClean="0">
                <a:solidFill>
                  <a:srgbClr val="CC0066"/>
                </a:solidFill>
                <a:latin typeface="+mn-lt"/>
              </a:rPr>
              <a:t>4</a:t>
            </a:r>
            <a:r>
              <a:rPr lang="en-US" b="1" dirty="0" smtClean="0">
                <a:solidFill>
                  <a:srgbClr val="CC0066"/>
                </a:solidFill>
                <a:latin typeface="+mn-lt"/>
              </a:rPr>
              <a:t>-</a:t>
            </a:r>
            <a:r>
              <a:rPr lang="ru-RU" b="1" dirty="0" err="1" smtClean="0">
                <a:solidFill>
                  <a:srgbClr val="CC0066"/>
                </a:solidFill>
                <a:latin typeface="+mn-lt"/>
              </a:rPr>
              <a:t>й</a:t>
            </a:r>
            <a:r>
              <a:rPr lang="ru-RU" b="1" dirty="0" smtClean="0">
                <a:solidFill>
                  <a:srgbClr val="CC0066"/>
                </a:solidFill>
                <a:latin typeface="+mn-lt"/>
              </a:rPr>
              <a:t> классы)</a:t>
            </a:r>
            <a:endParaRPr lang="ru-RU" b="1" dirty="0">
              <a:solidFill>
                <a:srgbClr val="CC0066"/>
              </a:solidFill>
              <a:latin typeface="+mn-lt"/>
            </a:endParaRPr>
          </a:p>
        </p:txBody>
      </p:sp>
    </p:spTree>
    <p:extLst>
      <p:ext uri="{BB962C8B-B14F-4D97-AF65-F5344CB8AC3E}">
        <p14:creationId xmlns:p14="http://schemas.microsoft.com/office/powerpoint/2010/main" xmlns="" val="19274738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2"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3</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14338" name="Picture 2" descr="V:\pubs_new\happy_english.ru\Webinar\Презентация 02.12.13\HEru3SB_p100.jpg"/>
          <p:cNvPicPr>
            <a:picLocks noChangeAspect="1" noChangeArrowheads="1"/>
          </p:cNvPicPr>
          <p:nvPr/>
        </p:nvPicPr>
        <p:blipFill>
          <a:blip r:embed="rId3" cstate="print"/>
          <a:srcRect/>
          <a:stretch>
            <a:fillRect/>
          </a:stretch>
        </p:blipFill>
        <p:spPr bwMode="auto">
          <a:xfrm>
            <a:off x="2483768" y="621060"/>
            <a:ext cx="4535607" cy="6236940"/>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3</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15362" name="Picture 2" descr="V:\pubs_new\happy_english.ru\Webinar\Презентация 02.12.13\HEru3SB2_p47.jpg"/>
          <p:cNvPicPr>
            <a:picLocks noChangeAspect="1" noChangeArrowheads="1"/>
          </p:cNvPicPr>
          <p:nvPr/>
        </p:nvPicPr>
        <p:blipFill>
          <a:blip r:embed="rId4" cstate="print"/>
          <a:srcRect/>
          <a:stretch>
            <a:fillRect/>
          </a:stretch>
        </p:blipFill>
        <p:spPr bwMode="auto">
          <a:xfrm>
            <a:off x="2339752" y="621060"/>
            <a:ext cx="4535607" cy="6236940"/>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3</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16386" name="Picture 2" descr="V:\pubs_new\happy_english.ru\Webinar\Презентация 02.12.13\HEru3SB2_p48-49.jpg"/>
          <p:cNvPicPr>
            <a:picLocks noChangeAspect="1" noChangeArrowheads="1"/>
          </p:cNvPicPr>
          <p:nvPr/>
        </p:nvPicPr>
        <p:blipFill>
          <a:blip r:embed="rId4" cstate="print"/>
          <a:srcRect/>
          <a:stretch>
            <a:fillRect/>
          </a:stretch>
        </p:blipFill>
        <p:spPr bwMode="auto">
          <a:xfrm>
            <a:off x="35496" y="621060"/>
            <a:ext cx="9071214" cy="6236940"/>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3</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17410" name="Picture 2" descr="V:\pubs_new\happy_english.ru\Webinar\Презентация 02.12.13\HEru3SB2_p71.jpg"/>
          <p:cNvPicPr>
            <a:picLocks noChangeAspect="1" noChangeArrowheads="1"/>
          </p:cNvPicPr>
          <p:nvPr/>
        </p:nvPicPr>
        <p:blipFill>
          <a:blip r:embed="rId4" cstate="print"/>
          <a:srcRect/>
          <a:stretch>
            <a:fillRect/>
          </a:stretch>
        </p:blipFill>
        <p:spPr bwMode="auto">
          <a:xfrm>
            <a:off x="0" y="621060"/>
            <a:ext cx="4535607" cy="6236940"/>
          </a:xfrm>
          <a:prstGeom prst="rect">
            <a:avLst/>
          </a:prstGeom>
          <a:noFill/>
        </p:spPr>
      </p:pic>
      <p:pic>
        <p:nvPicPr>
          <p:cNvPr id="17411" name="Picture 3" descr="V:\pubs_new\happy_english.ru\Webinar\Презентация 02.12.13\HEru3SB2_p72.jpg"/>
          <p:cNvPicPr>
            <a:picLocks noChangeAspect="1" noChangeArrowheads="1"/>
          </p:cNvPicPr>
          <p:nvPr/>
        </p:nvPicPr>
        <p:blipFill>
          <a:blip r:embed="rId5" cstate="print"/>
          <a:srcRect/>
          <a:stretch>
            <a:fillRect/>
          </a:stretch>
        </p:blipFill>
        <p:spPr bwMode="auto">
          <a:xfrm>
            <a:off x="4608393" y="621060"/>
            <a:ext cx="4535607" cy="6236940"/>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fon"/>
          <p:cNvPicPr>
            <a:picLocks noChangeAspect="1" noChangeArrowheads="1"/>
          </p:cNvPicPr>
          <p:nvPr/>
        </p:nvPicPr>
        <p:blipFill>
          <a:blip r:embed="rId2" cstate="print"/>
          <a:srcRect/>
          <a:stretch>
            <a:fillRect/>
          </a:stretch>
        </p:blipFill>
        <p:spPr bwMode="auto">
          <a:xfrm>
            <a:off x="611188" y="0"/>
            <a:ext cx="8064500" cy="764704"/>
          </a:xfrm>
          <a:prstGeom prst="rect">
            <a:avLst/>
          </a:prstGeom>
          <a:noFill/>
          <a:ln w="9525">
            <a:noFill/>
            <a:miter lim="800000"/>
            <a:headEnd/>
            <a:tailEnd/>
          </a:ln>
        </p:spPr>
      </p:pic>
      <p:sp>
        <p:nvSpPr>
          <p:cNvPr id="4" name="Скругленный прямоугольник 3"/>
          <p:cNvSpPr/>
          <p:nvPr/>
        </p:nvSpPr>
        <p:spPr>
          <a:xfrm>
            <a:off x="251520" y="908720"/>
            <a:ext cx="8568952" cy="3744416"/>
          </a:xfrm>
          <a:prstGeom prst="roundRect">
            <a:avLst/>
          </a:prstGeom>
          <a:solidFill>
            <a:schemeClr val="bg1"/>
          </a:solidFill>
          <a:ln w="57150">
            <a:solidFill>
              <a:srgbClr val="FF9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Название 1"/>
          <p:cNvSpPr>
            <a:spLocks noGrp="1"/>
          </p:cNvSpPr>
          <p:nvPr>
            <p:ph type="title"/>
          </p:nvPr>
        </p:nvSpPr>
        <p:spPr>
          <a:xfrm>
            <a:off x="467544" y="-243408"/>
            <a:ext cx="8229600" cy="1143000"/>
          </a:xfrm>
        </p:spPr>
        <p:txBody>
          <a:bodyPr/>
          <a:lstStyle/>
          <a:p>
            <a:r>
              <a:rPr lang="ru-RU" sz="3200" b="1" dirty="0" smtClean="0">
                <a:solidFill>
                  <a:srgbClr val="CC0066"/>
                </a:solidFill>
              </a:rPr>
              <a:t>Сюжет учебника для 4 класса</a:t>
            </a:r>
            <a:endParaRPr lang="ru-RU" sz="3200" b="1" dirty="0">
              <a:solidFill>
                <a:srgbClr val="CC0066"/>
              </a:solidFill>
            </a:endParaRPr>
          </a:p>
        </p:txBody>
      </p:sp>
      <p:sp>
        <p:nvSpPr>
          <p:cNvPr id="3" name="Содержимое 2"/>
          <p:cNvSpPr>
            <a:spLocks noGrp="1"/>
          </p:cNvSpPr>
          <p:nvPr>
            <p:ph idx="1"/>
          </p:nvPr>
        </p:nvSpPr>
        <p:spPr>
          <a:xfrm>
            <a:off x="395536" y="1052736"/>
            <a:ext cx="8229600" cy="4525963"/>
          </a:xfrm>
        </p:spPr>
        <p:txBody>
          <a:bodyPr>
            <a:noAutofit/>
          </a:bodyPr>
          <a:lstStyle/>
          <a:p>
            <a:pPr marL="0" lvl="0" indent="360000">
              <a:buNone/>
            </a:pPr>
            <a:r>
              <a:rPr lang="ru-RU" sz="1800" dirty="0" smtClean="0"/>
              <a:t>Школьники </a:t>
            </a:r>
            <a:r>
              <a:rPr lang="ru-RU" sz="1800" dirty="0"/>
              <a:t>попадают в международную школу в Лондоне, где Ане предстоит учиться целый год, пока ее папа и мама находятся в Лондоне </a:t>
            </a:r>
            <a:r>
              <a:rPr lang="ru-RU" sz="1800" dirty="0" smtClean="0"/>
              <a:t/>
            </a:r>
            <a:br>
              <a:rPr lang="ru-RU" sz="1800" dirty="0" smtClean="0"/>
            </a:br>
            <a:r>
              <a:rPr lang="ru-RU" sz="1800" dirty="0" smtClean="0"/>
              <a:t>в </a:t>
            </a:r>
            <a:r>
              <a:rPr lang="ru-RU" sz="1800" dirty="0"/>
              <a:t>командировке.  В школе Ане предстоит не только продолжить изучение английского языка, но и познакомиться с представителями различных стран, узнать об их культуре, научиться находить с ними общий язык. </a:t>
            </a:r>
            <a:endParaRPr lang="ru-RU" sz="1800" dirty="0" smtClean="0"/>
          </a:p>
          <a:p>
            <a:pPr marL="0" lvl="0" indent="360000">
              <a:buNone/>
            </a:pPr>
            <a:r>
              <a:rPr lang="ru-RU" sz="1800" dirty="0" smtClean="0"/>
              <a:t>Кроме </a:t>
            </a:r>
            <a:r>
              <a:rPr lang="ru-RU" sz="1800" dirty="0"/>
              <a:t>того, Аниной учительницей станет хорошо известная учащимся волшебница Моргана, которая сможет не только рассказывать своим ученикам интересные факты из истории Англии, но и отправлять их </a:t>
            </a:r>
            <a:r>
              <a:rPr lang="ru-RU" sz="1800" dirty="0" smtClean="0"/>
              <a:t/>
            </a:r>
            <a:br>
              <a:rPr lang="ru-RU" sz="1800" dirty="0" smtClean="0"/>
            </a:br>
            <a:r>
              <a:rPr lang="ru-RU" sz="1800" dirty="0" smtClean="0"/>
              <a:t>в </a:t>
            </a:r>
            <a:r>
              <a:rPr lang="ru-RU" sz="1800" dirty="0"/>
              <a:t>прошлое, давая возможность лично познакомиться с историческими персонажами. Самой Моргане тоже  предстоит многому научиться: </a:t>
            </a:r>
            <a:r>
              <a:rPr lang="ru-RU" sz="1800" dirty="0" smtClean="0"/>
              <a:t/>
            </a:r>
            <a:br>
              <a:rPr lang="ru-RU" sz="1800" dirty="0" smtClean="0"/>
            </a:br>
            <a:r>
              <a:rPr lang="ru-RU" sz="1800" dirty="0" smtClean="0"/>
              <a:t>ребята </a:t>
            </a:r>
            <a:r>
              <a:rPr lang="ru-RU" sz="1800" dirty="0"/>
              <a:t>помогут ей овладеть компьютером, научат праздновать день рождения, она даже слетает на каникулы в Россию</a:t>
            </a:r>
            <a:r>
              <a:rPr lang="ru-RU" sz="1800" dirty="0" smtClean="0"/>
              <a:t>.</a:t>
            </a:r>
          </a:p>
          <a:p>
            <a:pPr lvl="0" indent="360000">
              <a:buNone/>
            </a:pPr>
            <a:endParaRPr lang="ru-RU" sz="1800" dirty="0"/>
          </a:p>
          <a:p>
            <a:pPr marL="0" indent="360000">
              <a:buNone/>
            </a:pPr>
            <a:r>
              <a:rPr lang="ru-RU" sz="1800" dirty="0" smtClean="0">
                <a:solidFill>
                  <a:srgbClr val="0070C0"/>
                </a:solidFill>
              </a:rPr>
              <a:t>Такой сюжет позволяет </a:t>
            </a:r>
            <a:r>
              <a:rPr lang="ru-RU" sz="1800" dirty="0">
                <a:solidFill>
                  <a:srgbClr val="0070C0"/>
                </a:solidFill>
              </a:rPr>
              <a:t>мотивировать учащихся  к общению в разных сферах: социально-бытовой (“Я и моя семья”, “Я и мои друзья”, “Мир вокруг меня”), учебно-трудовой (“Я и моя школа”), социально-культурной (“Моё знакомство с Великобританией, Лондоном, его достопримечательностями”,”Знакомство с культурами разных стран”). </a:t>
            </a:r>
          </a:p>
        </p:txBody>
      </p:sp>
    </p:spTree>
    <p:extLst>
      <p:ext uri="{BB962C8B-B14F-4D97-AF65-F5344CB8AC3E}">
        <p14:creationId xmlns:p14="http://schemas.microsoft.com/office/powerpoint/2010/main" xmlns="" val="26659355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4</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18434" name="Picture 2" descr="V:\pubs_new\happy_english.ru\Webinar\Презентация 02.12.13\HEru4SB_p21.jpg"/>
          <p:cNvPicPr>
            <a:picLocks noChangeAspect="1" noChangeArrowheads="1"/>
          </p:cNvPicPr>
          <p:nvPr/>
        </p:nvPicPr>
        <p:blipFill>
          <a:blip r:embed="rId4" cstate="print"/>
          <a:srcRect/>
          <a:stretch>
            <a:fillRect/>
          </a:stretch>
        </p:blipFill>
        <p:spPr bwMode="auto">
          <a:xfrm>
            <a:off x="2195736" y="621060"/>
            <a:ext cx="4535607" cy="6236940"/>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2"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4</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19458" name="Picture 2" descr="V:\pubs_new\happy_english.ru\Webinar\Презентация 02.12.13\HEru4SB_p50.jpg"/>
          <p:cNvPicPr>
            <a:picLocks noChangeAspect="1" noChangeArrowheads="1"/>
          </p:cNvPicPr>
          <p:nvPr/>
        </p:nvPicPr>
        <p:blipFill>
          <a:blip r:embed="rId3" cstate="print"/>
          <a:srcRect/>
          <a:stretch>
            <a:fillRect/>
          </a:stretch>
        </p:blipFill>
        <p:spPr bwMode="auto">
          <a:xfrm>
            <a:off x="2339752" y="621060"/>
            <a:ext cx="4535607" cy="6236940"/>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4</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20482" name="Picture 2" descr="V:\pubs_new\happy_english.ru\Webinar\Презентация 02.12.13\Heru4SB2_p8-9.jpg"/>
          <p:cNvPicPr>
            <a:picLocks noChangeAspect="1" noChangeArrowheads="1"/>
          </p:cNvPicPr>
          <p:nvPr/>
        </p:nvPicPr>
        <p:blipFill>
          <a:blip r:embed="rId4" cstate="print"/>
          <a:srcRect/>
          <a:stretch>
            <a:fillRect/>
          </a:stretch>
        </p:blipFill>
        <p:spPr bwMode="auto">
          <a:xfrm>
            <a:off x="35496" y="621060"/>
            <a:ext cx="9071214" cy="6236940"/>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4</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23554" name="Picture 2" descr="V:\pubs_new\happy_english.ru\Webinar\Презентация 02.12.13\Heru4SB2_p66-67.jpg"/>
          <p:cNvPicPr>
            <a:picLocks noChangeAspect="1" noChangeArrowheads="1"/>
          </p:cNvPicPr>
          <p:nvPr/>
        </p:nvPicPr>
        <p:blipFill>
          <a:blip r:embed="rId4" cstate="print"/>
          <a:srcRect/>
          <a:stretch>
            <a:fillRect/>
          </a:stretch>
        </p:blipFill>
        <p:spPr bwMode="auto">
          <a:xfrm>
            <a:off x="35496" y="621060"/>
            <a:ext cx="9071214" cy="6236940"/>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4</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24578" name="Picture 2" descr="V:\pubs_new\happy_english.ru\Webinar\Презентация 02.12.13\Heru4SB2_p70.jpg"/>
          <p:cNvPicPr>
            <a:picLocks noChangeAspect="1" noChangeArrowheads="1"/>
          </p:cNvPicPr>
          <p:nvPr/>
        </p:nvPicPr>
        <p:blipFill>
          <a:blip r:embed="rId4" cstate="print"/>
          <a:srcRect/>
          <a:stretch>
            <a:fillRect/>
          </a:stretch>
        </p:blipFill>
        <p:spPr bwMode="auto">
          <a:xfrm>
            <a:off x="2195736" y="621060"/>
            <a:ext cx="4535607" cy="623694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on"/>
          <p:cNvPicPr>
            <a:picLocks noChangeAspect="1" noChangeArrowheads="1"/>
          </p:cNvPicPr>
          <p:nvPr/>
        </p:nvPicPr>
        <p:blipFill>
          <a:blip r:embed="rId2" cstate="print"/>
          <a:srcRect/>
          <a:stretch>
            <a:fillRect/>
          </a:stretch>
        </p:blipFill>
        <p:spPr bwMode="auto">
          <a:xfrm>
            <a:off x="611188" y="0"/>
            <a:ext cx="8064500" cy="1268413"/>
          </a:xfrm>
          <a:prstGeom prst="rect">
            <a:avLst/>
          </a:prstGeom>
          <a:noFill/>
          <a:ln w="9525">
            <a:noFill/>
            <a:miter lim="800000"/>
            <a:headEnd/>
            <a:tailEnd/>
          </a:ln>
        </p:spPr>
      </p:pic>
      <p:sp>
        <p:nvSpPr>
          <p:cNvPr id="2" name="Название 1"/>
          <p:cNvSpPr>
            <a:spLocks noGrp="1"/>
          </p:cNvSpPr>
          <p:nvPr>
            <p:ph type="title"/>
          </p:nvPr>
        </p:nvSpPr>
        <p:spPr>
          <a:xfrm>
            <a:off x="395536" y="0"/>
            <a:ext cx="8229600" cy="1143000"/>
          </a:xfrm>
        </p:spPr>
        <p:txBody>
          <a:bodyPr>
            <a:normAutofit/>
          </a:bodyPr>
          <a:lstStyle/>
          <a:p>
            <a:r>
              <a:rPr lang="ru-RU" sz="3200" b="1" dirty="0" smtClean="0">
                <a:solidFill>
                  <a:srgbClr val="CC0066"/>
                </a:solidFill>
              </a:rPr>
              <a:t>Социокультурная информация </a:t>
            </a:r>
            <a:r>
              <a:rPr lang="ru-RU" sz="3200" b="1" dirty="0" smtClean="0">
                <a:solidFill>
                  <a:srgbClr val="CC0066"/>
                </a:solidFill>
              </a:rPr>
              <a:t/>
            </a:r>
            <a:br>
              <a:rPr lang="ru-RU" sz="3200" b="1" dirty="0" smtClean="0">
                <a:solidFill>
                  <a:srgbClr val="CC0066"/>
                </a:solidFill>
              </a:rPr>
            </a:br>
            <a:r>
              <a:rPr lang="ru-RU" sz="3200" b="1" dirty="0" smtClean="0">
                <a:solidFill>
                  <a:srgbClr val="CC0066"/>
                </a:solidFill>
              </a:rPr>
              <a:t>в </a:t>
            </a:r>
            <a:r>
              <a:rPr lang="ru-RU" sz="3200" b="1" dirty="0" smtClean="0">
                <a:solidFill>
                  <a:srgbClr val="CC0066"/>
                </a:solidFill>
              </a:rPr>
              <a:t>процессе обучения</a:t>
            </a:r>
            <a:endParaRPr lang="ru-RU" sz="3200" b="1" dirty="0">
              <a:solidFill>
                <a:srgbClr val="CC0066"/>
              </a:solidFill>
            </a:endParaRPr>
          </a:p>
        </p:txBody>
      </p:sp>
      <p:sp>
        <p:nvSpPr>
          <p:cNvPr id="3" name="Содержимое 2"/>
          <p:cNvSpPr>
            <a:spLocks noGrp="1"/>
          </p:cNvSpPr>
          <p:nvPr>
            <p:ph idx="1"/>
          </p:nvPr>
        </p:nvSpPr>
        <p:spPr>
          <a:xfrm>
            <a:off x="395536" y="1412776"/>
            <a:ext cx="8496944" cy="4525963"/>
          </a:xfrm>
        </p:spPr>
        <p:txBody>
          <a:bodyPr>
            <a:noAutofit/>
          </a:bodyPr>
          <a:lstStyle/>
          <a:p>
            <a:pPr marL="0" indent="360000">
              <a:buNone/>
            </a:pPr>
            <a:r>
              <a:rPr lang="ru-RU" sz="2000" kern="1200" dirty="0" smtClean="0">
                <a:latin typeface="Arial" pitchFamily="34" charset="0"/>
              </a:rPr>
              <a:t>Формирование </a:t>
            </a:r>
            <a:r>
              <a:rPr lang="ru-RU" sz="2000" kern="1200" dirty="0">
                <a:latin typeface="Arial" pitchFamily="34" charset="0"/>
              </a:rPr>
              <a:t>коммуникативной компетенции неразрывно связано </a:t>
            </a:r>
            <a:r>
              <a:rPr lang="ru-RU" sz="2000" kern="1200" dirty="0" smtClean="0">
                <a:latin typeface="Arial" pitchFamily="34" charset="0"/>
              </a:rPr>
              <a:t>с </a:t>
            </a:r>
            <a:r>
              <a:rPr lang="ru-RU" sz="2000" kern="1200" dirty="0">
                <a:latin typeface="Arial" pitchFamily="34" charset="0"/>
              </a:rPr>
              <a:t>социокультурными и страноведческими </a:t>
            </a:r>
            <a:r>
              <a:rPr lang="ru-RU" sz="2000" kern="1200" dirty="0" smtClean="0">
                <a:latin typeface="Arial" pitchFamily="34" charset="0"/>
              </a:rPr>
              <a:t>знаниями. </a:t>
            </a:r>
            <a:r>
              <a:rPr lang="ru-RU" sz="2000" kern="1200" dirty="0" smtClean="0">
                <a:latin typeface="Arial" pitchFamily="34" charset="0"/>
              </a:rPr>
              <a:t/>
            </a:r>
            <a:br>
              <a:rPr lang="ru-RU" sz="2000" kern="1200" dirty="0" smtClean="0">
                <a:latin typeface="Arial" pitchFamily="34" charset="0"/>
              </a:rPr>
            </a:br>
            <a:r>
              <a:rPr lang="ru-RU" sz="2000" kern="1200" dirty="0" smtClean="0">
                <a:latin typeface="Arial" pitchFamily="34" charset="0"/>
              </a:rPr>
              <a:t>Без </a:t>
            </a:r>
            <a:r>
              <a:rPr lang="ru-RU" sz="2000" kern="1200" dirty="0">
                <a:latin typeface="Arial" pitchFamily="34" charset="0"/>
              </a:rPr>
              <a:t>знания социокультурного фона нельзя сформировать коммуникативную компетенцию даже в ограниченных пределах. </a:t>
            </a:r>
            <a:endParaRPr lang="ru-RU" sz="2000" kern="1200" dirty="0" smtClean="0">
              <a:latin typeface="Arial" pitchFamily="34" charset="0"/>
            </a:endParaRPr>
          </a:p>
          <a:p>
            <a:pPr marL="0" indent="360000">
              <a:buNone/>
            </a:pPr>
            <a:r>
              <a:rPr lang="ru-RU" sz="2000" b="1" kern="1200" dirty="0" smtClean="0">
                <a:latin typeface="Arial" pitchFamily="34" charset="0"/>
              </a:rPr>
              <a:t>«Только </a:t>
            </a:r>
            <a:r>
              <a:rPr lang="ru-RU" sz="2000" b="1" kern="1200" dirty="0">
                <a:latin typeface="Arial" pitchFamily="34" charset="0"/>
              </a:rPr>
              <a:t>культура в различных ее проявлениях содействует формированию личности </a:t>
            </a:r>
            <a:r>
              <a:rPr lang="ru-RU" sz="2000" b="1" kern="1200" dirty="0" smtClean="0">
                <a:latin typeface="Arial" pitchFamily="34" charset="0"/>
              </a:rPr>
              <a:t>человека». </a:t>
            </a:r>
          </a:p>
          <a:p>
            <a:pPr marL="0" indent="360000">
              <a:buNone/>
            </a:pPr>
            <a:r>
              <a:rPr lang="ru-RU" sz="2000" kern="1200" dirty="0" smtClean="0">
                <a:latin typeface="Arial" pitchFamily="34" charset="0"/>
              </a:rPr>
              <a:t>Е</a:t>
            </a:r>
            <a:r>
              <a:rPr lang="ru-RU" sz="2000" kern="1200" dirty="0" smtClean="0">
                <a:latin typeface="Arial" pitchFamily="34" charset="0"/>
              </a:rPr>
              <a:t>. И. Пассов </a:t>
            </a:r>
            <a:r>
              <a:rPr lang="ru-RU" sz="2000" kern="1200" dirty="0">
                <a:latin typeface="Arial" pitchFamily="34" charset="0"/>
              </a:rPr>
              <a:t>дает определение нового термина «иноязычная культура» как неотъемлемого компонента </a:t>
            </a:r>
            <a:r>
              <a:rPr lang="ru-RU" sz="2000" kern="1200" dirty="0" smtClean="0">
                <a:latin typeface="Arial" pitchFamily="34" charset="0"/>
              </a:rPr>
              <a:t>обучения иностранному языку. </a:t>
            </a:r>
            <a:r>
              <a:rPr lang="ru-RU" sz="2000" kern="1200" dirty="0">
                <a:latin typeface="Arial" pitchFamily="34" charset="0"/>
              </a:rPr>
              <a:t>Под иноязычной культурой мы понимаем все то, что способен </a:t>
            </a:r>
            <a:r>
              <a:rPr lang="ru-RU" sz="2000" kern="1200" dirty="0" smtClean="0">
                <a:latin typeface="Arial" pitchFamily="34" charset="0"/>
              </a:rPr>
              <a:t>дать </a:t>
            </a:r>
            <a:r>
              <a:rPr lang="ru-RU" sz="2000" kern="1200" dirty="0">
                <a:latin typeface="Arial" pitchFamily="34" charset="0"/>
              </a:rPr>
              <a:t>учащимся процесс овладения ИЯ в учебном, познавательном, развивающем и воспитательном аспектах. При этом обучение иноязычной культуре используется не только как средство межличностного общения, но и как средство обогащения духовного мира личности на основе приобретения знаний о культуре страны изучаемого языка (история, литература, музыка и т. д.), знаний о строе языка, его системе, характере, особенностях и т. д. </a:t>
            </a:r>
          </a:p>
        </p:txBody>
      </p:sp>
    </p:spTree>
    <p:extLst>
      <p:ext uri="{BB962C8B-B14F-4D97-AF65-F5344CB8AC3E}">
        <p14:creationId xmlns:p14="http://schemas.microsoft.com/office/powerpoint/2010/main" xmlns="" val="395480465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on"/>
          <p:cNvPicPr>
            <a:picLocks noChangeAspect="1" noChangeArrowheads="1"/>
          </p:cNvPicPr>
          <p:nvPr/>
        </p:nvPicPr>
        <p:blipFill>
          <a:blip r:embed="rId3" cstate="print"/>
          <a:srcRect/>
          <a:stretch>
            <a:fillRect/>
          </a:stretch>
        </p:blipFill>
        <p:spPr bwMode="auto">
          <a:xfrm>
            <a:off x="611188" y="0"/>
            <a:ext cx="8064500" cy="548679"/>
          </a:xfrm>
          <a:prstGeom prst="rect">
            <a:avLst/>
          </a:prstGeom>
          <a:noFill/>
          <a:ln w="9525">
            <a:noFill/>
            <a:miter lim="800000"/>
            <a:headEnd/>
            <a:tailEnd/>
          </a:ln>
        </p:spPr>
      </p:pic>
      <p:sp>
        <p:nvSpPr>
          <p:cNvPr id="4" name="Заголовок 4"/>
          <p:cNvSpPr txBox="1">
            <a:spLocks/>
          </p:cNvSpPr>
          <p:nvPr/>
        </p:nvSpPr>
        <p:spPr bwMode="auto">
          <a:xfrm>
            <a:off x="1979712" y="188640"/>
            <a:ext cx="5348287" cy="647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
            </a:r>
            <a:b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4</a:t>
            </a:r>
            <a:r>
              <a:rPr kumimoji="0" lang="en-US" altLang="ru-RU" sz="3200" b="1" i="0" u="none" strike="noStrike" kern="0" cap="none" spc="0" normalizeH="0" baseline="0" noProof="0" dirty="0" smtClean="0">
                <a:ln>
                  <a:noFill/>
                </a:ln>
                <a:solidFill>
                  <a:srgbClr val="CC0066"/>
                </a:solidFill>
                <a:effectLst/>
                <a:uLnTx/>
                <a:uFillTx/>
                <a:latin typeface="+mj-lt"/>
                <a:ea typeface="+mj-ea"/>
                <a:cs typeface="Arial" charset="0"/>
              </a:rPr>
              <a:t>-</a:t>
            </a:r>
            <a:r>
              <a:rPr kumimoji="0" lang="ru-RU" altLang="ru-RU" sz="3200" b="1" i="0" u="none" strike="noStrike" kern="0" cap="none" spc="0" normalizeH="0" baseline="0" noProof="0" dirty="0" err="1" smtClean="0">
                <a:ln>
                  <a:noFill/>
                </a:ln>
                <a:solidFill>
                  <a:srgbClr val="CC0066"/>
                </a:solidFill>
                <a:effectLst/>
                <a:uLnTx/>
                <a:uFillTx/>
                <a:latin typeface="+mj-lt"/>
                <a:ea typeface="+mj-ea"/>
                <a:cs typeface="Arial" charset="0"/>
              </a:rPr>
              <a:t>й</a:t>
            </a:r>
            <a:r>
              <a:rPr kumimoji="0" lang="ru-RU" altLang="ru-RU" sz="3200" b="1" i="0" u="none" strike="noStrike" kern="0" cap="none" spc="0" normalizeH="0" baseline="0" noProof="0" dirty="0" smtClean="0">
                <a:ln>
                  <a:noFill/>
                </a:ln>
                <a:solidFill>
                  <a:srgbClr val="CC0066"/>
                </a:solidFill>
                <a:effectLst/>
                <a:uLnTx/>
                <a:uFillTx/>
                <a:latin typeface="+mj-lt"/>
                <a:ea typeface="+mj-ea"/>
                <a:cs typeface="Arial" charset="0"/>
              </a:rPr>
              <a:t> класс </a:t>
            </a:r>
            <a: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mj-cs"/>
              </a:rPr>
            </a:br>
            <a: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t/>
            </a:r>
            <a:br>
              <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rPr>
            </a:br>
            <a:endParaRPr kumimoji="0" lang="ru-RU" altLang="ru-RU" sz="3200" b="1" i="0" u="none" strike="noStrike" kern="0" cap="none" spc="0" normalizeH="0" baseline="0" noProof="0" dirty="0" smtClean="0">
              <a:ln>
                <a:noFill/>
              </a:ln>
              <a:solidFill>
                <a:srgbClr val="CC0066"/>
              </a:solidFill>
              <a:effectLst/>
              <a:uLnTx/>
              <a:uFillTx/>
              <a:latin typeface="+mj-lt"/>
              <a:ea typeface="+mj-ea"/>
              <a:cs typeface="Times New Roman" pitchFamily="18" charset="0"/>
            </a:endParaRPr>
          </a:p>
        </p:txBody>
      </p:sp>
      <p:pic>
        <p:nvPicPr>
          <p:cNvPr id="25602" name="Picture 2" descr="V:\pubs_new\happy_english.ru\Webinar\Презентация 02.12.13\HEru4SB2_p74.jpg"/>
          <p:cNvPicPr>
            <a:picLocks noChangeAspect="1" noChangeArrowheads="1"/>
          </p:cNvPicPr>
          <p:nvPr/>
        </p:nvPicPr>
        <p:blipFill>
          <a:blip r:embed="rId4" cstate="print"/>
          <a:srcRect/>
          <a:stretch>
            <a:fillRect/>
          </a:stretch>
        </p:blipFill>
        <p:spPr bwMode="auto">
          <a:xfrm>
            <a:off x="1979712" y="621060"/>
            <a:ext cx="4535607" cy="623694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on"/>
          <p:cNvPicPr>
            <a:picLocks noChangeAspect="1" noChangeArrowheads="1"/>
          </p:cNvPicPr>
          <p:nvPr/>
        </p:nvPicPr>
        <p:blipFill>
          <a:blip r:embed="rId2" cstate="print"/>
          <a:srcRect/>
          <a:stretch>
            <a:fillRect/>
          </a:stretch>
        </p:blipFill>
        <p:spPr bwMode="auto">
          <a:xfrm>
            <a:off x="611188" y="1"/>
            <a:ext cx="8064500" cy="1124744"/>
          </a:xfrm>
          <a:prstGeom prst="rect">
            <a:avLst/>
          </a:prstGeom>
          <a:noFill/>
          <a:ln w="9525">
            <a:noFill/>
            <a:miter lim="800000"/>
            <a:headEnd/>
            <a:tailEnd/>
          </a:ln>
        </p:spPr>
      </p:pic>
      <p:sp>
        <p:nvSpPr>
          <p:cNvPr id="2" name="Название 1"/>
          <p:cNvSpPr>
            <a:spLocks noGrp="1"/>
          </p:cNvSpPr>
          <p:nvPr>
            <p:ph type="title"/>
          </p:nvPr>
        </p:nvSpPr>
        <p:spPr>
          <a:xfrm>
            <a:off x="467544" y="0"/>
            <a:ext cx="8229600" cy="1143000"/>
          </a:xfrm>
        </p:spPr>
        <p:txBody>
          <a:bodyPr>
            <a:normAutofit fontScale="90000"/>
          </a:bodyPr>
          <a:lstStyle/>
          <a:p>
            <a:r>
              <a:rPr lang="ru-RU" sz="3200" b="1" dirty="0" smtClean="0">
                <a:solidFill>
                  <a:srgbClr val="CC0066"/>
                </a:solidFill>
              </a:rPr>
              <a:t>Задачи при обучении </a:t>
            </a:r>
            <a:r>
              <a:rPr lang="ru-RU" sz="3200" b="1" dirty="0" smtClean="0">
                <a:solidFill>
                  <a:srgbClr val="CC0066"/>
                </a:solidFill>
              </a:rPr>
              <a:t/>
            </a:r>
            <a:br>
              <a:rPr lang="ru-RU" sz="3200" b="1" dirty="0" smtClean="0">
                <a:solidFill>
                  <a:srgbClr val="CC0066"/>
                </a:solidFill>
              </a:rPr>
            </a:br>
            <a:r>
              <a:rPr lang="ru-RU" sz="3200" b="1" dirty="0" smtClean="0">
                <a:solidFill>
                  <a:srgbClr val="CC0066"/>
                </a:solidFill>
              </a:rPr>
              <a:t>иностранному </a:t>
            </a:r>
            <a:r>
              <a:rPr lang="ru-RU" sz="3200" b="1" dirty="0" smtClean="0">
                <a:solidFill>
                  <a:srgbClr val="CC0066"/>
                </a:solidFill>
              </a:rPr>
              <a:t>языку в начальной школе</a:t>
            </a:r>
            <a:endParaRPr lang="ru-RU" sz="3200" b="1" dirty="0">
              <a:solidFill>
                <a:srgbClr val="CC0066"/>
              </a:solidFill>
            </a:endParaRPr>
          </a:p>
        </p:txBody>
      </p:sp>
      <p:pic>
        <p:nvPicPr>
          <p:cNvPr id="5" name="Picture 2" descr="fon"/>
          <p:cNvPicPr>
            <a:picLocks noChangeAspect="1" noChangeArrowheads="1"/>
          </p:cNvPicPr>
          <p:nvPr/>
        </p:nvPicPr>
        <p:blipFill>
          <a:blip r:embed="rId2" cstate="print"/>
          <a:srcRect/>
          <a:stretch>
            <a:fillRect/>
          </a:stretch>
        </p:blipFill>
        <p:spPr bwMode="auto">
          <a:xfrm>
            <a:off x="107504" y="5976664"/>
            <a:ext cx="8784976" cy="836712"/>
          </a:xfrm>
          <a:prstGeom prst="rect">
            <a:avLst/>
          </a:prstGeom>
          <a:noFill/>
          <a:ln w="9525">
            <a:noFill/>
            <a:miter lim="800000"/>
            <a:headEnd/>
            <a:tailEnd/>
          </a:ln>
        </p:spPr>
      </p:pic>
      <p:sp>
        <p:nvSpPr>
          <p:cNvPr id="3" name="Содержимое 2"/>
          <p:cNvSpPr>
            <a:spLocks noGrp="1"/>
          </p:cNvSpPr>
          <p:nvPr>
            <p:ph idx="1"/>
          </p:nvPr>
        </p:nvSpPr>
        <p:spPr>
          <a:xfrm>
            <a:off x="251520" y="1196752"/>
            <a:ext cx="8712968" cy="4525963"/>
          </a:xfrm>
        </p:spPr>
        <p:txBody>
          <a:bodyPr>
            <a:noAutofit/>
          </a:bodyPr>
          <a:lstStyle/>
          <a:p>
            <a:pPr marL="0" indent="360000">
              <a:buNone/>
            </a:pPr>
            <a:r>
              <a:rPr lang="ru-RU" sz="1400" dirty="0" err="1"/>
              <a:t>Деятельностный</a:t>
            </a:r>
            <a:r>
              <a:rPr lang="ru-RU" sz="1400" dirty="0"/>
              <a:t> характер предмета «Иностранный язык» соответствует природе младшего школьника, воспринимающего мир целостно, эмоционально и активно. Это позволяет включать иноязычную речевую деятельность в другие виды деятельности, свойственные ребенку данного возраста (игровую, познавательную, художественную, эстетическую и т. п.), дает возможность осуществлять разнообразные связи с предметами, изучаемыми в начальной школе, </a:t>
            </a:r>
            <a:r>
              <a:rPr lang="ru-RU" sz="1400" dirty="0" smtClean="0"/>
              <a:t/>
            </a:r>
            <a:br>
              <a:rPr lang="ru-RU" sz="1400" dirty="0" smtClean="0"/>
            </a:br>
            <a:r>
              <a:rPr lang="ru-RU" sz="1400" dirty="0" smtClean="0"/>
              <a:t>и </a:t>
            </a:r>
            <a:r>
              <a:rPr lang="ru-RU" sz="1400" dirty="0"/>
              <a:t>формировать </a:t>
            </a:r>
            <a:r>
              <a:rPr lang="ru-RU" sz="1400" dirty="0" err="1"/>
              <a:t>межпредметные</a:t>
            </a:r>
            <a:r>
              <a:rPr lang="ru-RU" sz="1400" dirty="0"/>
              <a:t> </a:t>
            </a:r>
            <a:r>
              <a:rPr lang="ru-RU" sz="1400" dirty="0" err="1"/>
              <a:t>общеучебные</a:t>
            </a:r>
            <a:r>
              <a:rPr lang="ru-RU" sz="1400" dirty="0"/>
              <a:t> умения и навыки. </a:t>
            </a:r>
          </a:p>
          <a:p>
            <a:pPr marL="0" indent="360000">
              <a:buNone/>
            </a:pPr>
            <a:r>
              <a:rPr lang="ru-RU" sz="1400" dirty="0"/>
              <a:t>Изучение предмета «Иностранный язык» направлено на решение следующих задач: </a:t>
            </a:r>
          </a:p>
          <a:p>
            <a:r>
              <a:rPr lang="ru-RU" sz="1400" dirty="0" smtClean="0"/>
              <a:t>формирование </a:t>
            </a:r>
            <a:r>
              <a:rPr lang="ru-RU" sz="1400" dirty="0"/>
              <a:t>представлений об иностранном языке как средстве общения, позволяющем добиваться взаимопонимания с людьми, говорящими/пишущими на иностранном языке, узнавать новое через звучащие и письменные тексты;</a:t>
            </a:r>
          </a:p>
          <a:p>
            <a:r>
              <a:rPr lang="ru-RU" sz="1400" dirty="0" smtClean="0"/>
              <a:t>расширение </a:t>
            </a:r>
            <a:r>
              <a:rPr lang="ru-RU" sz="1400" dirty="0"/>
              <a:t>лингвистического кругозора младших школьников; освоение элементарных лингвистических представлений, доступных младшим школьникам и необходимых для овладения устной и письменной речью на иностранном языке на элементарном уровне;</a:t>
            </a:r>
          </a:p>
          <a:p>
            <a:r>
              <a:rPr lang="ru-RU" sz="1400" dirty="0" smtClean="0"/>
              <a:t>обеспечение </a:t>
            </a:r>
            <a:r>
              <a:rPr lang="ru-RU" sz="1400" dirty="0"/>
              <a:t>коммуникативно  психологической адаптации младших школьников к новому языковому миру для преодоления в дальнейшем психологического барьера и использования иностранного языка как средства общения; </a:t>
            </a:r>
          </a:p>
          <a:p>
            <a:r>
              <a:rPr lang="ru-RU" sz="1400" dirty="0" smtClean="0"/>
              <a:t>развитие </a:t>
            </a:r>
            <a:r>
              <a:rPr lang="ru-RU" sz="1400" dirty="0"/>
              <a:t>личностных качеств младшего школьника, его внимания, мышления, памяти и воображения в процессе участия в моделируемых ситуациях общения, ролевых играх; в ходе овладения языковым материалом; </a:t>
            </a:r>
          </a:p>
          <a:p>
            <a:r>
              <a:rPr lang="ru-RU" sz="1400" dirty="0" smtClean="0"/>
              <a:t>развитие </a:t>
            </a:r>
            <a:r>
              <a:rPr lang="ru-RU" sz="1400" dirty="0"/>
              <a:t>эмоциональной сферы детей в процессе обучающих игр, учебных спектаклей с использованием иностранного языка; </a:t>
            </a:r>
          </a:p>
          <a:p>
            <a:r>
              <a:rPr lang="ru-RU" sz="1400" dirty="0" smtClean="0">
                <a:solidFill>
                  <a:srgbClr val="3948B9"/>
                </a:solidFill>
              </a:rPr>
              <a:t>приобщение </a:t>
            </a:r>
            <a:r>
              <a:rPr lang="ru-RU" sz="1400" dirty="0">
                <a:solidFill>
                  <a:srgbClr val="3948B9"/>
                </a:solidFill>
              </a:rPr>
              <a:t>младших школьников к новому социальному опыту за счет проигрывания на иностранном языке различных ролей в игровых ситуациях, типичных для семейного, бытового, учебного общения; </a:t>
            </a:r>
          </a:p>
          <a:p>
            <a:endParaRPr lang="ru-RU" sz="1400" dirty="0"/>
          </a:p>
        </p:txBody>
      </p:sp>
    </p:spTree>
    <p:extLst>
      <p:ext uri="{BB962C8B-B14F-4D97-AF65-F5344CB8AC3E}">
        <p14:creationId xmlns:p14="http://schemas.microsoft.com/office/powerpoint/2010/main" xmlns="" val="27296825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on"/>
          <p:cNvPicPr>
            <a:picLocks noChangeAspect="1" noChangeArrowheads="1"/>
          </p:cNvPicPr>
          <p:nvPr/>
        </p:nvPicPr>
        <p:blipFill>
          <a:blip r:embed="rId2" cstate="print"/>
          <a:srcRect/>
          <a:stretch>
            <a:fillRect/>
          </a:stretch>
        </p:blipFill>
        <p:spPr bwMode="auto">
          <a:xfrm>
            <a:off x="611188" y="1"/>
            <a:ext cx="8064500" cy="1124744"/>
          </a:xfrm>
          <a:prstGeom prst="rect">
            <a:avLst/>
          </a:prstGeom>
          <a:noFill/>
          <a:ln w="9525">
            <a:noFill/>
            <a:miter lim="800000"/>
            <a:headEnd/>
            <a:tailEnd/>
          </a:ln>
        </p:spPr>
      </p:pic>
      <p:sp>
        <p:nvSpPr>
          <p:cNvPr id="2" name="Название 1"/>
          <p:cNvSpPr>
            <a:spLocks noGrp="1"/>
          </p:cNvSpPr>
          <p:nvPr>
            <p:ph type="title"/>
          </p:nvPr>
        </p:nvSpPr>
        <p:spPr/>
        <p:txBody>
          <a:bodyPr>
            <a:noAutofit/>
          </a:bodyPr>
          <a:lstStyle/>
          <a:p>
            <a:r>
              <a:rPr lang="ru-RU" sz="2800" b="1" dirty="0" smtClean="0">
                <a:solidFill>
                  <a:srgbClr val="CC0066"/>
                </a:solidFill>
              </a:rPr>
              <a:t>Что включает в себя понятие социокультурная осведомлённость</a:t>
            </a:r>
            <a:br>
              <a:rPr lang="ru-RU" sz="2800" b="1" dirty="0" smtClean="0">
                <a:solidFill>
                  <a:srgbClr val="CC0066"/>
                </a:solidFill>
              </a:rPr>
            </a:br>
            <a:endParaRPr lang="ru-RU" sz="2800" b="1" dirty="0">
              <a:solidFill>
                <a:srgbClr val="CC0066"/>
              </a:solidFill>
            </a:endParaRPr>
          </a:p>
        </p:txBody>
      </p:sp>
      <p:sp>
        <p:nvSpPr>
          <p:cNvPr id="3" name="Содержимое 2"/>
          <p:cNvSpPr>
            <a:spLocks noGrp="1"/>
          </p:cNvSpPr>
          <p:nvPr>
            <p:ph idx="1"/>
          </p:nvPr>
        </p:nvSpPr>
        <p:spPr>
          <a:xfrm>
            <a:off x="179512" y="1268760"/>
            <a:ext cx="8820472" cy="5112568"/>
          </a:xfrm>
        </p:spPr>
        <p:txBody>
          <a:bodyPr>
            <a:noAutofit/>
          </a:bodyPr>
          <a:lstStyle/>
          <a:p>
            <a:pPr marL="0" indent="342900">
              <a:buNone/>
            </a:pPr>
            <a:r>
              <a:rPr lang="ru-RU" sz="1400" dirty="0" smtClean="0"/>
              <a:t>Понятие </a:t>
            </a:r>
            <a:r>
              <a:rPr lang="ru-RU" sz="1400" b="1" dirty="0"/>
              <a:t>социокультурная осведомлённость </a:t>
            </a:r>
            <a:r>
              <a:rPr lang="ru-RU" sz="1400" dirty="0" smtClean="0"/>
              <a:t>включает в себя знание </a:t>
            </a:r>
            <a:r>
              <a:rPr lang="ru-RU" sz="1400" dirty="0"/>
              <a:t>названий стран изучаемого языка, некоторых литературных персонажей известных детских произведений, сюжетов некоторых популярных сказок, написанных на </a:t>
            </a:r>
            <a:r>
              <a:rPr lang="ru-RU" sz="1400" dirty="0" smtClean="0"/>
              <a:t>изучаемом </a:t>
            </a:r>
            <a:r>
              <a:rPr lang="ru-RU" sz="1400" dirty="0"/>
              <a:t>языке, небольших произведений детского фольклора (стихов, песен); знание элементарных норм речевого и </a:t>
            </a:r>
            <a:r>
              <a:rPr lang="ru-RU" sz="1400" dirty="0" smtClean="0"/>
              <a:t>неречевого </a:t>
            </a:r>
            <a:r>
              <a:rPr lang="ru-RU" sz="1400" dirty="0"/>
              <a:t>поведения, принятых </a:t>
            </a:r>
            <a:r>
              <a:rPr lang="ru-RU" sz="1400" dirty="0" smtClean="0"/>
              <a:t/>
            </a:r>
            <a:br>
              <a:rPr lang="ru-RU" sz="1400" dirty="0" smtClean="0"/>
            </a:br>
            <a:r>
              <a:rPr lang="ru-RU" sz="1400" dirty="0" smtClean="0"/>
              <a:t>в </a:t>
            </a:r>
            <a:r>
              <a:rPr lang="ru-RU" sz="1400" dirty="0"/>
              <a:t>стране изучаемого языка.</a:t>
            </a:r>
          </a:p>
          <a:p>
            <a:pPr>
              <a:buNone/>
            </a:pPr>
            <a:r>
              <a:rPr lang="ru-RU" sz="1400" b="1" i="1" dirty="0" smtClean="0"/>
              <a:t> </a:t>
            </a:r>
            <a:r>
              <a:rPr lang="ru-RU" sz="1400" b="1" dirty="0"/>
              <a:t>В познавательной сфере:</a:t>
            </a:r>
            <a:endParaRPr lang="ru-RU" sz="1400" dirty="0"/>
          </a:p>
          <a:p>
            <a:pPr lvl="0"/>
            <a:r>
              <a:rPr lang="ru-RU" sz="1400" dirty="0"/>
              <a:t>умение сравнивать языковые явления родного и </a:t>
            </a:r>
            <a:r>
              <a:rPr lang="ru-RU" sz="1400" dirty="0" smtClean="0"/>
              <a:t>иностранного </a:t>
            </a:r>
            <a:r>
              <a:rPr lang="ru-RU" sz="1400" dirty="0"/>
              <a:t>языков на уровне отдельных звуков, букв, слов, </a:t>
            </a:r>
            <a:r>
              <a:rPr lang="ru-RU" sz="1400" dirty="0" smtClean="0"/>
              <a:t>словосочетаний</a:t>
            </a:r>
            <a:r>
              <a:rPr lang="ru-RU" sz="1400" dirty="0"/>
              <a:t>, простых предложений;</a:t>
            </a:r>
          </a:p>
          <a:p>
            <a:pPr lvl="0">
              <a:spcBef>
                <a:spcPts val="100"/>
              </a:spcBef>
            </a:pPr>
            <a:r>
              <a:rPr lang="ru-RU" sz="1400" dirty="0"/>
              <a:t>умение действовать по образцу при выполнении </a:t>
            </a:r>
            <a:r>
              <a:rPr lang="ru-RU" sz="1400" dirty="0" smtClean="0"/>
              <a:t>упражнений </a:t>
            </a:r>
            <a:r>
              <a:rPr lang="ru-RU" sz="1400" dirty="0"/>
              <a:t>и составлении собственных высказываний в пределах тематики начальной школы;</a:t>
            </a:r>
          </a:p>
          <a:p>
            <a:pPr lvl="0">
              <a:spcBef>
                <a:spcPts val="100"/>
              </a:spcBef>
            </a:pPr>
            <a:r>
              <a:rPr lang="ru-RU" sz="1400" dirty="0" smtClean="0"/>
              <a:t>совершенствование приёмов </a:t>
            </a:r>
            <a:r>
              <a:rPr lang="ru-RU" sz="1400" dirty="0"/>
              <a:t>работы с текстом с опорой на умения, приобретённые на уроках родного языка (</a:t>
            </a:r>
            <a:r>
              <a:rPr lang="ru-RU" sz="1400" dirty="0" smtClean="0"/>
              <a:t>прогнозировать  </a:t>
            </a:r>
            <a:r>
              <a:rPr lang="ru-RU" sz="1400" dirty="0"/>
              <a:t>содержание текста   по  заголовку,   </a:t>
            </a:r>
            <a:r>
              <a:rPr lang="ru-RU" sz="1400" dirty="0" smtClean="0"/>
              <a:t>иллюстрациям и </a:t>
            </a:r>
            <a:r>
              <a:rPr lang="ru-RU" sz="1400" dirty="0"/>
              <a:t>др.);</a:t>
            </a:r>
          </a:p>
          <a:p>
            <a:pPr lvl="0">
              <a:spcBef>
                <a:spcPts val="100"/>
              </a:spcBef>
            </a:pPr>
            <a:r>
              <a:rPr lang="ru-RU" sz="1400" dirty="0"/>
              <a:t>умение пользоваться справочным материалом, </a:t>
            </a:r>
            <a:r>
              <a:rPr lang="ru-RU" sz="1400" dirty="0" smtClean="0"/>
              <a:t>представленным </a:t>
            </a:r>
            <a:r>
              <a:rPr lang="ru-RU" sz="1400" dirty="0"/>
              <a:t>в доступном данному возрасту виде (правила, </a:t>
            </a:r>
            <a:r>
              <a:rPr lang="ru-RU" sz="1400" dirty="0" smtClean="0"/>
              <a:t>таблицы</a:t>
            </a:r>
            <a:r>
              <a:rPr lang="ru-RU" sz="1400" dirty="0"/>
              <a:t>);</a:t>
            </a:r>
          </a:p>
          <a:p>
            <a:pPr lvl="0">
              <a:spcBef>
                <a:spcPts val="100"/>
              </a:spcBef>
            </a:pPr>
            <a:r>
              <a:rPr lang="ru-RU" sz="1400" dirty="0"/>
              <a:t>умение осуществлять самонаблюдение и самооценку в доступных младшему школьнику пределах.</a:t>
            </a:r>
          </a:p>
          <a:p>
            <a:pPr>
              <a:buNone/>
            </a:pPr>
            <a:r>
              <a:rPr lang="ru-RU" sz="1400" b="1" i="1" dirty="0" smtClean="0"/>
              <a:t> </a:t>
            </a:r>
            <a:r>
              <a:rPr lang="ru-RU" sz="1400" b="1" dirty="0"/>
              <a:t>В ценностно-ориентационной сфере:</a:t>
            </a:r>
            <a:endParaRPr lang="ru-RU" sz="1400" dirty="0"/>
          </a:p>
          <a:p>
            <a:pPr lvl="0">
              <a:spcBef>
                <a:spcPts val="100"/>
              </a:spcBef>
            </a:pPr>
            <a:r>
              <a:rPr lang="ru-RU" sz="1400" dirty="0"/>
              <a:t>представление об изучаемом иностранном языке как средстве выражения мыслей, чувств, эмоций;</a:t>
            </a:r>
          </a:p>
          <a:p>
            <a:pPr lvl="0">
              <a:spcBef>
                <a:spcPts val="100"/>
              </a:spcBef>
            </a:pPr>
            <a:r>
              <a:rPr lang="ru-RU" sz="1400" dirty="0"/>
              <a:t>приобщение к культурным ценностям другого народа </a:t>
            </a:r>
            <a:r>
              <a:rPr lang="ru-RU" sz="1400" dirty="0" smtClean="0"/>
              <a:t>через </a:t>
            </a:r>
            <a:r>
              <a:rPr lang="ru-RU" sz="1400" dirty="0"/>
              <a:t>произведения детского фольклора, через </a:t>
            </a:r>
            <a:r>
              <a:rPr lang="ru-RU" sz="1400" dirty="0" smtClean="0"/>
              <a:t>непосредственное </a:t>
            </a:r>
            <a:r>
              <a:rPr lang="ru-RU" sz="1400" dirty="0"/>
              <a:t>участие в туристических поездках.</a:t>
            </a:r>
          </a:p>
          <a:p>
            <a:pPr>
              <a:buNone/>
            </a:pPr>
            <a:r>
              <a:rPr lang="ru-RU" sz="1400" b="1" dirty="0" smtClean="0"/>
              <a:t> </a:t>
            </a:r>
            <a:r>
              <a:rPr lang="ru-RU" sz="1400" b="1" dirty="0"/>
              <a:t>В эстетической сфере:</a:t>
            </a:r>
            <a:endParaRPr lang="ru-RU" sz="1400" dirty="0"/>
          </a:p>
          <a:p>
            <a:pPr lvl="0">
              <a:spcBef>
                <a:spcPts val="100"/>
              </a:spcBef>
            </a:pPr>
            <a:r>
              <a:rPr lang="ru-RU" sz="1400" dirty="0"/>
              <a:t>владение элементарными средствами выражения чувств и эмоций на иностранном языке;</a:t>
            </a:r>
          </a:p>
          <a:p>
            <a:pPr lvl="0">
              <a:spcBef>
                <a:spcPts val="100"/>
              </a:spcBef>
            </a:pPr>
            <a:r>
              <a:rPr lang="ru-RU" sz="1400" dirty="0"/>
              <a:t>развитие чувства прекрасного в процессе знакомства с образцами доступной детской литературы.</a:t>
            </a:r>
          </a:p>
          <a:p>
            <a:endParaRPr lang="ru-RU" sz="1200" dirty="0"/>
          </a:p>
        </p:txBody>
      </p:sp>
    </p:spTree>
    <p:extLst>
      <p:ext uri="{BB962C8B-B14F-4D97-AF65-F5344CB8AC3E}">
        <p14:creationId xmlns:p14="http://schemas.microsoft.com/office/powerpoint/2010/main" xmlns="" val="14734489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323528" y="1988840"/>
            <a:ext cx="8424936" cy="2520280"/>
          </a:xfrm>
          <a:prstGeom prst="roundRect">
            <a:avLst/>
          </a:prstGeom>
          <a:solidFill>
            <a:srgbClr val="CCE9A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Picture 2" descr="fon"/>
          <p:cNvPicPr>
            <a:picLocks noChangeAspect="1" noChangeArrowheads="1"/>
          </p:cNvPicPr>
          <p:nvPr/>
        </p:nvPicPr>
        <p:blipFill>
          <a:blip r:embed="rId2" cstate="print"/>
          <a:srcRect/>
          <a:stretch>
            <a:fillRect/>
          </a:stretch>
        </p:blipFill>
        <p:spPr bwMode="auto">
          <a:xfrm>
            <a:off x="611188" y="1"/>
            <a:ext cx="8064500" cy="1124744"/>
          </a:xfrm>
          <a:prstGeom prst="rect">
            <a:avLst/>
          </a:prstGeom>
          <a:noFill/>
          <a:ln w="9525">
            <a:noFill/>
            <a:miter lim="800000"/>
            <a:headEnd/>
            <a:tailEnd/>
          </a:ln>
        </p:spPr>
      </p:pic>
      <p:sp>
        <p:nvSpPr>
          <p:cNvPr id="2" name="Название 1"/>
          <p:cNvSpPr>
            <a:spLocks noGrp="1"/>
          </p:cNvSpPr>
          <p:nvPr>
            <p:ph type="title"/>
          </p:nvPr>
        </p:nvSpPr>
        <p:spPr>
          <a:xfrm>
            <a:off x="467544" y="0"/>
            <a:ext cx="8229600" cy="1143000"/>
          </a:xfrm>
        </p:spPr>
        <p:txBody>
          <a:bodyPr>
            <a:normAutofit/>
          </a:bodyPr>
          <a:lstStyle/>
          <a:p>
            <a:r>
              <a:rPr lang="ru-RU" sz="2400" b="1" dirty="0" smtClean="0">
                <a:solidFill>
                  <a:srgbClr val="CC0066"/>
                </a:solidFill>
              </a:rPr>
              <a:t>Проблемы, стоящие перед учителем </a:t>
            </a:r>
            <a:r>
              <a:rPr lang="ru-RU" sz="2400" b="1" dirty="0" smtClean="0">
                <a:solidFill>
                  <a:srgbClr val="CC0066"/>
                </a:solidFill>
              </a:rPr>
              <a:t/>
            </a:r>
            <a:br>
              <a:rPr lang="ru-RU" sz="2400" b="1" dirty="0" smtClean="0">
                <a:solidFill>
                  <a:srgbClr val="CC0066"/>
                </a:solidFill>
              </a:rPr>
            </a:br>
            <a:r>
              <a:rPr lang="ru-RU" sz="2400" b="1" dirty="0" smtClean="0">
                <a:solidFill>
                  <a:srgbClr val="CC0066"/>
                </a:solidFill>
              </a:rPr>
              <a:t>в </a:t>
            </a:r>
            <a:r>
              <a:rPr lang="ru-RU" sz="2400" b="1" dirty="0" smtClean="0">
                <a:solidFill>
                  <a:srgbClr val="CC0066"/>
                </a:solidFill>
              </a:rPr>
              <a:t>плане реализации этих задач</a:t>
            </a:r>
            <a:endParaRPr lang="ru-RU" sz="2400" b="1" dirty="0">
              <a:solidFill>
                <a:srgbClr val="CC0066"/>
              </a:solidFill>
            </a:endParaRPr>
          </a:p>
        </p:txBody>
      </p:sp>
      <p:sp>
        <p:nvSpPr>
          <p:cNvPr id="3" name="Содержимое 2"/>
          <p:cNvSpPr>
            <a:spLocks noGrp="1"/>
          </p:cNvSpPr>
          <p:nvPr>
            <p:ph idx="1"/>
          </p:nvPr>
        </p:nvSpPr>
        <p:spPr/>
        <p:txBody>
          <a:bodyPr>
            <a:normAutofit/>
          </a:bodyPr>
          <a:lstStyle/>
          <a:p>
            <a:pPr marL="0" indent="0">
              <a:buNone/>
            </a:pPr>
            <a:endParaRPr lang="ru-RU" dirty="0" smtClean="0"/>
          </a:p>
          <a:p>
            <a:r>
              <a:rPr lang="ru-RU" dirty="0" smtClean="0">
                <a:solidFill>
                  <a:srgbClr val="3948B9"/>
                </a:solidFill>
              </a:rPr>
              <a:t>Отсутствие  реальной языковой среды.</a:t>
            </a:r>
          </a:p>
          <a:p>
            <a:r>
              <a:rPr lang="ru-RU" dirty="0" smtClean="0">
                <a:solidFill>
                  <a:srgbClr val="3948B9"/>
                </a:solidFill>
              </a:rPr>
              <a:t>Отсутствие или спад мотивации учащихся по мере изучения иностранного языка.</a:t>
            </a:r>
          </a:p>
          <a:p>
            <a:endParaRPr lang="ru-RU" dirty="0"/>
          </a:p>
        </p:txBody>
      </p:sp>
    </p:spTree>
    <p:extLst>
      <p:ext uri="{BB962C8B-B14F-4D97-AF65-F5344CB8AC3E}">
        <p14:creationId xmlns:p14="http://schemas.microsoft.com/office/powerpoint/2010/main" xmlns="" val="31044586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on"/>
          <p:cNvPicPr>
            <a:picLocks noChangeAspect="1" noChangeArrowheads="1"/>
          </p:cNvPicPr>
          <p:nvPr/>
        </p:nvPicPr>
        <p:blipFill>
          <a:blip r:embed="rId2" cstate="print"/>
          <a:srcRect/>
          <a:stretch>
            <a:fillRect/>
          </a:stretch>
        </p:blipFill>
        <p:spPr bwMode="auto">
          <a:xfrm>
            <a:off x="611188" y="1"/>
            <a:ext cx="8064500" cy="1124744"/>
          </a:xfrm>
          <a:prstGeom prst="rect">
            <a:avLst/>
          </a:prstGeom>
          <a:noFill/>
          <a:ln w="9525">
            <a:noFill/>
            <a:miter lim="800000"/>
            <a:headEnd/>
            <a:tailEnd/>
          </a:ln>
        </p:spPr>
      </p:pic>
      <p:sp>
        <p:nvSpPr>
          <p:cNvPr id="2" name="Название 1"/>
          <p:cNvSpPr>
            <a:spLocks noGrp="1"/>
          </p:cNvSpPr>
          <p:nvPr>
            <p:ph type="title"/>
          </p:nvPr>
        </p:nvSpPr>
        <p:spPr>
          <a:xfrm>
            <a:off x="467544" y="0"/>
            <a:ext cx="8229600" cy="1143000"/>
          </a:xfrm>
        </p:spPr>
        <p:txBody>
          <a:bodyPr>
            <a:normAutofit/>
          </a:bodyPr>
          <a:lstStyle/>
          <a:p>
            <a:r>
              <a:rPr lang="ru-RU" sz="2900" b="1" dirty="0" smtClean="0">
                <a:solidFill>
                  <a:srgbClr val="CC0066"/>
                </a:solidFill>
              </a:rPr>
              <a:t>Что понимается под словом  мотивация</a:t>
            </a:r>
            <a:endParaRPr lang="ru-RU" sz="2900" b="1" dirty="0">
              <a:solidFill>
                <a:srgbClr val="CC0066"/>
              </a:solidFill>
            </a:endParaRPr>
          </a:p>
        </p:txBody>
      </p:sp>
      <p:sp>
        <p:nvSpPr>
          <p:cNvPr id="3" name="Содержимое 2"/>
          <p:cNvSpPr>
            <a:spLocks noGrp="1"/>
          </p:cNvSpPr>
          <p:nvPr>
            <p:ph idx="1"/>
          </p:nvPr>
        </p:nvSpPr>
        <p:spPr>
          <a:xfrm>
            <a:off x="457200" y="1600200"/>
            <a:ext cx="8219256" cy="4525963"/>
          </a:xfrm>
        </p:spPr>
        <p:txBody>
          <a:bodyPr>
            <a:normAutofit fontScale="77500" lnSpcReduction="20000"/>
          </a:bodyPr>
          <a:lstStyle/>
          <a:p>
            <a:r>
              <a:rPr lang="en-US" b="1" dirty="0" err="1">
                <a:solidFill>
                  <a:srgbClr val="3948B9"/>
                </a:solidFill>
              </a:rPr>
              <a:t>Мотивация</a:t>
            </a:r>
            <a:r>
              <a:rPr lang="en-US" dirty="0"/>
              <a:t> (</a:t>
            </a:r>
            <a:r>
              <a:rPr lang="en-US" dirty="0" err="1"/>
              <a:t>от</a:t>
            </a:r>
            <a:r>
              <a:rPr lang="en-US" dirty="0"/>
              <a:t> </a:t>
            </a:r>
            <a:r>
              <a:rPr lang="en-US" dirty="0" err="1"/>
              <a:t>лат</a:t>
            </a:r>
            <a:r>
              <a:rPr lang="en-US" dirty="0"/>
              <a:t>. "</a:t>
            </a:r>
            <a:r>
              <a:rPr lang="en-US" dirty="0" err="1"/>
              <a:t>movere</a:t>
            </a:r>
            <a:r>
              <a:rPr lang="en-US" dirty="0"/>
              <a:t>") – </a:t>
            </a:r>
            <a:r>
              <a:rPr lang="en-US" dirty="0" err="1"/>
              <a:t>побуждение</a:t>
            </a:r>
            <a:r>
              <a:rPr lang="en-US" dirty="0"/>
              <a:t> </a:t>
            </a:r>
            <a:r>
              <a:rPr lang="ru-RU" dirty="0" smtClean="0"/>
              <a:t/>
            </a:r>
            <a:br>
              <a:rPr lang="ru-RU" dirty="0" smtClean="0"/>
            </a:br>
            <a:r>
              <a:rPr lang="en-US" dirty="0" smtClean="0"/>
              <a:t>к </a:t>
            </a:r>
            <a:r>
              <a:rPr lang="en-US" dirty="0" err="1"/>
              <a:t>действию</a:t>
            </a:r>
            <a:r>
              <a:rPr lang="en-US" dirty="0"/>
              <a:t>, </a:t>
            </a:r>
            <a:r>
              <a:rPr lang="en-US" dirty="0" err="1"/>
              <a:t>динамический</a:t>
            </a:r>
            <a:r>
              <a:rPr lang="en-US" dirty="0"/>
              <a:t> </a:t>
            </a:r>
            <a:r>
              <a:rPr lang="en-US" dirty="0" err="1"/>
              <a:t>процесс</a:t>
            </a:r>
            <a:r>
              <a:rPr lang="en-US" dirty="0"/>
              <a:t> </a:t>
            </a:r>
            <a:r>
              <a:rPr lang="en-US" dirty="0" err="1"/>
              <a:t>физиологического</a:t>
            </a:r>
            <a:r>
              <a:rPr lang="en-US" dirty="0"/>
              <a:t> и </a:t>
            </a:r>
            <a:r>
              <a:rPr lang="en-US" dirty="0" err="1"/>
              <a:t>психологического</a:t>
            </a:r>
            <a:r>
              <a:rPr lang="en-US" dirty="0"/>
              <a:t> </a:t>
            </a:r>
            <a:r>
              <a:rPr lang="en-US" dirty="0" err="1"/>
              <a:t>плана</a:t>
            </a:r>
            <a:r>
              <a:rPr lang="en-US" dirty="0"/>
              <a:t>, </a:t>
            </a:r>
            <a:r>
              <a:rPr lang="en-US" dirty="0" err="1"/>
              <a:t>управляющий</a:t>
            </a:r>
            <a:r>
              <a:rPr lang="en-US" dirty="0"/>
              <a:t> </a:t>
            </a:r>
            <a:r>
              <a:rPr lang="en-US" dirty="0" err="1"/>
              <a:t>поведением</a:t>
            </a:r>
            <a:r>
              <a:rPr lang="en-US" dirty="0"/>
              <a:t> </a:t>
            </a:r>
            <a:r>
              <a:rPr lang="en-US" dirty="0" err="1" smtClean="0"/>
              <a:t>человека</a:t>
            </a:r>
            <a:r>
              <a:rPr lang="ru-RU" dirty="0" smtClean="0"/>
              <a:t>.</a:t>
            </a:r>
          </a:p>
          <a:p>
            <a:endParaRPr lang="ru-RU" sz="1300" dirty="0" smtClean="0"/>
          </a:p>
          <a:p>
            <a:r>
              <a:rPr lang="en-US" dirty="0" smtClean="0"/>
              <a:t>И.А</a:t>
            </a:r>
            <a:r>
              <a:rPr lang="en-US" dirty="0"/>
              <a:t>. </a:t>
            </a:r>
            <a:r>
              <a:rPr lang="en-US" dirty="0" err="1"/>
              <a:t>Зимняя</a:t>
            </a:r>
            <a:r>
              <a:rPr lang="en-US" dirty="0"/>
              <a:t> </a:t>
            </a:r>
            <a:r>
              <a:rPr lang="en-US" dirty="0" err="1"/>
              <a:t>называет</a:t>
            </a:r>
            <a:r>
              <a:rPr lang="en-US" dirty="0"/>
              <a:t> </a:t>
            </a:r>
            <a:r>
              <a:rPr lang="en-US" dirty="0" err="1">
                <a:solidFill>
                  <a:srgbClr val="3948B9"/>
                </a:solidFill>
              </a:rPr>
              <a:t>мотивацию</a:t>
            </a:r>
            <a:r>
              <a:rPr lang="en-US" dirty="0"/>
              <a:t> "</a:t>
            </a:r>
            <a:r>
              <a:rPr lang="en-US" dirty="0" err="1"/>
              <a:t>запускным</a:t>
            </a:r>
            <a:r>
              <a:rPr lang="en-US" dirty="0"/>
              <a:t> </a:t>
            </a:r>
            <a:r>
              <a:rPr lang="en-US" dirty="0" err="1"/>
              <a:t>механизмом</a:t>
            </a:r>
            <a:r>
              <a:rPr lang="en-US" dirty="0"/>
              <a:t>" </a:t>
            </a:r>
            <a:r>
              <a:rPr lang="en-US" dirty="0" err="1"/>
              <a:t>всякой</a:t>
            </a:r>
            <a:r>
              <a:rPr lang="en-US" dirty="0"/>
              <a:t> </a:t>
            </a:r>
            <a:r>
              <a:rPr lang="en-US" dirty="0" err="1"/>
              <a:t>человеческой</a:t>
            </a:r>
            <a:r>
              <a:rPr lang="en-US" dirty="0"/>
              <a:t> </a:t>
            </a:r>
            <a:r>
              <a:rPr lang="en-US" dirty="0" err="1"/>
              <a:t>деятельности</a:t>
            </a:r>
            <a:r>
              <a:rPr lang="en-US" dirty="0"/>
              <a:t>: </a:t>
            </a:r>
            <a:r>
              <a:rPr lang="en-US" dirty="0" err="1"/>
              <a:t>будь</a:t>
            </a:r>
            <a:r>
              <a:rPr lang="en-US" dirty="0"/>
              <a:t> </a:t>
            </a:r>
            <a:r>
              <a:rPr lang="en-US" dirty="0" err="1"/>
              <a:t>то</a:t>
            </a:r>
            <a:r>
              <a:rPr lang="en-US" dirty="0"/>
              <a:t> </a:t>
            </a:r>
            <a:r>
              <a:rPr lang="en-US" dirty="0" err="1"/>
              <a:t>труд</a:t>
            </a:r>
            <a:r>
              <a:rPr lang="en-US" dirty="0"/>
              <a:t>, </a:t>
            </a:r>
            <a:r>
              <a:rPr lang="en-US" dirty="0" err="1"/>
              <a:t>общение</a:t>
            </a:r>
            <a:r>
              <a:rPr lang="en-US" dirty="0"/>
              <a:t> </a:t>
            </a:r>
            <a:r>
              <a:rPr lang="en-US" dirty="0" err="1"/>
              <a:t>или</a:t>
            </a:r>
            <a:r>
              <a:rPr lang="en-US" dirty="0"/>
              <a:t> </a:t>
            </a:r>
            <a:r>
              <a:rPr lang="en-US" dirty="0" err="1"/>
              <a:t>познание</a:t>
            </a:r>
            <a:r>
              <a:rPr lang="en-US" dirty="0" smtClean="0"/>
              <a:t>.</a:t>
            </a:r>
            <a:endParaRPr lang="ru-RU" dirty="0" smtClean="0"/>
          </a:p>
          <a:p>
            <a:endParaRPr lang="en-US" sz="1300" dirty="0" smtClean="0"/>
          </a:p>
          <a:p>
            <a:r>
              <a:rPr lang="ru-RU" dirty="0" smtClean="0">
                <a:solidFill>
                  <a:srgbClr val="3948B9"/>
                </a:solidFill>
              </a:rPr>
              <a:t>М</a:t>
            </a:r>
            <a:r>
              <a:rPr lang="en-US" dirty="0" err="1" smtClean="0">
                <a:solidFill>
                  <a:srgbClr val="3948B9"/>
                </a:solidFill>
              </a:rPr>
              <a:t>отивация</a:t>
            </a:r>
            <a:r>
              <a:rPr lang="en-US" dirty="0" smtClean="0"/>
              <a:t> </a:t>
            </a:r>
            <a:r>
              <a:rPr lang="en-US" dirty="0"/>
              <a:t>– </a:t>
            </a:r>
            <a:r>
              <a:rPr lang="en-US" dirty="0" err="1"/>
              <a:t>сторона</a:t>
            </a:r>
            <a:r>
              <a:rPr lang="en-US" dirty="0"/>
              <a:t> </a:t>
            </a:r>
            <a:r>
              <a:rPr lang="en-US" dirty="0" err="1"/>
              <a:t>субъективного</a:t>
            </a:r>
            <a:r>
              <a:rPr lang="en-US" dirty="0"/>
              <a:t> </a:t>
            </a:r>
            <a:r>
              <a:rPr lang="en-US" dirty="0" err="1"/>
              <a:t>мира</a:t>
            </a:r>
            <a:r>
              <a:rPr lang="en-US" dirty="0"/>
              <a:t> </a:t>
            </a:r>
            <a:r>
              <a:rPr lang="en-US" dirty="0" err="1"/>
              <a:t>ученика</a:t>
            </a:r>
            <a:r>
              <a:rPr lang="en-US" dirty="0"/>
              <a:t>, </a:t>
            </a:r>
            <a:r>
              <a:rPr lang="en-US" dirty="0" err="1"/>
              <a:t>она</a:t>
            </a:r>
            <a:r>
              <a:rPr lang="en-US" dirty="0"/>
              <a:t> </a:t>
            </a:r>
            <a:r>
              <a:rPr lang="en-US" dirty="0" err="1"/>
              <a:t>определяется</a:t>
            </a:r>
            <a:r>
              <a:rPr lang="en-US" dirty="0"/>
              <a:t> </a:t>
            </a:r>
            <a:r>
              <a:rPr lang="en-US" dirty="0" err="1"/>
              <a:t>его</a:t>
            </a:r>
            <a:r>
              <a:rPr lang="en-US" dirty="0"/>
              <a:t> </a:t>
            </a:r>
            <a:r>
              <a:rPr lang="en-US" dirty="0" err="1"/>
              <a:t>собственными</a:t>
            </a:r>
            <a:r>
              <a:rPr lang="en-US" dirty="0"/>
              <a:t> </a:t>
            </a:r>
            <a:r>
              <a:rPr lang="en-US" dirty="0" err="1"/>
              <a:t>побуждениями</a:t>
            </a:r>
            <a:r>
              <a:rPr lang="en-US" dirty="0"/>
              <a:t> и </a:t>
            </a:r>
            <a:r>
              <a:rPr lang="en-US" dirty="0" err="1"/>
              <a:t>представлениями</a:t>
            </a:r>
            <a:r>
              <a:rPr lang="en-US" dirty="0"/>
              <a:t>, </a:t>
            </a:r>
            <a:r>
              <a:rPr lang="en-US" dirty="0" err="1"/>
              <a:t>осознаваемыми</a:t>
            </a:r>
            <a:r>
              <a:rPr lang="en-US" dirty="0"/>
              <a:t> </a:t>
            </a:r>
            <a:r>
              <a:rPr lang="en-US" dirty="0" err="1"/>
              <a:t>им</a:t>
            </a:r>
            <a:r>
              <a:rPr lang="en-US" dirty="0"/>
              <a:t> </a:t>
            </a:r>
            <a:r>
              <a:rPr lang="en-US" dirty="0" err="1"/>
              <a:t>потребностями</a:t>
            </a:r>
            <a:r>
              <a:rPr lang="en-US" dirty="0"/>
              <a:t>. </a:t>
            </a:r>
            <a:endParaRPr lang="ru-RU" dirty="0" smtClean="0"/>
          </a:p>
        </p:txBody>
      </p:sp>
    </p:spTree>
    <p:extLst>
      <p:ext uri="{BB962C8B-B14F-4D97-AF65-F5344CB8AC3E}">
        <p14:creationId xmlns:p14="http://schemas.microsoft.com/office/powerpoint/2010/main" xmlns="" val="26262622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323528" y="2492896"/>
            <a:ext cx="8424936" cy="1296144"/>
          </a:xfrm>
          <a:prstGeom prst="roundRect">
            <a:avLst/>
          </a:prstGeom>
          <a:solidFill>
            <a:srgbClr val="CCE9A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кругленный прямоугольник 7"/>
          <p:cNvSpPr/>
          <p:nvPr/>
        </p:nvSpPr>
        <p:spPr>
          <a:xfrm>
            <a:off x="251520" y="3861048"/>
            <a:ext cx="8568952" cy="1584176"/>
          </a:xfrm>
          <a:prstGeom prst="roundRect">
            <a:avLst/>
          </a:prstGeom>
          <a:solidFill>
            <a:srgbClr val="CCE9A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кругленный прямоугольник 8"/>
          <p:cNvSpPr/>
          <p:nvPr/>
        </p:nvSpPr>
        <p:spPr>
          <a:xfrm>
            <a:off x="251520" y="5589240"/>
            <a:ext cx="8568952" cy="1179512"/>
          </a:xfrm>
          <a:prstGeom prst="roundRect">
            <a:avLst/>
          </a:prstGeom>
          <a:solidFill>
            <a:srgbClr val="CCE9A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кругленный прямоугольник 4"/>
          <p:cNvSpPr/>
          <p:nvPr/>
        </p:nvSpPr>
        <p:spPr>
          <a:xfrm>
            <a:off x="323528" y="1988840"/>
            <a:ext cx="8424936" cy="360040"/>
          </a:xfrm>
          <a:prstGeom prst="roundRect">
            <a:avLst/>
          </a:prstGeom>
          <a:solidFill>
            <a:srgbClr val="CCE9A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Picture 2" descr="fon"/>
          <p:cNvPicPr>
            <a:picLocks noChangeAspect="1" noChangeArrowheads="1"/>
          </p:cNvPicPr>
          <p:nvPr/>
        </p:nvPicPr>
        <p:blipFill>
          <a:blip r:embed="rId2" cstate="print"/>
          <a:srcRect/>
          <a:stretch>
            <a:fillRect/>
          </a:stretch>
        </p:blipFill>
        <p:spPr bwMode="auto">
          <a:xfrm>
            <a:off x="611188" y="1"/>
            <a:ext cx="8064500" cy="1124744"/>
          </a:xfrm>
          <a:prstGeom prst="rect">
            <a:avLst/>
          </a:prstGeom>
          <a:noFill/>
          <a:ln w="9525">
            <a:noFill/>
            <a:miter lim="800000"/>
            <a:headEnd/>
            <a:tailEnd/>
          </a:ln>
        </p:spPr>
      </p:pic>
      <p:sp>
        <p:nvSpPr>
          <p:cNvPr id="2" name="Название 1"/>
          <p:cNvSpPr>
            <a:spLocks noGrp="1"/>
          </p:cNvSpPr>
          <p:nvPr>
            <p:ph type="title"/>
          </p:nvPr>
        </p:nvSpPr>
        <p:spPr>
          <a:xfrm>
            <a:off x="467544" y="0"/>
            <a:ext cx="8229600" cy="1143000"/>
          </a:xfrm>
        </p:spPr>
        <p:txBody>
          <a:bodyPr>
            <a:normAutofit/>
          </a:bodyPr>
          <a:lstStyle/>
          <a:p>
            <a:r>
              <a:rPr lang="ru-RU" sz="2800" b="1" dirty="0" smtClean="0">
                <a:solidFill>
                  <a:srgbClr val="CC0066"/>
                </a:solidFill>
              </a:rPr>
              <a:t>Факторы, влияющие на  возникновение </a:t>
            </a:r>
            <a:r>
              <a:rPr lang="ru-RU" sz="2800" b="1" dirty="0" smtClean="0">
                <a:solidFill>
                  <a:srgbClr val="CC0066"/>
                </a:solidFill>
              </a:rPr>
              <a:t/>
            </a:r>
            <a:br>
              <a:rPr lang="ru-RU" sz="2800" b="1" dirty="0" smtClean="0">
                <a:solidFill>
                  <a:srgbClr val="CC0066"/>
                </a:solidFill>
              </a:rPr>
            </a:br>
            <a:r>
              <a:rPr lang="ru-RU" sz="2800" b="1" dirty="0" smtClean="0">
                <a:solidFill>
                  <a:srgbClr val="CC0066"/>
                </a:solidFill>
              </a:rPr>
              <a:t>и </a:t>
            </a:r>
            <a:r>
              <a:rPr lang="ru-RU" sz="2800" b="1" dirty="0" smtClean="0">
                <a:solidFill>
                  <a:srgbClr val="CC0066"/>
                </a:solidFill>
              </a:rPr>
              <a:t>сохранение мотивации</a:t>
            </a:r>
            <a:endParaRPr lang="ru-RU" sz="2800" b="1" dirty="0">
              <a:solidFill>
                <a:srgbClr val="CC0066"/>
              </a:solidFill>
            </a:endParaRPr>
          </a:p>
        </p:txBody>
      </p:sp>
      <p:sp>
        <p:nvSpPr>
          <p:cNvPr id="3" name="Содержимое 2"/>
          <p:cNvSpPr>
            <a:spLocks noGrp="1"/>
          </p:cNvSpPr>
          <p:nvPr>
            <p:ph idx="1"/>
          </p:nvPr>
        </p:nvSpPr>
        <p:spPr>
          <a:xfrm>
            <a:off x="421704" y="1196752"/>
            <a:ext cx="8686800" cy="4997152"/>
          </a:xfrm>
        </p:spPr>
        <p:txBody>
          <a:bodyPr>
            <a:noAutofit/>
          </a:bodyPr>
          <a:lstStyle/>
          <a:p>
            <a:pPr marL="0">
              <a:buNone/>
            </a:pPr>
            <a:r>
              <a:rPr lang="ru-RU" sz="1800" b="1" dirty="0" smtClean="0"/>
              <a:t>Возникновению  и сохранению мотивации способствуют два основных </a:t>
            </a:r>
            <a:r>
              <a:rPr lang="ru-RU" sz="1800" b="1" dirty="0" smtClean="0"/>
              <a:t>фактора:</a:t>
            </a:r>
          </a:p>
          <a:p>
            <a:endParaRPr lang="ru-RU" sz="800" dirty="0" smtClean="0"/>
          </a:p>
          <a:p>
            <a:r>
              <a:rPr lang="ru-RU" sz="1800" b="1" dirty="0" smtClean="0"/>
              <a:t>наличие </a:t>
            </a:r>
            <a:r>
              <a:rPr lang="ru-RU" sz="1800" b="1" dirty="0" smtClean="0"/>
              <a:t>результата и наличие личного </a:t>
            </a:r>
            <a:r>
              <a:rPr lang="ru-RU" sz="1800" b="1" dirty="0" smtClean="0"/>
              <a:t>интереса;</a:t>
            </a:r>
          </a:p>
          <a:p>
            <a:endParaRPr lang="ru-RU" sz="1000" b="1" dirty="0" smtClean="0">
              <a:solidFill>
                <a:srgbClr val="FF0000"/>
              </a:solidFill>
            </a:endParaRPr>
          </a:p>
          <a:p>
            <a:r>
              <a:rPr lang="en-US" sz="1800" dirty="0" err="1" smtClean="0"/>
              <a:t>Согласно</a:t>
            </a:r>
            <a:r>
              <a:rPr lang="en-US" sz="1800" dirty="0" smtClean="0"/>
              <a:t> </a:t>
            </a:r>
            <a:r>
              <a:rPr lang="en-US" sz="1800" dirty="0" err="1" smtClean="0"/>
              <a:t>психологическим</a:t>
            </a:r>
            <a:r>
              <a:rPr lang="en-US" sz="1800" dirty="0" smtClean="0"/>
              <a:t> </a:t>
            </a:r>
            <a:r>
              <a:rPr lang="en-US" sz="1800" dirty="0" err="1" smtClean="0"/>
              <a:t>исследованиям</a:t>
            </a:r>
            <a:r>
              <a:rPr lang="en-US" sz="1800" dirty="0" smtClean="0"/>
              <a:t> </a:t>
            </a:r>
            <a:r>
              <a:rPr lang="en-US" sz="1800" dirty="0" err="1" smtClean="0"/>
              <a:t>мотивации</a:t>
            </a:r>
            <a:r>
              <a:rPr lang="en-US" sz="1800" dirty="0" smtClean="0"/>
              <a:t> и </a:t>
            </a:r>
            <a:r>
              <a:rPr lang="en-US" sz="1800" dirty="0" err="1" smtClean="0"/>
              <a:t>интереса</a:t>
            </a:r>
            <a:r>
              <a:rPr lang="en-US" sz="1800" dirty="0" smtClean="0"/>
              <a:t> </a:t>
            </a:r>
            <a:r>
              <a:rPr lang="en-US" sz="1800" dirty="0" err="1" smtClean="0"/>
              <a:t>при</a:t>
            </a:r>
            <a:r>
              <a:rPr lang="en-US" sz="1800" dirty="0" smtClean="0"/>
              <a:t> </a:t>
            </a:r>
            <a:r>
              <a:rPr lang="en-US" sz="1800" dirty="0" err="1" smtClean="0"/>
              <a:t>обучении</a:t>
            </a:r>
            <a:r>
              <a:rPr lang="en-US" sz="1800" dirty="0" smtClean="0"/>
              <a:t> ИЯ </a:t>
            </a:r>
            <a:r>
              <a:rPr lang="en-US" sz="1800" dirty="0" err="1" smtClean="0"/>
              <a:t>усилия</a:t>
            </a:r>
            <a:r>
              <a:rPr lang="en-US" sz="1800" dirty="0" smtClean="0"/>
              <a:t> </a:t>
            </a:r>
            <a:r>
              <a:rPr lang="en-US" sz="1800" dirty="0" err="1" smtClean="0"/>
              <a:t>учителя</a:t>
            </a:r>
            <a:r>
              <a:rPr lang="en-US" sz="1800" dirty="0" smtClean="0"/>
              <a:t> </a:t>
            </a:r>
            <a:r>
              <a:rPr lang="en-US" sz="1800" dirty="0" err="1" smtClean="0"/>
              <a:t>должны</a:t>
            </a:r>
            <a:r>
              <a:rPr lang="en-US" sz="1800" dirty="0" smtClean="0"/>
              <a:t> </a:t>
            </a:r>
            <a:r>
              <a:rPr lang="en-US" sz="1800" dirty="0" err="1" smtClean="0"/>
              <a:t>быть</a:t>
            </a:r>
            <a:r>
              <a:rPr lang="en-US" sz="1800" dirty="0" smtClean="0"/>
              <a:t> </a:t>
            </a:r>
            <a:r>
              <a:rPr lang="en-US" sz="1800" dirty="0" err="1" smtClean="0"/>
              <a:t>направлены</a:t>
            </a:r>
            <a:r>
              <a:rPr lang="en-US" sz="1800" dirty="0" smtClean="0"/>
              <a:t> </a:t>
            </a:r>
            <a:r>
              <a:rPr lang="en-US" sz="1800" dirty="0" err="1" smtClean="0"/>
              <a:t>на</a:t>
            </a:r>
            <a:r>
              <a:rPr lang="en-US" sz="1800" dirty="0" smtClean="0"/>
              <a:t> </a:t>
            </a:r>
            <a:r>
              <a:rPr lang="en-US" sz="1800" dirty="0" err="1" smtClean="0"/>
              <a:t>развитие</a:t>
            </a:r>
            <a:r>
              <a:rPr lang="en-US" sz="1800" dirty="0" smtClean="0"/>
              <a:t> </a:t>
            </a:r>
            <a:r>
              <a:rPr lang="en-US" sz="1800" dirty="0" err="1" smtClean="0"/>
              <a:t>внутренней</a:t>
            </a:r>
            <a:r>
              <a:rPr lang="en-US" sz="1800" dirty="0" smtClean="0"/>
              <a:t> </a:t>
            </a:r>
            <a:r>
              <a:rPr lang="en-US" sz="1800" dirty="0" err="1" smtClean="0"/>
              <a:t>мотивации</a:t>
            </a:r>
            <a:r>
              <a:rPr lang="en-US" sz="1800" dirty="0" smtClean="0"/>
              <a:t> </a:t>
            </a:r>
            <a:r>
              <a:rPr lang="en-US" sz="1800" dirty="0" err="1" smtClean="0"/>
              <a:t>учения</a:t>
            </a:r>
            <a:r>
              <a:rPr lang="en-US" sz="1800" dirty="0" smtClean="0"/>
              <a:t> </a:t>
            </a:r>
            <a:r>
              <a:rPr lang="en-US" sz="1800" dirty="0" err="1" smtClean="0"/>
              <a:t>школьников</a:t>
            </a:r>
            <a:r>
              <a:rPr lang="en-US" sz="1800" dirty="0" smtClean="0"/>
              <a:t>, </a:t>
            </a:r>
            <a:r>
              <a:rPr lang="en-US" sz="1800" dirty="0" err="1" smtClean="0"/>
              <a:t>которая</a:t>
            </a:r>
            <a:r>
              <a:rPr lang="en-US" sz="1800" dirty="0" smtClean="0"/>
              <a:t> </a:t>
            </a:r>
            <a:r>
              <a:rPr lang="en-US" sz="1800" dirty="0" err="1" smtClean="0"/>
              <a:t>исходит</a:t>
            </a:r>
            <a:r>
              <a:rPr lang="en-US" sz="1800" dirty="0" smtClean="0"/>
              <a:t> </a:t>
            </a:r>
            <a:r>
              <a:rPr lang="en-US" sz="1800" dirty="0" err="1" smtClean="0"/>
              <a:t>из</a:t>
            </a:r>
            <a:r>
              <a:rPr lang="en-US" sz="1800" dirty="0" smtClean="0"/>
              <a:t> </a:t>
            </a:r>
            <a:r>
              <a:rPr lang="en-US" sz="1800" dirty="0" err="1" smtClean="0"/>
              <a:t>самой</a:t>
            </a:r>
            <a:r>
              <a:rPr lang="en-US" sz="1800" dirty="0" smtClean="0"/>
              <a:t> </a:t>
            </a:r>
            <a:r>
              <a:rPr lang="en-US" sz="1800" dirty="0" err="1" smtClean="0"/>
              <a:t>деятельности</a:t>
            </a:r>
            <a:r>
              <a:rPr lang="en-US" sz="1800" dirty="0" smtClean="0"/>
              <a:t> и </a:t>
            </a:r>
            <a:r>
              <a:rPr lang="en-US" sz="1800" dirty="0" err="1" smtClean="0"/>
              <a:t>обладает</a:t>
            </a:r>
            <a:r>
              <a:rPr lang="en-US" sz="1800" dirty="0" smtClean="0"/>
              <a:t> </a:t>
            </a:r>
            <a:r>
              <a:rPr lang="en-US" sz="1800" dirty="0" err="1" smtClean="0"/>
              <a:t>наибольшей</a:t>
            </a:r>
            <a:r>
              <a:rPr lang="en-US" sz="1800" dirty="0" smtClean="0"/>
              <a:t> </a:t>
            </a:r>
            <a:r>
              <a:rPr lang="en-US" sz="1800" dirty="0" err="1" smtClean="0"/>
              <a:t>побудительной</a:t>
            </a:r>
            <a:r>
              <a:rPr lang="en-US" sz="1800" dirty="0" smtClean="0"/>
              <a:t> </a:t>
            </a:r>
            <a:r>
              <a:rPr lang="en-US" sz="1800" dirty="0" err="1" smtClean="0"/>
              <a:t>силой</a:t>
            </a:r>
            <a:r>
              <a:rPr lang="ru-RU" sz="1800" dirty="0" smtClean="0"/>
              <a:t>;</a:t>
            </a:r>
            <a:r>
              <a:rPr lang="en-US" sz="1800" dirty="0" smtClean="0"/>
              <a:t> </a:t>
            </a:r>
            <a:endParaRPr lang="ru-RU" sz="1800" dirty="0" smtClean="0"/>
          </a:p>
          <a:p>
            <a:endParaRPr lang="ru-RU" sz="1800" dirty="0" smtClean="0"/>
          </a:p>
          <a:p>
            <a:r>
              <a:rPr lang="en-US" sz="1800" dirty="0" err="1" smtClean="0"/>
              <a:t>Если</a:t>
            </a:r>
            <a:r>
              <a:rPr lang="en-US" sz="1800" dirty="0" smtClean="0"/>
              <a:t> </a:t>
            </a:r>
            <a:r>
              <a:rPr lang="en-US" sz="1800" dirty="0" err="1"/>
              <a:t>школьника</a:t>
            </a:r>
            <a:r>
              <a:rPr lang="en-US" sz="1800" dirty="0"/>
              <a:t> </a:t>
            </a:r>
            <a:r>
              <a:rPr lang="en-US" sz="1800" dirty="0" err="1"/>
              <a:t>побуждает</a:t>
            </a:r>
            <a:r>
              <a:rPr lang="en-US" sz="1800" dirty="0"/>
              <a:t> </a:t>
            </a:r>
            <a:r>
              <a:rPr lang="en-US" sz="1800" dirty="0" err="1"/>
              <a:t>заниматься</a:t>
            </a:r>
            <a:r>
              <a:rPr lang="en-US" sz="1800" dirty="0"/>
              <a:t> </a:t>
            </a:r>
            <a:r>
              <a:rPr lang="en-US" sz="1800" dirty="0" err="1"/>
              <a:t>сама</a:t>
            </a:r>
            <a:r>
              <a:rPr lang="en-US" sz="1800" dirty="0"/>
              <a:t> </a:t>
            </a:r>
            <a:r>
              <a:rPr lang="en-US" sz="1800" dirty="0" err="1"/>
              <a:t>деятельность</a:t>
            </a:r>
            <a:r>
              <a:rPr lang="en-US" sz="1800" dirty="0"/>
              <a:t>, </a:t>
            </a:r>
            <a:r>
              <a:rPr lang="en-US" sz="1800" dirty="0" err="1"/>
              <a:t>когда</a:t>
            </a:r>
            <a:r>
              <a:rPr lang="en-US" sz="1800" dirty="0"/>
              <a:t> </a:t>
            </a:r>
            <a:r>
              <a:rPr lang="en-US" sz="1800" dirty="0" err="1"/>
              <a:t>ему</a:t>
            </a:r>
            <a:r>
              <a:rPr lang="en-US" sz="1800" dirty="0"/>
              <a:t> </a:t>
            </a:r>
            <a:r>
              <a:rPr lang="en-US" sz="1800" dirty="0" err="1"/>
              <a:t>нравится</a:t>
            </a:r>
            <a:r>
              <a:rPr lang="en-US" sz="1800" dirty="0"/>
              <a:t> </a:t>
            </a:r>
            <a:r>
              <a:rPr lang="en-US" sz="1800" dirty="0" err="1"/>
              <a:t>говорить</a:t>
            </a:r>
            <a:r>
              <a:rPr lang="en-US" sz="1800" dirty="0"/>
              <a:t>, </a:t>
            </a:r>
            <a:r>
              <a:rPr lang="en-US" sz="1800" dirty="0" err="1"/>
              <a:t>читать</a:t>
            </a:r>
            <a:r>
              <a:rPr lang="en-US" sz="1800" dirty="0"/>
              <a:t>, </a:t>
            </a:r>
            <a:r>
              <a:rPr lang="en-US" sz="1800" dirty="0" err="1"/>
              <a:t>воспринимать</a:t>
            </a:r>
            <a:r>
              <a:rPr lang="en-US" sz="1800" dirty="0"/>
              <a:t> </a:t>
            </a:r>
            <a:r>
              <a:rPr lang="en-US" sz="1800" dirty="0" err="1"/>
              <a:t>иностранную</a:t>
            </a:r>
            <a:r>
              <a:rPr lang="en-US" sz="1800" dirty="0"/>
              <a:t> </a:t>
            </a:r>
            <a:r>
              <a:rPr lang="en-US" sz="1800" dirty="0" err="1"/>
              <a:t>речь</a:t>
            </a:r>
            <a:r>
              <a:rPr lang="en-US" sz="1800" dirty="0"/>
              <a:t> </a:t>
            </a:r>
            <a:r>
              <a:rPr lang="en-US" sz="1800" dirty="0" err="1"/>
              <a:t>на</a:t>
            </a:r>
            <a:r>
              <a:rPr lang="en-US" sz="1800" dirty="0"/>
              <a:t> </a:t>
            </a:r>
            <a:r>
              <a:rPr lang="en-US" sz="1800" dirty="0" err="1"/>
              <a:t>слух</a:t>
            </a:r>
            <a:r>
              <a:rPr lang="en-US" sz="1800" dirty="0"/>
              <a:t>, </a:t>
            </a:r>
            <a:r>
              <a:rPr lang="en-US" sz="1800" dirty="0" err="1"/>
              <a:t>узнавать</a:t>
            </a:r>
            <a:r>
              <a:rPr lang="en-US" sz="1800" dirty="0"/>
              <a:t> </a:t>
            </a:r>
            <a:r>
              <a:rPr lang="en-US" sz="1800" dirty="0" err="1"/>
              <a:t>новое</a:t>
            </a:r>
            <a:r>
              <a:rPr lang="en-US" sz="1800" dirty="0"/>
              <a:t>, </a:t>
            </a:r>
            <a:r>
              <a:rPr lang="en-US" sz="1800" dirty="0" err="1"/>
              <a:t>тогда</a:t>
            </a:r>
            <a:r>
              <a:rPr lang="en-US" sz="1800" dirty="0"/>
              <a:t> </a:t>
            </a:r>
            <a:r>
              <a:rPr lang="en-US" sz="1800" dirty="0" err="1"/>
              <a:t>можно</a:t>
            </a:r>
            <a:r>
              <a:rPr lang="en-US" sz="1800" dirty="0"/>
              <a:t> </a:t>
            </a:r>
            <a:r>
              <a:rPr lang="en-US" sz="1800" dirty="0" err="1"/>
              <a:t>сказать</a:t>
            </a:r>
            <a:r>
              <a:rPr lang="en-US" sz="1800" dirty="0"/>
              <a:t>, </a:t>
            </a:r>
            <a:r>
              <a:rPr lang="en-US" sz="1800" dirty="0" err="1"/>
              <a:t>что</a:t>
            </a:r>
            <a:r>
              <a:rPr lang="en-US" sz="1800" dirty="0"/>
              <a:t> у </a:t>
            </a:r>
            <a:r>
              <a:rPr lang="en-US" sz="1800" dirty="0" err="1"/>
              <a:t>него</a:t>
            </a:r>
            <a:r>
              <a:rPr lang="en-US" sz="1800" dirty="0"/>
              <a:t> </a:t>
            </a:r>
            <a:r>
              <a:rPr lang="en-US" sz="1800" dirty="0" err="1"/>
              <a:t>есть</a:t>
            </a:r>
            <a:r>
              <a:rPr lang="en-US" sz="1800" dirty="0"/>
              <a:t> </a:t>
            </a:r>
            <a:r>
              <a:rPr lang="en-US" sz="1800" dirty="0" err="1"/>
              <a:t>интерес</a:t>
            </a:r>
            <a:r>
              <a:rPr lang="en-US" sz="1800" dirty="0"/>
              <a:t> к </a:t>
            </a:r>
            <a:r>
              <a:rPr lang="en-US" sz="1800" dirty="0" err="1"/>
              <a:t>предмету</a:t>
            </a:r>
            <a:r>
              <a:rPr lang="en-US" sz="1800" dirty="0"/>
              <a:t> "</a:t>
            </a:r>
            <a:r>
              <a:rPr lang="en-US" sz="1800" dirty="0" err="1"/>
              <a:t>иностранный</a:t>
            </a:r>
            <a:r>
              <a:rPr lang="en-US" sz="1800" dirty="0"/>
              <a:t> </a:t>
            </a:r>
            <a:r>
              <a:rPr lang="en-US" sz="1800" dirty="0" err="1" smtClean="0"/>
              <a:t>язык</a:t>
            </a:r>
            <a:r>
              <a:rPr lang="en-US" sz="1800" dirty="0" smtClean="0"/>
              <a:t>“ и </a:t>
            </a:r>
            <a:r>
              <a:rPr lang="en-US" sz="1800" dirty="0" err="1"/>
              <a:t>обеспечены</a:t>
            </a:r>
            <a:r>
              <a:rPr lang="en-US" sz="1800" dirty="0"/>
              <a:t> </a:t>
            </a:r>
            <a:r>
              <a:rPr lang="en-US" sz="1800" dirty="0" err="1"/>
              <a:t>условия</a:t>
            </a:r>
            <a:r>
              <a:rPr lang="en-US" sz="1800" dirty="0"/>
              <a:t> </a:t>
            </a:r>
            <a:r>
              <a:rPr lang="en-US" sz="1800" dirty="0" err="1"/>
              <a:t>для</a:t>
            </a:r>
            <a:r>
              <a:rPr lang="en-US" sz="1800" dirty="0"/>
              <a:t> </a:t>
            </a:r>
            <a:r>
              <a:rPr lang="en-US" sz="1800" dirty="0" err="1"/>
              <a:t>достижения</a:t>
            </a:r>
            <a:r>
              <a:rPr lang="en-US" sz="1800" dirty="0"/>
              <a:t> </a:t>
            </a:r>
            <a:r>
              <a:rPr lang="ru-RU" sz="1800" dirty="0" smtClean="0"/>
              <a:t/>
            </a:r>
            <a:br>
              <a:rPr lang="ru-RU" sz="1800" dirty="0" smtClean="0"/>
            </a:br>
            <a:r>
              <a:rPr lang="en-US" sz="1800" dirty="0" err="1" smtClean="0"/>
              <a:t>определенных</a:t>
            </a:r>
            <a:r>
              <a:rPr lang="en-US" sz="1800" dirty="0" smtClean="0"/>
              <a:t> </a:t>
            </a:r>
            <a:r>
              <a:rPr lang="en-US" sz="1800" dirty="0" err="1" smtClean="0"/>
              <a:t>успехов</a:t>
            </a:r>
            <a:r>
              <a:rPr lang="ru-RU" sz="1800" dirty="0" smtClean="0">
                <a:effectLst/>
              </a:rPr>
              <a:t>;</a:t>
            </a:r>
          </a:p>
          <a:p>
            <a:endParaRPr lang="ru-RU" sz="1800" dirty="0" smtClean="0">
              <a:effectLst/>
            </a:endParaRPr>
          </a:p>
          <a:p>
            <a:r>
              <a:rPr lang="ru-RU" sz="1800" dirty="0" smtClean="0"/>
              <a:t>П</a:t>
            </a:r>
            <a:r>
              <a:rPr lang="en-US" sz="1800" dirty="0" err="1" smtClean="0"/>
              <a:t>ри</a:t>
            </a:r>
            <a:r>
              <a:rPr lang="en-US" sz="1800" dirty="0" smtClean="0"/>
              <a:t> </a:t>
            </a:r>
            <a:r>
              <a:rPr lang="en-US" sz="1800" dirty="0" err="1"/>
              <a:t>формировании</a:t>
            </a:r>
            <a:r>
              <a:rPr lang="en-US" sz="1800" dirty="0"/>
              <a:t> </a:t>
            </a:r>
            <a:r>
              <a:rPr lang="en-US" sz="1800" dirty="0" err="1"/>
              <a:t>положительного</a:t>
            </a:r>
            <a:r>
              <a:rPr lang="en-US" sz="1800" dirty="0"/>
              <a:t> </a:t>
            </a:r>
            <a:r>
              <a:rPr lang="en-US" sz="1800" dirty="0" err="1"/>
              <a:t>отношения</a:t>
            </a:r>
            <a:r>
              <a:rPr lang="en-US" sz="1800" dirty="0"/>
              <a:t> </a:t>
            </a:r>
            <a:r>
              <a:rPr lang="en-US" sz="1800" dirty="0" err="1"/>
              <a:t>школьников</a:t>
            </a:r>
            <a:r>
              <a:rPr lang="en-US" sz="1800" dirty="0"/>
              <a:t> к </a:t>
            </a:r>
            <a:r>
              <a:rPr lang="en-US" sz="1800" dirty="0" err="1"/>
              <a:t>предмету</a:t>
            </a:r>
            <a:r>
              <a:rPr lang="en-US" sz="1800" dirty="0"/>
              <a:t> </a:t>
            </a:r>
            <a:r>
              <a:rPr lang="en-US" sz="1800" dirty="0" err="1"/>
              <a:t>необходимо</a:t>
            </a:r>
            <a:r>
              <a:rPr lang="en-US" sz="1800" dirty="0"/>
              <a:t> </a:t>
            </a:r>
            <a:r>
              <a:rPr lang="en-US" sz="1800" dirty="0" err="1"/>
              <a:t>учитывать</a:t>
            </a:r>
            <a:r>
              <a:rPr lang="en-US" sz="1800" dirty="0"/>
              <a:t> </a:t>
            </a:r>
            <a:r>
              <a:rPr lang="en-US" sz="1800" dirty="0" err="1"/>
              <a:t>факторы</a:t>
            </a:r>
            <a:r>
              <a:rPr lang="en-US" sz="1800" dirty="0"/>
              <a:t>, </a:t>
            </a:r>
            <a:r>
              <a:rPr lang="en-US" sz="1800" dirty="0" err="1"/>
              <a:t>исходящие</a:t>
            </a:r>
            <a:r>
              <a:rPr lang="en-US" sz="1800" dirty="0"/>
              <a:t> </a:t>
            </a:r>
            <a:r>
              <a:rPr lang="en-US" sz="1800" dirty="0" err="1"/>
              <a:t>из</a:t>
            </a:r>
            <a:r>
              <a:rPr lang="en-US" sz="1800" dirty="0"/>
              <a:t> </a:t>
            </a:r>
            <a:r>
              <a:rPr lang="en-US" sz="1800" dirty="0" err="1"/>
              <a:t>того</a:t>
            </a:r>
            <a:r>
              <a:rPr lang="en-US" sz="1800" dirty="0"/>
              <a:t>, </a:t>
            </a:r>
            <a:r>
              <a:rPr lang="en-US" sz="1800" b="1" dirty="0" err="1"/>
              <a:t>кого</a:t>
            </a:r>
            <a:r>
              <a:rPr lang="en-US" sz="1800" dirty="0"/>
              <a:t> </a:t>
            </a:r>
            <a:r>
              <a:rPr lang="en-US" sz="1800" dirty="0" err="1"/>
              <a:t>мы</a:t>
            </a:r>
            <a:r>
              <a:rPr lang="en-US" sz="1800" dirty="0"/>
              <a:t> </a:t>
            </a:r>
            <a:r>
              <a:rPr lang="en-US" sz="1800" dirty="0" err="1"/>
              <a:t>обучаем</a:t>
            </a:r>
            <a:r>
              <a:rPr lang="en-US" sz="1800" dirty="0"/>
              <a:t>, </a:t>
            </a:r>
            <a:r>
              <a:rPr lang="ru-RU" sz="1800" dirty="0" smtClean="0"/>
              <a:t/>
            </a:r>
            <a:br>
              <a:rPr lang="ru-RU" sz="1800" dirty="0" smtClean="0"/>
            </a:br>
            <a:r>
              <a:rPr lang="en-US" sz="1800" b="1" dirty="0" err="1" smtClean="0"/>
              <a:t>как</a:t>
            </a:r>
            <a:r>
              <a:rPr lang="en-US" sz="1800" dirty="0" smtClean="0"/>
              <a:t> </a:t>
            </a:r>
            <a:r>
              <a:rPr lang="en-US" sz="1800" dirty="0" err="1"/>
              <a:t>обучаем</a:t>
            </a:r>
            <a:r>
              <a:rPr lang="en-US" sz="1800" dirty="0"/>
              <a:t> и </a:t>
            </a:r>
            <a:r>
              <a:rPr lang="en-US" sz="1800" b="1" dirty="0" err="1"/>
              <a:t>чему</a:t>
            </a:r>
            <a:r>
              <a:rPr lang="en-US" sz="1800" dirty="0"/>
              <a:t> </a:t>
            </a:r>
            <a:r>
              <a:rPr lang="en-US" sz="1800" dirty="0" err="1" smtClean="0"/>
              <a:t>обучаем</a:t>
            </a:r>
            <a:r>
              <a:rPr lang="ru-RU" sz="1800" dirty="0" smtClean="0"/>
              <a:t>;</a:t>
            </a:r>
            <a:r>
              <a:rPr lang="en-US" sz="1800" dirty="0" smtClean="0"/>
              <a:t> </a:t>
            </a:r>
            <a:endParaRPr lang="ru-RU" sz="1800" dirty="0" smtClean="0"/>
          </a:p>
        </p:txBody>
      </p:sp>
    </p:spTree>
    <p:extLst>
      <p:ext uri="{BB962C8B-B14F-4D97-AF65-F5344CB8AC3E}">
        <p14:creationId xmlns:p14="http://schemas.microsoft.com/office/powerpoint/2010/main" xmlns="" val="3558907277"/>
      </p:ext>
    </p:extLst>
  </p:cSld>
  <p:clrMapOvr>
    <a:masterClrMapping/>
  </p:clrMapOvr>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2153</TotalTime>
  <Words>1118</Words>
  <Application>Microsoft Office PowerPoint</Application>
  <PresentationFormat>Экран (4:3)</PresentationFormat>
  <Paragraphs>163</Paragraphs>
  <Slides>40</Slides>
  <Notes>21</Notes>
  <HiddenSlides>0</HiddenSlides>
  <MMClips>0</MMClips>
  <ScaleCrop>false</ScaleCrop>
  <HeadingPairs>
    <vt:vector size="4" baseType="variant">
      <vt:variant>
        <vt:lpstr>Тема</vt:lpstr>
      </vt:variant>
      <vt:variant>
        <vt:i4>1</vt:i4>
      </vt:variant>
      <vt:variant>
        <vt:lpstr>Заголовки слайдов</vt:lpstr>
      </vt:variant>
      <vt:variant>
        <vt:i4>40</vt:i4>
      </vt:variant>
    </vt:vector>
  </HeadingPairs>
  <TitlesOfParts>
    <vt:vector size="41" baseType="lpstr">
      <vt:lpstr>Оформление по умолчанию</vt:lpstr>
      <vt:lpstr>Слайд 1</vt:lpstr>
      <vt:lpstr>Новинки осень 2013 </vt:lpstr>
      <vt:lpstr>Формирование социокультурной осведомленности как способ достижения планируемых результатов ФГОС  в курсе “Happy English.ru”   (2-й – 4-й классы)</vt:lpstr>
      <vt:lpstr>Социокультурная информация  в процессе обучения</vt:lpstr>
      <vt:lpstr>Задачи при обучении  иностранному языку в начальной школе</vt:lpstr>
      <vt:lpstr>Что включает в себя понятие социокультурная осведомлённость </vt:lpstr>
      <vt:lpstr>Проблемы, стоящие перед учителем  в плане реализации этих задач</vt:lpstr>
      <vt:lpstr>Что понимается под словом  мотивация</vt:lpstr>
      <vt:lpstr>Факторы, влияющие на  возникновение  и сохранение мотивации</vt:lpstr>
      <vt:lpstr>Что способствует усилению  коммуникативно-познавательной мотивации </vt:lpstr>
      <vt:lpstr>Особенности УМК «Happy English.ru”</vt:lpstr>
      <vt:lpstr>Механизмы, способствующие  повышению мотивации</vt:lpstr>
      <vt:lpstr>Сюжет учебника для 2 класса</vt:lpstr>
      <vt:lpstr>Слайд 14</vt:lpstr>
      <vt:lpstr>Слайд 15</vt:lpstr>
      <vt:lpstr>Слайд 16</vt:lpstr>
      <vt:lpstr>Слайд 17</vt:lpstr>
      <vt:lpstr>Слайд 18</vt:lpstr>
      <vt:lpstr>Слайд 19</vt:lpstr>
      <vt:lpstr>Слайд 20</vt:lpstr>
      <vt:lpstr>Слайд 21</vt:lpstr>
      <vt:lpstr>Слайд 22</vt:lpstr>
      <vt:lpstr>Критерии отбора страноведческой информации </vt:lpstr>
      <vt:lpstr>Сюжет учебника для 3 класса</vt:lpstr>
      <vt:lpstr>Слайд 25</vt:lpstr>
      <vt:lpstr>Слайд 26</vt:lpstr>
      <vt:lpstr>Слайд 27</vt:lpstr>
      <vt:lpstr>Слайд 28</vt:lpstr>
      <vt:lpstr>Слайд 29</vt:lpstr>
      <vt:lpstr>Слайд 30</vt:lpstr>
      <vt:lpstr>Слайд 31</vt:lpstr>
      <vt:lpstr>Слайд 32</vt:lpstr>
      <vt:lpstr>Слайд 33</vt:lpstr>
      <vt:lpstr>Сюжет учебника для 4 класса</vt:lpstr>
      <vt:lpstr>Слайд 35</vt:lpstr>
      <vt:lpstr>Слайд 36</vt:lpstr>
      <vt:lpstr>Слайд 37</vt:lpstr>
      <vt:lpstr>Слайд 38</vt:lpstr>
      <vt:lpstr>Слайд 39</vt:lpstr>
      <vt:lpstr>Слайд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Обнинск</dc:creator>
  <cp:lastModifiedBy>Vishenkova</cp:lastModifiedBy>
  <cp:revision>79</cp:revision>
  <dcterms:created xsi:type="dcterms:W3CDTF">2013-07-29T08:07:25Z</dcterms:created>
  <dcterms:modified xsi:type="dcterms:W3CDTF">2013-12-04T11:24:21Z</dcterms:modified>
</cp:coreProperties>
</file>