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  <p:sldMasterId id="2147483876" r:id="rId2"/>
  </p:sldMasterIdLst>
  <p:sldIdLst>
    <p:sldId id="257" r:id="rId3"/>
    <p:sldId id="258" r:id="rId4"/>
    <p:sldId id="294" r:id="rId5"/>
    <p:sldId id="284" r:id="rId6"/>
    <p:sldId id="282" r:id="rId7"/>
    <p:sldId id="286" r:id="rId8"/>
    <p:sldId id="296" r:id="rId9"/>
    <p:sldId id="287" r:id="rId10"/>
    <p:sldId id="289" r:id="rId11"/>
    <p:sldId id="290" r:id="rId12"/>
    <p:sldId id="291" r:id="rId13"/>
    <p:sldId id="261" r:id="rId14"/>
    <p:sldId id="292" r:id="rId15"/>
    <p:sldId id="275" r:id="rId1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70" autoAdjust="0"/>
  </p:normalViewPr>
  <p:slideViewPr>
    <p:cSldViewPr>
      <p:cViewPr>
        <p:scale>
          <a:sx n="75" d="100"/>
          <a:sy n="75" d="100"/>
        </p:scale>
        <p:origin x="-1014" y="-72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17"/>
          <p:cNvSpPr/>
          <p:nvPr/>
        </p:nvSpPr>
        <p:spPr>
          <a:xfrm>
            <a:off x="0" y="0"/>
            <a:ext cx="365125" cy="6854825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5" name="Прямоугольник 18"/>
          <p:cNvSpPr/>
          <p:nvPr/>
        </p:nvSpPr>
        <p:spPr>
          <a:xfrm>
            <a:off x="309563" y="681038"/>
            <a:ext cx="46037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6" name="Прямоугольник 19"/>
          <p:cNvSpPr/>
          <p:nvPr/>
        </p:nvSpPr>
        <p:spPr>
          <a:xfrm>
            <a:off x="268288" y="681038"/>
            <a:ext cx="28575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7" name="Прямоугольник 20"/>
          <p:cNvSpPr/>
          <p:nvPr/>
        </p:nvSpPr>
        <p:spPr>
          <a:xfrm>
            <a:off x="249238" y="681038"/>
            <a:ext cx="9525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0" name="Прямоугольник 23"/>
          <p:cNvSpPr/>
          <p:nvPr/>
        </p:nvSpPr>
        <p:spPr>
          <a:xfrm>
            <a:off x="222250" y="681038"/>
            <a:ext cx="7938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11" name="Прямоугольник 24"/>
          <p:cNvSpPr/>
          <p:nvPr/>
        </p:nvSpPr>
        <p:spPr>
          <a:xfrm>
            <a:off x="255588" y="5046663"/>
            <a:ext cx="73025" cy="1692275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2" name="Прямоугольник 25"/>
          <p:cNvSpPr/>
          <p:nvPr/>
        </p:nvSpPr>
        <p:spPr>
          <a:xfrm>
            <a:off x="255588" y="4797425"/>
            <a:ext cx="73025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3" name="Прямоугольник 26"/>
          <p:cNvSpPr/>
          <p:nvPr/>
        </p:nvSpPr>
        <p:spPr>
          <a:xfrm>
            <a:off x="255588" y="4637088"/>
            <a:ext cx="73025" cy="138112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4" name="Прямоугольник 27"/>
          <p:cNvSpPr/>
          <p:nvPr/>
        </p:nvSpPr>
        <p:spPr>
          <a:xfrm>
            <a:off x="255588" y="4541838"/>
            <a:ext cx="73025" cy="7461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15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6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7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00B45E83-C358-4AAC-91B1-77B01B876EA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29CC8D-EA26-440D-A9F9-6E28AB5301F4}" type="datetimeFigureOut">
              <a:rPr lang="ru-RU"/>
              <a:pPr>
                <a:defRPr/>
              </a:pPr>
              <a:t>25.03.2013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446D54-8653-49F4-8C0E-39C4570C604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F0A83E-79DE-4899-B358-ADD1D1A06B70}" type="datetimeFigureOut">
              <a:rPr lang="ru-RU"/>
              <a:pPr>
                <a:defRPr/>
              </a:pPr>
              <a:t>25.03.2013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BB31E9-EDE4-4432-A107-ECC2C6F9D7D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E2D74C-8BF6-4A85-B461-1C6D5C80229A}" type="datetimeFigureOut">
              <a:rPr lang="ru-RU"/>
              <a:pPr>
                <a:defRPr/>
              </a:pPr>
              <a:t>25.03.2013</a:t>
            </a:fld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62EFA5-4C84-43F0-8D6B-06FB7A01D7A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F2D558-F7BD-4C1B-B38D-E34463DE6883}" type="datetimeFigureOut">
              <a:rPr lang="ru-RU"/>
              <a:pPr>
                <a:defRPr/>
              </a:pPr>
              <a:t>25.03.2013</a:t>
            </a:fld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A3734B-D25D-4562-A04F-2FA3FF4DBDE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052C69-FDFF-4FFA-928C-6DBEF57F8350}" type="datetimeFigureOut">
              <a:rPr lang="ru-RU"/>
              <a:pPr>
                <a:defRPr/>
              </a:pPr>
              <a:t>25.03.2013</a:t>
            </a:fld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EB6FC6-BA0C-47E2-9285-7CC7F075975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055C6D-CD19-4ADC-8DAA-5D2122D271F9}" type="datetimeFigureOut">
              <a:rPr lang="ru-RU"/>
              <a:pPr>
                <a:defRPr/>
              </a:pPr>
              <a:t>25.03.2013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2F4928-88BC-4610-873F-87949895E56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8ABC7A-E72F-456A-A447-F9B929675E60}" type="datetimeFigureOut">
              <a:rPr lang="ru-RU"/>
              <a:pPr>
                <a:defRPr/>
              </a:pPr>
              <a:t>25.03.2013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F1A7CA-2572-46D4-8901-C31B578CB0C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324D24-8A72-45D9-A873-A93462E91620}" type="datetimeFigureOut">
              <a:rPr lang="ru-RU"/>
              <a:pPr>
                <a:defRPr/>
              </a:pPr>
              <a:t>25.03.2013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29513D-887E-4D92-81D7-1874E681B2E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381000"/>
            <a:ext cx="2057400" cy="5715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019800" cy="57150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EF0242-CA55-43FE-85F0-5ED6929BB5D1}" type="datetimeFigureOut">
              <a:rPr lang="ru-RU"/>
              <a:pPr>
                <a:defRPr/>
              </a:pPr>
              <a:t>25.03.2013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49FFE0-669F-46E8-8C76-D8D9857A850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C81D90-CBFC-4EC7-9676-AA8B6D87329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17"/>
          <p:cNvSpPr/>
          <p:nvPr/>
        </p:nvSpPr>
        <p:spPr>
          <a:xfrm>
            <a:off x="0" y="401638"/>
            <a:ext cx="8867775" cy="887412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8" name="Прямоугольник 18"/>
          <p:cNvSpPr/>
          <p:nvPr/>
        </p:nvSpPr>
        <p:spPr>
          <a:xfrm>
            <a:off x="87313" y="681038"/>
            <a:ext cx="46037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9" name="Прямоугольник 19"/>
          <p:cNvSpPr/>
          <p:nvPr/>
        </p:nvSpPr>
        <p:spPr>
          <a:xfrm>
            <a:off x="47625" y="681038"/>
            <a:ext cx="26988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10" name="Прямоугольник 20"/>
          <p:cNvSpPr/>
          <p:nvPr/>
        </p:nvSpPr>
        <p:spPr>
          <a:xfrm>
            <a:off x="28575" y="681038"/>
            <a:ext cx="952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1" name="Прямоугольник 23"/>
          <p:cNvSpPr/>
          <p:nvPr/>
        </p:nvSpPr>
        <p:spPr>
          <a:xfrm>
            <a:off x="0" y="681038"/>
            <a:ext cx="952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12" name="Прямоугольник 24"/>
          <p:cNvSpPr/>
          <p:nvPr/>
        </p:nvSpPr>
        <p:spPr>
          <a:xfrm flipH="1">
            <a:off x="149225" y="681038"/>
            <a:ext cx="2857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13" name="Прямоугольник 25"/>
          <p:cNvSpPr/>
          <p:nvPr/>
        </p:nvSpPr>
        <p:spPr>
          <a:xfrm flipH="1">
            <a:off x="188913" y="681038"/>
            <a:ext cx="2857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14" name="Прямоугольник 26"/>
          <p:cNvSpPr/>
          <p:nvPr/>
        </p:nvSpPr>
        <p:spPr>
          <a:xfrm flipH="1">
            <a:off x="227013" y="681038"/>
            <a:ext cx="952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5" name="Прямоугольник 27"/>
          <p:cNvSpPr/>
          <p:nvPr/>
        </p:nvSpPr>
        <p:spPr>
          <a:xfrm flipH="1">
            <a:off x="255588" y="681038"/>
            <a:ext cx="7937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16" name="Прямоугольник 28"/>
          <p:cNvSpPr/>
          <p:nvPr/>
        </p:nvSpPr>
        <p:spPr>
          <a:xfrm>
            <a:off x="279400" y="681038"/>
            <a:ext cx="36513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/>
          <a:lstStyle>
            <a:lvl1pPr>
              <a:defRPr sz="4000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B40D89F-74FE-46EC-8159-645CD2D7DB3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429EE7-D3A1-45AE-9A03-B3FE27E12AB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B4F140-CAED-4640-B1EC-43997C5875C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89A840-9D7D-4004-9399-2D18FFF1910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50A4DB-7D08-4C17-9196-E9F3398CE88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76400"/>
            <a:ext cx="7772400" cy="18288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68611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640819-A51D-4634-88ED-CD5015796CFF}" type="datetimeFigureOut">
              <a:rPr lang="ru-RU"/>
              <a:pPr>
                <a:defRPr/>
              </a:pPr>
              <a:t>25.03.2013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50C2E2-4044-43AD-8019-BCABA80CC73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4AC1BF-9AEC-44A1-9423-986F192C8822}" type="datetimeFigureOut">
              <a:rPr lang="ru-RU"/>
              <a:pPr>
                <a:defRPr/>
              </a:pPr>
              <a:t>25.03.2013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997B83-71E9-43F8-9321-27627F1B112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11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2.xml"/><Relationship Id="rId10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1.xml"/><Relationship Id="rId9" Type="http://schemas.openxmlformats.org/officeDocument/2006/relationships/slideLayout" Target="../slideLayouts/slideLayout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0"/>
            <a:ext cx="365125" cy="6854825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255588" y="5046663"/>
            <a:ext cx="73025" cy="1692275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255588" y="4797425"/>
            <a:ext cx="73025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255588" y="4637088"/>
            <a:ext cx="73025" cy="138112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255588" y="4541838"/>
            <a:ext cx="73025" cy="7461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309563" y="681038"/>
            <a:ext cx="46037" cy="365125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268288" y="681038"/>
            <a:ext cx="28575" cy="365125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249238" y="681038"/>
            <a:ext cx="9525" cy="365125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7" name="Прямоугольник 16"/>
          <p:cNvSpPr/>
          <p:nvPr/>
        </p:nvSpPr>
        <p:spPr>
          <a:xfrm>
            <a:off x="222250" y="681038"/>
            <a:ext cx="7938" cy="365125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512763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36" name="Текст 12"/>
          <p:cNvSpPr>
            <a:spLocks noGrp="1"/>
          </p:cNvSpPr>
          <p:nvPr>
            <p:ph type="body" idx="1"/>
          </p:nvPr>
        </p:nvSpPr>
        <p:spPr bwMode="auto">
          <a:xfrm>
            <a:off x="914400" y="1784350"/>
            <a:ext cx="77724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fld id="{836ECDDF-AE43-44FB-AACA-42B4775A85F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973" r:id="rId1"/>
    <p:sldLayoutId id="2147483957" r:id="rId2"/>
    <p:sldLayoutId id="2147483974" r:id="rId3"/>
    <p:sldLayoutId id="2147483958" r:id="rId4"/>
    <p:sldLayoutId id="2147483959" r:id="rId5"/>
    <p:sldLayoutId id="2147483960" r:id="rId6"/>
    <p:sldLayoutId id="2147483961" r:id="rId7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kern="1200" spc="-100">
          <a:solidFill>
            <a:srgbClr val="C1EEFF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</a:defRPr>
      </a:lvl9pPr>
      <a:extLst/>
    </p:titleStyle>
    <p:bodyStyle>
      <a:lvl1pPr marL="411163" indent="-342900" algn="l" rtl="0" eaLnBrk="0" fontAlgn="base" hangingPunct="0">
        <a:spcBef>
          <a:spcPts val="70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Char char="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39775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itchFamily="2" charset="2"/>
        <a:buChar char="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5363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 2" pitchFamily="18" charset="2"/>
        <a:buChar char="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0475" indent="-228600" algn="l" rtl="0" eaLnBrk="0" fontAlgn="base" hangingPunct="0">
        <a:spcBef>
          <a:spcPct val="20000"/>
        </a:spcBef>
        <a:spcAft>
          <a:spcPct val="0"/>
        </a:spcAft>
        <a:buClr>
          <a:srgbClr val="FEB80A"/>
        </a:buClr>
        <a:buFont typeface="Wingdings 3" pitchFamily="18" charset="2"/>
        <a:buChar char=""/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138" indent="-209550" algn="l" rtl="0" eaLnBrk="0" fontAlgn="base" hangingPunct="0">
        <a:spcBef>
          <a:spcPct val="20000"/>
        </a:spcBef>
        <a:spcAft>
          <a:spcPct val="0"/>
        </a:spcAft>
        <a:buClr>
          <a:srgbClr val="FEB80A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>
            <a:duotone>
              <a:schemeClr val="bg1"/>
              <a:srgbClr val="FFFFFF"/>
            </a:duotone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381000"/>
            <a:ext cx="8229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6758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81200"/>
            <a:ext cx="82296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6758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fld id="{254867B1-6BC6-4E15-91E5-FA18314FB379}" type="datetimeFigureOut">
              <a:rPr lang="ru-RU"/>
              <a:pPr>
                <a:defRPr/>
              </a:pPr>
              <a:t>25.03.2013</a:t>
            </a:fld>
            <a:endParaRPr lang="ru-RU"/>
          </a:p>
        </p:txBody>
      </p:sp>
      <p:sp>
        <p:nvSpPr>
          <p:cNvPr id="6758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759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fld id="{3089951F-2E9A-4DCF-B902-A5D88E232BC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962" r:id="rId1"/>
    <p:sldLayoutId id="2147483963" r:id="rId2"/>
    <p:sldLayoutId id="2147483964" r:id="rId3"/>
    <p:sldLayoutId id="2147483965" r:id="rId4"/>
    <p:sldLayoutId id="2147483966" r:id="rId5"/>
    <p:sldLayoutId id="2147483967" r:id="rId6"/>
    <p:sldLayoutId id="2147483968" r:id="rId7"/>
    <p:sldLayoutId id="2147483969" r:id="rId8"/>
    <p:sldLayoutId id="2147483970" r:id="rId9"/>
    <p:sldLayoutId id="2147483971" r:id="rId10"/>
    <p:sldLayoutId id="2147483972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6"/>
          <p:cNvSpPr>
            <a:spLocks noGrp="1" noChangeArrowheads="1"/>
          </p:cNvSpPr>
          <p:nvPr>
            <p:ph sz="half" idx="4294967295"/>
          </p:nvPr>
        </p:nvSpPr>
        <p:spPr>
          <a:xfrm>
            <a:off x="152400" y="1828800"/>
            <a:ext cx="4191000" cy="1905000"/>
          </a:xfrm>
        </p:spPr>
        <p:txBody>
          <a:bodyPr>
            <a:normAutofit/>
          </a:bodyPr>
          <a:lstStyle/>
          <a:p>
            <a:pPr eaLnBrk="1" hangingPunct="1">
              <a:lnSpc>
                <a:spcPct val="75000"/>
              </a:lnSpc>
              <a:buFontTx/>
              <a:buNone/>
              <a:defRPr/>
            </a:pPr>
            <a:r>
              <a:rPr lang="en-US" sz="300" smtClean="0"/>
              <a:t>	</a:t>
            </a:r>
            <a:endParaRPr lang="ru-RU" sz="2600" smtClean="0">
              <a:latin typeface="Arial" charset="0"/>
            </a:endParaRPr>
          </a:p>
          <a:p>
            <a:pPr eaLnBrk="1" hangingPunct="1">
              <a:lnSpc>
                <a:spcPct val="60000"/>
              </a:lnSpc>
              <a:defRPr/>
            </a:pPr>
            <a:endParaRPr lang="ru-RU" sz="300" smtClean="0"/>
          </a:p>
          <a:p>
            <a:pPr eaLnBrk="1" hangingPunct="1">
              <a:lnSpc>
                <a:spcPct val="60000"/>
              </a:lnSpc>
              <a:defRPr/>
            </a:pPr>
            <a:endParaRPr lang="ru-RU" sz="300" smtClean="0"/>
          </a:p>
          <a:p>
            <a:pPr eaLnBrk="1" hangingPunct="1">
              <a:lnSpc>
                <a:spcPct val="60000"/>
              </a:lnSpc>
              <a:defRPr/>
            </a:pPr>
            <a:endParaRPr lang="ru-RU" sz="300" smtClean="0"/>
          </a:p>
          <a:p>
            <a:pPr eaLnBrk="1" hangingPunct="1">
              <a:lnSpc>
                <a:spcPct val="60000"/>
              </a:lnSpc>
              <a:defRPr/>
            </a:pPr>
            <a:endParaRPr lang="ru-RU" sz="300" smtClean="0"/>
          </a:p>
          <a:p>
            <a:pPr eaLnBrk="1" hangingPunct="1">
              <a:lnSpc>
                <a:spcPct val="60000"/>
              </a:lnSpc>
              <a:defRPr/>
            </a:pPr>
            <a:endParaRPr lang="ru-RU" sz="300" smtClean="0"/>
          </a:p>
          <a:p>
            <a:pPr eaLnBrk="1" hangingPunct="1">
              <a:lnSpc>
                <a:spcPct val="60000"/>
              </a:lnSpc>
              <a:buFontTx/>
              <a:buNone/>
              <a:defRPr/>
            </a:pPr>
            <a:endParaRPr lang="ru-RU" sz="300" smtClean="0"/>
          </a:p>
          <a:p>
            <a:pPr eaLnBrk="1" hangingPunct="1">
              <a:lnSpc>
                <a:spcPct val="60000"/>
              </a:lnSpc>
              <a:buFontTx/>
              <a:buNone/>
              <a:defRPr/>
            </a:pPr>
            <a:r>
              <a:rPr lang="ru-RU" sz="300" smtClean="0"/>
              <a:t>     </a:t>
            </a:r>
          </a:p>
        </p:txBody>
      </p:sp>
      <p:sp>
        <p:nvSpPr>
          <p:cNvPr id="37892" name="Rectangle 14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343400" y="2133600"/>
            <a:ext cx="4800600" cy="3505200"/>
          </a:xfrm>
        </p:spPr>
        <p:txBody>
          <a:bodyPr/>
          <a:lstStyle/>
          <a:p>
            <a:pPr eaLnBrk="1" hangingPunct="1">
              <a:buFontTx/>
              <a:buNone/>
              <a:defRPr/>
            </a:pPr>
            <a:r>
              <a:rPr lang="en-US" sz="1800" dirty="0" smtClean="0"/>
              <a:t>	</a:t>
            </a:r>
            <a:endParaRPr lang="ru-RU" sz="2600" dirty="0" smtClean="0"/>
          </a:p>
        </p:txBody>
      </p:sp>
      <p:pic>
        <p:nvPicPr>
          <p:cNvPr id="5124" name="Picture 5" descr="00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2362200"/>
            <a:ext cx="4114800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5" name="Picture 7" descr="logoc-15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457200"/>
            <a:ext cx="10668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6" name="Rectangle 2"/>
          <p:cNvPicPr>
            <a:picLocks noGrp="1" noChangeArrowheads="1"/>
          </p:cNvPicPr>
          <p:nvPr>
            <p:ph type="title" idx="4294967295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-762000" y="685800"/>
            <a:ext cx="9372600" cy="1371600"/>
          </a:xfrm>
          <a:noFill/>
        </p:spPr>
      </p:pic>
      <p:sp>
        <p:nvSpPr>
          <p:cNvPr id="5127" name="Rectangle 9"/>
          <p:cNvSpPr>
            <a:spLocks noChangeArrowheads="1"/>
          </p:cNvSpPr>
          <p:nvPr/>
        </p:nvSpPr>
        <p:spPr bwMode="auto">
          <a:xfrm>
            <a:off x="4495800" y="2209800"/>
            <a:ext cx="4343400" cy="2554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>
                <a:solidFill>
                  <a:srgbClr val="FFFF00"/>
                </a:solidFill>
              </a:rPr>
              <a:t>ФОРМИРОВАНИЕ </a:t>
            </a:r>
          </a:p>
          <a:p>
            <a:endParaRPr lang="ru-RU" sz="3200" b="1">
              <a:solidFill>
                <a:srgbClr val="FFFF00"/>
              </a:solidFill>
            </a:endParaRPr>
          </a:p>
          <a:p>
            <a:r>
              <a:rPr lang="ru-RU" sz="3200" b="1">
                <a:solidFill>
                  <a:srgbClr val="FFFF00"/>
                </a:solidFill>
              </a:rPr>
              <a:t>ГРАММАТИЧЕСКОЙ </a:t>
            </a:r>
          </a:p>
          <a:p>
            <a:endParaRPr lang="ru-RU" sz="3200" b="1">
              <a:solidFill>
                <a:srgbClr val="FFFF00"/>
              </a:solidFill>
            </a:endParaRPr>
          </a:p>
          <a:p>
            <a:r>
              <a:rPr lang="ru-RU" sz="3200" b="1">
                <a:solidFill>
                  <a:srgbClr val="FFFF00"/>
                </a:solidFill>
              </a:rPr>
              <a:t>КОМПЕТЕНЦИИ</a:t>
            </a:r>
          </a:p>
        </p:txBody>
      </p:sp>
      <p:sp>
        <p:nvSpPr>
          <p:cNvPr id="5128" name="Прямоугольник 7"/>
          <p:cNvSpPr>
            <a:spLocks noChangeArrowheads="1"/>
          </p:cNvSpPr>
          <p:nvPr/>
        </p:nvSpPr>
        <p:spPr bwMode="auto">
          <a:xfrm>
            <a:off x="4343400" y="4572000"/>
            <a:ext cx="4495800" cy="212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b="1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b="1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Зав. кафедрой лингводидактики МГЛУ, </a:t>
            </a:r>
          </a:p>
          <a:p>
            <a:r>
              <a:rPr lang="ru-RU" sz="2400" b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кандидат педагогических наук,</a:t>
            </a:r>
          </a:p>
          <a:p>
            <a:r>
              <a:rPr lang="ru-RU" sz="2400" b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профессор  Г.М. Фролова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 i="1" dirty="0" smtClean="0">
                <a:solidFill>
                  <a:srgbClr val="FFFF00"/>
                </a:solidFill>
              </a:rPr>
              <a:t>Формообразование  смысловых глаголов</a:t>
            </a:r>
            <a:r>
              <a:rPr lang="ru-RU" sz="3600" dirty="0" smtClean="0">
                <a:solidFill>
                  <a:srgbClr val="FFFF00"/>
                </a:solidFill>
              </a:rPr>
              <a:t/>
            </a:r>
            <a:br>
              <a:rPr lang="ru-RU" sz="3600" dirty="0" smtClean="0">
                <a:solidFill>
                  <a:srgbClr val="FFFF00"/>
                </a:solidFill>
              </a:rPr>
            </a:br>
            <a:endParaRPr lang="ru-RU" sz="3600" dirty="0">
              <a:solidFill>
                <a:srgbClr val="FFFF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>
              <a:buNone/>
            </a:pPr>
            <a:r>
              <a:rPr lang="ru-RU" i="1" dirty="0" smtClean="0"/>
              <a:t>Утвердительная форма  -                                       Вопросительная  форма</a:t>
            </a:r>
            <a:endParaRPr lang="ru-RU" dirty="0" smtClean="0"/>
          </a:p>
          <a:p>
            <a:pPr>
              <a:buNone/>
            </a:pPr>
            <a:r>
              <a:rPr lang="en-US" dirty="0" smtClean="0"/>
              <a:t>I </a:t>
            </a:r>
            <a:r>
              <a:rPr lang="en-US" b="1" dirty="0" smtClean="0"/>
              <a:t>work</a:t>
            </a:r>
            <a:r>
              <a:rPr lang="en-US" dirty="0" smtClean="0"/>
              <a:t> very well.                                        </a:t>
            </a:r>
            <a:r>
              <a:rPr lang="ru-RU" dirty="0" smtClean="0"/>
              <a:t> </a:t>
            </a:r>
            <a:r>
              <a:rPr lang="en-US" b="1" dirty="0" smtClean="0"/>
              <a:t>Do I work</a:t>
            </a:r>
            <a:r>
              <a:rPr lang="en-US" dirty="0" smtClean="0"/>
              <a:t> well enough?</a:t>
            </a:r>
            <a:endParaRPr lang="ru-RU" dirty="0" smtClean="0"/>
          </a:p>
          <a:p>
            <a:pPr>
              <a:buNone/>
            </a:pPr>
            <a:r>
              <a:rPr lang="en-US" dirty="0" smtClean="0"/>
              <a:t>He/ She/ It </a:t>
            </a:r>
            <a:r>
              <a:rPr lang="en-US" b="1" dirty="0" smtClean="0"/>
              <a:t>works</a:t>
            </a:r>
            <a:r>
              <a:rPr lang="en-US" dirty="0" smtClean="0"/>
              <a:t> very well.                            </a:t>
            </a:r>
            <a:r>
              <a:rPr lang="en-US" b="1" dirty="0" smtClean="0"/>
              <a:t>Does he/ she/ it work</a:t>
            </a:r>
            <a:r>
              <a:rPr lang="en-US" dirty="0" smtClean="0"/>
              <a:t> well enough?</a:t>
            </a:r>
            <a:endParaRPr lang="ru-RU" dirty="0" smtClean="0"/>
          </a:p>
          <a:p>
            <a:pPr>
              <a:buNone/>
            </a:pPr>
            <a:r>
              <a:rPr lang="en-US" dirty="0" smtClean="0"/>
              <a:t>We/ You/ They </a:t>
            </a:r>
            <a:r>
              <a:rPr lang="en-US" b="1" dirty="0" smtClean="0"/>
              <a:t>work</a:t>
            </a:r>
            <a:r>
              <a:rPr lang="en-US" dirty="0" smtClean="0"/>
              <a:t> very well.                     </a:t>
            </a:r>
            <a:r>
              <a:rPr lang="ru-RU" dirty="0" smtClean="0"/>
              <a:t>    </a:t>
            </a:r>
            <a:r>
              <a:rPr lang="en-US" b="1" dirty="0" smtClean="0"/>
              <a:t>Do</a:t>
            </a:r>
            <a:r>
              <a:rPr lang="en-US" dirty="0" smtClean="0"/>
              <a:t> </a:t>
            </a:r>
            <a:r>
              <a:rPr lang="en-US" b="1" dirty="0" smtClean="0"/>
              <a:t>we/ you/ they work</a:t>
            </a:r>
            <a:r>
              <a:rPr lang="en-US" dirty="0" smtClean="0"/>
              <a:t> well enough?</a:t>
            </a: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 dirty="0" smtClean="0">
                <a:solidFill>
                  <a:srgbClr val="FFFF00"/>
                </a:solidFill>
              </a:rPr>
              <a:t>Формообразование </a:t>
            </a:r>
            <a:br>
              <a:rPr lang="ru-RU" sz="3600" b="1" dirty="0" smtClean="0">
                <a:solidFill>
                  <a:srgbClr val="FFFF00"/>
                </a:solidFill>
              </a:rPr>
            </a:br>
            <a:r>
              <a:rPr lang="ru-RU" sz="3600" b="1" dirty="0" smtClean="0">
                <a:solidFill>
                  <a:srgbClr val="FFFF00"/>
                </a:solidFill>
              </a:rPr>
              <a:t>смысловых глаголов</a:t>
            </a:r>
            <a:endParaRPr lang="ru-RU" sz="3600" b="1" dirty="0">
              <a:solidFill>
                <a:srgbClr val="FFFF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i="1" dirty="0" smtClean="0"/>
              <a:t>Отрицательная форма</a:t>
            </a:r>
            <a:endParaRPr lang="ru-RU" dirty="0" smtClean="0"/>
          </a:p>
          <a:p>
            <a:r>
              <a:rPr lang="en-US" dirty="0" smtClean="0"/>
              <a:t>I </a:t>
            </a:r>
            <a:r>
              <a:rPr lang="en-US" b="1" dirty="0" smtClean="0"/>
              <a:t>do not work</a:t>
            </a:r>
            <a:r>
              <a:rPr lang="en-US" dirty="0" smtClean="0"/>
              <a:t> too well. (I don’t work)</a:t>
            </a:r>
            <a:endParaRPr lang="ru-RU" dirty="0" smtClean="0"/>
          </a:p>
          <a:p>
            <a:r>
              <a:rPr lang="en-US" dirty="0" smtClean="0"/>
              <a:t>He/ She/ It </a:t>
            </a:r>
            <a:r>
              <a:rPr lang="en-US" b="1" dirty="0" smtClean="0"/>
              <a:t>does not work</a:t>
            </a:r>
            <a:r>
              <a:rPr lang="en-US" dirty="0" smtClean="0"/>
              <a:t> too well. (He/ She/ It doesn’t work)</a:t>
            </a:r>
            <a:endParaRPr lang="ru-RU" dirty="0" smtClean="0"/>
          </a:p>
          <a:p>
            <a:r>
              <a:rPr lang="en-US" dirty="0" smtClean="0"/>
              <a:t>We/ You/ They </a:t>
            </a:r>
            <a:r>
              <a:rPr lang="en-US" b="1" dirty="0" smtClean="0"/>
              <a:t>do not work</a:t>
            </a:r>
            <a:r>
              <a:rPr lang="en-US" dirty="0" smtClean="0"/>
              <a:t> too well. (We/ You/ They don’t work)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3600" b="1" dirty="0" smtClean="0">
                <a:solidFill>
                  <a:srgbClr val="FFFF00"/>
                </a:solidFill>
              </a:rPr>
              <a:t>Формирование навыков и умений</a:t>
            </a:r>
          </a:p>
        </p:txBody>
      </p:sp>
      <p:sp>
        <p:nvSpPr>
          <p:cNvPr id="737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828800"/>
            <a:ext cx="8229600" cy="42672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en-US" dirty="0" smtClean="0"/>
              <a:t>Awareness building </a:t>
            </a:r>
            <a:r>
              <a:rPr lang="ru-RU" dirty="0" smtClean="0"/>
              <a:t>- </a:t>
            </a:r>
            <a:r>
              <a:rPr lang="ru-RU" sz="2800" dirty="0" smtClean="0"/>
              <a:t>упражнения в идентификации и дифференциации грамматических форм</a:t>
            </a:r>
            <a:endParaRPr lang="en-US" sz="2800" dirty="0" smtClean="0"/>
          </a:p>
          <a:p>
            <a:pPr eaLnBrk="1" hangingPunct="1">
              <a:lnSpc>
                <a:spcPct val="80000"/>
              </a:lnSpc>
              <a:defRPr/>
            </a:pPr>
            <a:endParaRPr lang="ru-RU" sz="2800" dirty="0" smtClean="0"/>
          </a:p>
          <a:p>
            <a:pPr eaLnBrk="1" hangingPunct="1">
              <a:lnSpc>
                <a:spcPct val="80000"/>
              </a:lnSpc>
              <a:defRPr/>
            </a:pPr>
            <a:r>
              <a:rPr lang="en-US" dirty="0" smtClean="0"/>
              <a:t>Mechanical/controlled drills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en-US" dirty="0" smtClean="0"/>
              <a:t>Meaningful drills</a:t>
            </a:r>
          </a:p>
          <a:p>
            <a:pPr eaLnBrk="1" hangingPunct="1">
              <a:lnSpc>
                <a:spcPct val="80000"/>
              </a:lnSpc>
              <a:defRPr/>
            </a:pPr>
            <a:endParaRPr lang="en-US" dirty="0" smtClean="0"/>
          </a:p>
          <a:p>
            <a:pPr eaLnBrk="1" hangingPunct="1">
              <a:lnSpc>
                <a:spcPct val="80000"/>
              </a:lnSpc>
              <a:defRPr/>
            </a:pPr>
            <a:r>
              <a:rPr lang="en-US" dirty="0" smtClean="0"/>
              <a:t>Guided meaningful practice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en-US" dirty="0" smtClean="0"/>
              <a:t>Free practice( free discourse)</a:t>
            </a:r>
          </a:p>
          <a:p>
            <a:pPr eaLnBrk="1" hangingPunct="1">
              <a:lnSpc>
                <a:spcPct val="80000"/>
              </a:lnSpc>
              <a:defRPr/>
            </a:pPr>
            <a:endParaRPr lang="ru-RU" dirty="0" smtClean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4000" dirty="0" smtClean="0"/>
              <a:t> </a:t>
            </a:r>
            <a:r>
              <a:rPr lang="ru-RU" sz="4000" b="1" dirty="0" smtClean="0">
                <a:solidFill>
                  <a:srgbClr val="FFFF00"/>
                </a:solidFill>
              </a:rPr>
              <a:t>Требования к упражнениям: </a:t>
            </a:r>
            <a:br>
              <a:rPr lang="ru-RU" sz="4000" b="1" dirty="0" smtClean="0">
                <a:solidFill>
                  <a:srgbClr val="FFFF00"/>
                </a:solidFill>
              </a:rPr>
            </a:br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400" dirty="0" smtClean="0"/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ru-RU" sz="2800" b="1" i="1" dirty="0" smtClean="0">
                <a:solidFill>
                  <a:srgbClr val="FFFF00"/>
                </a:solidFill>
              </a:rPr>
              <a:t>коммуникативная направленность</a:t>
            </a:r>
            <a:r>
              <a:rPr lang="ru-RU" sz="2800" b="1" dirty="0" smtClean="0">
                <a:solidFill>
                  <a:srgbClr val="FFFF00"/>
                </a:solidFill>
              </a:rPr>
              <a:t> </a:t>
            </a:r>
            <a:r>
              <a:rPr lang="ru-RU" sz="2800" dirty="0" smtClean="0"/>
              <a:t>не только собственно речевых, но и подготовительных упражнений 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2800" dirty="0" smtClean="0"/>
              <a:t> создание и применение </a:t>
            </a:r>
            <a:r>
              <a:rPr lang="ru-RU" sz="2800" b="1" i="1" dirty="0" smtClean="0">
                <a:solidFill>
                  <a:srgbClr val="FFFF00"/>
                </a:solidFill>
              </a:rPr>
              <a:t>подготовительных </a:t>
            </a:r>
            <a:r>
              <a:rPr lang="ru-RU" sz="2800" dirty="0" smtClean="0"/>
              <a:t>(тренировочных)     </a:t>
            </a:r>
            <a:r>
              <a:rPr lang="ru-RU" sz="2800" i="1" dirty="0" smtClean="0"/>
              <a:t>упражнений </a:t>
            </a:r>
            <a:r>
              <a:rPr lang="ru-RU" sz="2800" dirty="0" smtClean="0"/>
              <a:t>    </a:t>
            </a:r>
            <a:r>
              <a:rPr lang="ru-RU" sz="2800" b="1" i="1" dirty="0" smtClean="0">
                <a:solidFill>
                  <a:srgbClr val="FFFF00"/>
                </a:solidFill>
              </a:rPr>
              <a:t>как </a:t>
            </a:r>
            <a:r>
              <a:rPr lang="ru-RU" sz="2800" dirty="0" smtClean="0"/>
              <a:t>   </a:t>
            </a:r>
            <a:r>
              <a:rPr lang="ru-RU" sz="2800" b="1" i="1" dirty="0" smtClean="0">
                <a:solidFill>
                  <a:srgbClr val="FFFF00"/>
                </a:solidFill>
              </a:rPr>
              <a:t>части    системы</a:t>
            </a:r>
            <a:r>
              <a:rPr lang="ru-RU" sz="2800" b="1" dirty="0" smtClean="0">
                <a:solidFill>
                  <a:srgbClr val="FFFF00"/>
                </a:solidFill>
              </a:rPr>
              <a:t>    </a:t>
            </a:r>
            <a:r>
              <a:rPr lang="ru-RU" sz="2800" dirty="0" smtClean="0"/>
              <a:t>упражнений;  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2800" b="1" i="1" dirty="0" smtClean="0">
                <a:solidFill>
                  <a:srgbClr val="FFFF00"/>
                </a:solidFill>
              </a:rPr>
              <a:t>личностная значимость</a:t>
            </a:r>
            <a:r>
              <a:rPr lang="ru-RU" sz="2800" b="1" dirty="0" smtClean="0">
                <a:solidFill>
                  <a:srgbClr val="FFFF00"/>
                </a:solidFill>
              </a:rPr>
              <a:t> </a:t>
            </a:r>
            <a:r>
              <a:rPr lang="ru-RU" sz="2800" dirty="0" smtClean="0"/>
              <a:t>упражнений для учеников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2800" dirty="0" smtClean="0"/>
              <a:t>работа над  грамматическими  </a:t>
            </a:r>
            <a:r>
              <a:rPr lang="ru-RU" sz="2800" b="1" i="1" dirty="0" smtClean="0">
                <a:solidFill>
                  <a:srgbClr val="FFFF00"/>
                </a:solidFill>
              </a:rPr>
              <a:t>средствами  в </a:t>
            </a:r>
            <a:r>
              <a:rPr lang="ru-RU" sz="2800" b="1" i="1" dirty="0" err="1" smtClean="0">
                <a:solidFill>
                  <a:srgbClr val="FFFF00"/>
                </a:solidFill>
              </a:rPr>
              <a:t>микроконтекстах</a:t>
            </a:r>
            <a:r>
              <a:rPr lang="ru-RU" sz="2800" b="1" i="1" dirty="0" smtClean="0">
                <a:solidFill>
                  <a:srgbClr val="FFFF00"/>
                </a:solidFill>
              </a:rPr>
              <a:t>, </a:t>
            </a:r>
            <a:r>
              <a:rPr lang="ru-RU" sz="2800" b="1" i="1" dirty="0" err="1" smtClean="0">
                <a:solidFill>
                  <a:srgbClr val="FFFF00"/>
                </a:solidFill>
              </a:rPr>
              <a:t>бóльших</a:t>
            </a:r>
            <a:r>
              <a:rPr lang="ru-RU" sz="2800" b="1" i="1" dirty="0" smtClean="0">
                <a:solidFill>
                  <a:srgbClr val="FFFF00"/>
                </a:solidFill>
              </a:rPr>
              <a:t>, чем изолированные предложения </a:t>
            </a:r>
          </a:p>
          <a:p>
            <a:pPr eaLnBrk="1" hangingPunct="1">
              <a:lnSpc>
                <a:spcPct val="80000"/>
              </a:lnSpc>
              <a:defRPr/>
            </a:pPr>
            <a:endParaRPr lang="ru-RU" sz="2000" dirty="0" smtClean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4800" smtClean="0"/>
              <a:t>СПАСИБО ЗА ВНИМАНИЕ!</a:t>
            </a:r>
          </a:p>
        </p:txBody>
      </p:sp>
      <p:pic>
        <p:nvPicPr>
          <p:cNvPr id="17411" name="Picture 5" descr="003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600200" y="2133600"/>
            <a:ext cx="5980113" cy="3505200"/>
          </a:xfr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381000"/>
            <a:ext cx="8686800" cy="990600"/>
          </a:xfrm>
        </p:spPr>
        <p:txBody>
          <a:bodyPr/>
          <a:lstStyle/>
          <a:p>
            <a:pPr eaLnBrk="1" hangingPunct="1">
              <a:defRPr/>
            </a:pPr>
            <a:r>
              <a:rPr lang="ru-RU" sz="2800" b="1" dirty="0" smtClean="0">
                <a:solidFill>
                  <a:srgbClr val="FFFF00"/>
                </a:solidFill>
              </a:rPr>
              <a:t>ФОРМИРОВАНИЕ ГРАММАТИЧЕСКОЙ </a:t>
            </a:r>
            <a:br>
              <a:rPr lang="ru-RU" sz="2800" b="1" dirty="0" smtClean="0">
                <a:solidFill>
                  <a:srgbClr val="FFFF00"/>
                </a:solidFill>
              </a:rPr>
            </a:br>
            <a:r>
              <a:rPr lang="ru-RU" sz="2800" b="1" dirty="0" smtClean="0">
                <a:solidFill>
                  <a:srgbClr val="FFFF00"/>
                </a:solidFill>
              </a:rPr>
              <a:t>КОМПЕТЕНЦИИ</a:t>
            </a:r>
            <a:endParaRPr lang="ru-RU" sz="2800" dirty="0" smtClean="0"/>
          </a:p>
        </p:txBody>
      </p:sp>
      <p:sp>
        <p:nvSpPr>
          <p:cNvPr id="706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447800"/>
            <a:ext cx="8229600" cy="4648200"/>
          </a:xfrm>
        </p:spPr>
        <p:txBody>
          <a:bodyPr/>
          <a:lstStyle/>
          <a:p>
            <a:pPr>
              <a:buNone/>
            </a:pPr>
            <a:r>
              <a:rPr lang="ru-RU" sz="3600" dirty="0" smtClean="0"/>
              <a:t> </a:t>
            </a:r>
            <a:r>
              <a:rPr lang="en-US" sz="3600" dirty="0" smtClean="0"/>
              <a:t>Competence</a:t>
            </a:r>
            <a:r>
              <a:rPr lang="ru-RU" sz="3600" dirty="0" smtClean="0"/>
              <a:t>:</a:t>
            </a:r>
          </a:p>
          <a:p>
            <a:r>
              <a:rPr lang="en-US" sz="3600" dirty="0" smtClean="0"/>
              <a:t>1</a:t>
            </a:r>
            <a:r>
              <a:rPr lang="ru-RU" sz="3600" dirty="0" smtClean="0"/>
              <a:t> -  </a:t>
            </a:r>
            <a:r>
              <a:rPr lang="en-US" sz="3600" dirty="0" smtClean="0"/>
              <a:t>the ability to do </a:t>
            </a:r>
            <a:r>
              <a:rPr lang="en-US" sz="3600" dirty="0" err="1" smtClean="0"/>
              <a:t>smth</a:t>
            </a:r>
            <a:r>
              <a:rPr lang="en-US" sz="3600" dirty="0" smtClean="0"/>
              <a:t> in a satisfactory or effective way</a:t>
            </a:r>
            <a:endParaRPr lang="ru-RU" sz="3600" dirty="0" smtClean="0"/>
          </a:p>
          <a:p>
            <a:r>
              <a:rPr lang="en-US" sz="3600" dirty="0" smtClean="0"/>
              <a:t>2</a:t>
            </a:r>
            <a:r>
              <a:rPr lang="ru-RU" sz="3600" dirty="0" smtClean="0"/>
              <a:t> - </a:t>
            </a:r>
            <a:r>
              <a:rPr lang="en-US" sz="3600" dirty="0" smtClean="0"/>
              <a:t> </a:t>
            </a:r>
            <a:r>
              <a:rPr lang="en-US" sz="3600" dirty="0" smtClean="0">
                <a:solidFill>
                  <a:srgbClr val="FF0000"/>
                </a:solidFill>
              </a:rPr>
              <a:t>a</a:t>
            </a:r>
            <a:r>
              <a:rPr lang="en-US" sz="3600" dirty="0" smtClean="0"/>
              <a:t> </a:t>
            </a:r>
            <a:r>
              <a:rPr lang="en-US" sz="3600" dirty="0" smtClean="0">
                <a:solidFill>
                  <a:srgbClr val="FF0000"/>
                </a:solidFill>
              </a:rPr>
              <a:t>person’s range of skills and knowledge</a:t>
            </a:r>
            <a:endParaRPr lang="ru-RU" sz="3600" dirty="0" smtClean="0">
              <a:solidFill>
                <a:srgbClr val="FF0000"/>
              </a:solidFill>
            </a:endParaRPr>
          </a:p>
          <a:p>
            <a:r>
              <a:rPr lang="en-US" sz="3600" dirty="0" smtClean="0"/>
              <a:t>3</a:t>
            </a:r>
            <a:r>
              <a:rPr lang="ru-RU" sz="3600" dirty="0" smtClean="0"/>
              <a:t> -</a:t>
            </a:r>
            <a:r>
              <a:rPr lang="en-US" sz="3600" dirty="0" smtClean="0"/>
              <a:t> a particular skill</a:t>
            </a:r>
            <a:endParaRPr lang="ru-RU" sz="3600" dirty="0" smtClean="0"/>
          </a:p>
          <a:p>
            <a:pPr eaLnBrk="1" hangingPunct="1">
              <a:defRPr/>
            </a:pPr>
            <a:endParaRPr lang="en-US" sz="3600" dirty="0" smtClean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6477000"/>
          </a:xfrm>
        </p:spPr>
        <p:txBody>
          <a:bodyPr/>
          <a:lstStyle/>
          <a:p>
            <a:pPr>
              <a:defRPr/>
            </a:pPr>
            <a:r>
              <a:rPr lang="ru-RU" sz="2800" b="1" dirty="0" smtClean="0">
                <a:solidFill>
                  <a:srgbClr val="FFFF00"/>
                </a:solidFill>
              </a:rPr>
              <a:t/>
            </a:r>
            <a:br>
              <a:rPr lang="ru-RU" sz="2800" b="1" dirty="0" smtClean="0">
                <a:solidFill>
                  <a:srgbClr val="FFFF00"/>
                </a:solidFill>
              </a:rPr>
            </a:br>
            <a:r>
              <a:rPr lang="ru-RU" sz="2800" b="1" dirty="0" smtClean="0">
                <a:solidFill>
                  <a:srgbClr val="FFFF00"/>
                </a:solidFill>
              </a:rPr>
              <a:t/>
            </a:r>
            <a:br>
              <a:rPr lang="ru-RU" sz="2800" b="1" dirty="0" smtClean="0">
                <a:solidFill>
                  <a:srgbClr val="FFFF00"/>
                </a:solidFill>
              </a:rPr>
            </a:br>
            <a:r>
              <a:rPr lang="en-US" sz="2800" b="1" dirty="0" smtClean="0">
                <a:solidFill>
                  <a:srgbClr val="FFFF00"/>
                </a:solidFill>
              </a:rPr>
              <a:t/>
            </a:r>
            <a:br>
              <a:rPr lang="en-US" sz="2800" b="1" dirty="0" smtClean="0">
                <a:solidFill>
                  <a:srgbClr val="FFFF00"/>
                </a:solidFill>
              </a:rPr>
            </a:br>
            <a:r>
              <a:rPr lang="en-US" sz="2800" b="1" dirty="0" smtClean="0">
                <a:solidFill>
                  <a:srgbClr val="FFFF00"/>
                </a:solidFill>
              </a:rPr>
              <a:t/>
            </a:r>
            <a:br>
              <a:rPr lang="en-US" sz="2800" b="1" dirty="0" smtClean="0">
                <a:solidFill>
                  <a:srgbClr val="FFFF00"/>
                </a:solidFill>
              </a:rPr>
            </a:br>
            <a:r>
              <a:rPr lang="en-US" sz="2800" b="1" dirty="0" smtClean="0">
                <a:solidFill>
                  <a:srgbClr val="FFFF00"/>
                </a:solidFill>
              </a:rPr>
              <a:t/>
            </a:r>
            <a:br>
              <a:rPr lang="en-US" sz="2800" b="1" dirty="0" smtClean="0">
                <a:solidFill>
                  <a:srgbClr val="FFFF00"/>
                </a:solidFill>
              </a:rPr>
            </a:br>
            <a:r>
              <a:rPr lang="ru-RU" sz="2800" b="1" dirty="0" smtClean="0">
                <a:solidFill>
                  <a:srgbClr val="FFFF00"/>
                </a:solidFill>
              </a:rPr>
              <a:t>ФОРМИРОВАНИЕ ГРАММАТИЧЕСКОЙ </a:t>
            </a:r>
            <a:br>
              <a:rPr lang="ru-RU" sz="2800" b="1" dirty="0" smtClean="0">
                <a:solidFill>
                  <a:srgbClr val="FFFF00"/>
                </a:solidFill>
              </a:rPr>
            </a:br>
            <a:r>
              <a:rPr lang="ru-RU" sz="2800" b="1" dirty="0" smtClean="0">
                <a:solidFill>
                  <a:srgbClr val="FFFF00"/>
                </a:solidFill>
              </a:rPr>
              <a:t>КОМПЕТЕНЦИИ</a:t>
            </a:r>
            <a:br>
              <a:rPr lang="ru-RU" sz="2800" b="1" dirty="0" smtClean="0">
                <a:solidFill>
                  <a:srgbClr val="FFFF00"/>
                </a:solidFill>
              </a:rPr>
            </a:br>
            <a:r>
              <a:rPr lang="ru-RU" sz="2800" b="1" dirty="0" smtClean="0">
                <a:solidFill>
                  <a:srgbClr val="FFFF00"/>
                </a:solidFill>
              </a:rPr>
              <a:t/>
            </a:r>
            <a:br>
              <a:rPr lang="ru-RU" sz="2800" b="1" dirty="0" smtClean="0">
                <a:solidFill>
                  <a:srgbClr val="FFFF00"/>
                </a:solidFill>
              </a:rPr>
            </a:br>
            <a:r>
              <a:rPr lang="ru-RU" sz="4800" b="1" dirty="0" smtClean="0">
                <a:solidFill>
                  <a:srgbClr val="FFFF00"/>
                </a:solidFill>
              </a:rPr>
              <a:t>знания</a:t>
            </a:r>
            <a:br>
              <a:rPr lang="ru-RU" sz="4800" b="1" dirty="0" smtClean="0">
                <a:solidFill>
                  <a:srgbClr val="FFFF00"/>
                </a:solidFill>
              </a:rPr>
            </a:br>
            <a:r>
              <a:rPr lang="ru-RU" sz="4800" b="1" dirty="0" smtClean="0">
                <a:solidFill>
                  <a:srgbClr val="FFFF00"/>
                </a:solidFill>
              </a:rPr>
              <a:t>навыки</a:t>
            </a:r>
            <a:br>
              <a:rPr lang="ru-RU" sz="4800" b="1" dirty="0" smtClean="0">
                <a:solidFill>
                  <a:srgbClr val="FFFF00"/>
                </a:solidFill>
              </a:rPr>
            </a:br>
            <a:r>
              <a:rPr lang="ru-RU" sz="4800" b="1" dirty="0" smtClean="0">
                <a:solidFill>
                  <a:srgbClr val="FFFF00"/>
                </a:solidFill>
              </a:rPr>
              <a:t>умения</a:t>
            </a:r>
            <a:br>
              <a:rPr lang="ru-RU" sz="4800" b="1" dirty="0" smtClean="0">
                <a:solidFill>
                  <a:srgbClr val="FFFF00"/>
                </a:solidFill>
              </a:rPr>
            </a:br>
            <a:r>
              <a:rPr lang="ru-RU" sz="2800" b="1" dirty="0" smtClean="0">
                <a:solidFill>
                  <a:srgbClr val="FFFF00"/>
                </a:solidFill>
              </a:rPr>
              <a:t/>
            </a:r>
            <a:br>
              <a:rPr lang="ru-RU" sz="2800" b="1" dirty="0" smtClean="0">
                <a:solidFill>
                  <a:srgbClr val="FFFF00"/>
                </a:solidFill>
              </a:rPr>
            </a:br>
            <a:r>
              <a:rPr lang="ru-RU" sz="2800" b="1" dirty="0" smtClean="0">
                <a:solidFill>
                  <a:srgbClr val="FFFF00"/>
                </a:solidFill>
              </a:rPr>
              <a:t/>
            </a:r>
            <a:br>
              <a:rPr lang="ru-RU" sz="2800" b="1" dirty="0" smtClean="0">
                <a:solidFill>
                  <a:srgbClr val="FFFF00"/>
                </a:solidFill>
              </a:rPr>
            </a:br>
            <a:r>
              <a:rPr lang="ru-RU" sz="2800" b="1" dirty="0" smtClean="0">
                <a:solidFill>
                  <a:srgbClr val="FFFF00"/>
                </a:solidFill>
              </a:rPr>
              <a:t/>
            </a:r>
            <a:br>
              <a:rPr lang="ru-RU" sz="2800" b="1" dirty="0" smtClean="0">
                <a:solidFill>
                  <a:srgbClr val="FFFF00"/>
                </a:solidFill>
              </a:rPr>
            </a:br>
            <a:r>
              <a:rPr lang="ru-RU" sz="2800" b="1" dirty="0" smtClean="0">
                <a:solidFill>
                  <a:srgbClr val="FFFF00"/>
                </a:solidFill>
              </a:rPr>
              <a:t/>
            </a:r>
            <a:br>
              <a:rPr lang="ru-RU" sz="2800" b="1" dirty="0" smtClean="0">
                <a:solidFill>
                  <a:srgbClr val="FFFF00"/>
                </a:solidFill>
              </a:rPr>
            </a:br>
            <a:r>
              <a:rPr lang="ru-RU" sz="2800" b="1" dirty="0" smtClean="0">
                <a:solidFill>
                  <a:srgbClr val="FFFF00"/>
                </a:solidFill>
              </a:rPr>
              <a:t/>
            </a:r>
            <a:br>
              <a:rPr lang="ru-RU" sz="2800" b="1" dirty="0" smtClean="0">
                <a:solidFill>
                  <a:srgbClr val="FFFF00"/>
                </a:solidFill>
              </a:rPr>
            </a:br>
            <a:r>
              <a:rPr lang="ru-RU" sz="2800" b="1" dirty="0" smtClean="0">
                <a:solidFill>
                  <a:srgbClr val="FFFF00"/>
                </a:solidFill>
              </a:rPr>
              <a:t/>
            </a:r>
            <a:br>
              <a:rPr lang="ru-RU" sz="2800" b="1" dirty="0" smtClean="0">
                <a:solidFill>
                  <a:srgbClr val="FFFF00"/>
                </a:solidFill>
              </a:rPr>
            </a:br>
            <a:r>
              <a:rPr lang="ru-RU" sz="2800" b="1" dirty="0" smtClean="0">
                <a:solidFill>
                  <a:srgbClr val="FFFF00"/>
                </a:solidFill>
              </a:rPr>
              <a:t/>
            </a:r>
            <a:br>
              <a:rPr lang="ru-RU" sz="2800" b="1" dirty="0" smtClean="0">
                <a:solidFill>
                  <a:srgbClr val="FFFF00"/>
                </a:solidFill>
              </a:rPr>
            </a:br>
            <a:r>
              <a:rPr lang="ru-RU" sz="2800" b="1" dirty="0" smtClean="0">
                <a:solidFill>
                  <a:srgbClr val="FFFF00"/>
                </a:solidFill>
              </a:rPr>
              <a:t/>
            </a:r>
            <a:br>
              <a:rPr lang="ru-RU" sz="2800" b="1" dirty="0" smtClean="0">
                <a:solidFill>
                  <a:srgbClr val="FFFF00"/>
                </a:solidFill>
              </a:rPr>
            </a:br>
            <a:r>
              <a:rPr lang="ru-RU" sz="2800" b="1" dirty="0" smtClean="0">
                <a:solidFill>
                  <a:srgbClr val="FFFF00"/>
                </a:solidFill>
              </a:rPr>
              <a:t/>
            </a:r>
            <a:br>
              <a:rPr lang="ru-RU" sz="2800" b="1" dirty="0" smtClean="0">
                <a:solidFill>
                  <a:srgbClr val="FFFF00"/>
                </a:solidFill>
              </a:rPr>
            </a:br>
            <a:r>
              <a:rPr lang="ru-RU" sz="2800" b="1" dirty="0" smtClean="0">
                <a:solidFill>
                  <a:srgbClr val="FFFF00"/>
                </a:solidFill>
              </a:rPr>
              <a:t/>
            </a:r>
            <a:br>
              <a:rPr lang="ru-RU" sz="2800" b="1" dirty="0" smtClean="0">
                <a:solidFill>
                  <a:srgbClr val="FFFF00"/>
                </a:solidFill>
              </a:rPr>
            </a:br>
            <a:r>
              <a:rPr lang="ru-RU" sz="2800" b="1" dirty="0" smtClean="0">
                <a:solidFill>
                  <a:srgbClr val="FFFF00"/>
                </a:solidFill>
              </a:rPr>
              <a:t/>
            </a:r>
            <a:br>
              <a:rPr lang="ru-RU" sz="2800" b="1" dirty="0" smtClean="0">
                <a:solidFill>
                  <a:srgbClr val="FFFF00"/>
                </a:solidFill>
              </a:rPr>
            </a:br>
            <a:endParaRPr lang="ru-RU" sz="28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381000"/>
            <a:ext cx="8686800" cy="990600"/>
          </a:xfrm>
        </p:spPr>
        <p:txBody>
          <a:bodyPr/>
          <a:lstStyle/>
          <a:p>
            <a:pPr eaLnBrk="1" hangingPunct="1">
              <a:defRPr/>
            </a:pPr>
            <a:r>
              <a:rPr lang="ru-RU" sz="2400" b="1" dirty="0" smtClean="0">
                <a:solidFill>
                  <a:srgbClr val="FFFF00"/>
                </a:solidFill>
              </a:rPr>
              <a:t>ФОРМИРОВАНИЕ ГРАММАТИЧЕСКОЙ </a:t>
            </a:r>
            <a:br>
              <a:rPr lang="ru-RU" sz="2400" b="1" dirty="0" smtClean="0">
                <a:solidFill>
                  <a:srgbClr val="FFFF00"/>
                </a:solidFill>
              </a:rPr>
            </a:br>
            <a:r>
              <a:rPr lang="ru-RU" sz="2400" b="1" dirty="0" smtClean="0">
                <a:solidFill>
                  <a:srgbClr val="FFFF00"/>
                </a:solidFill>
              </a:rPr>
              <a:t>КОМПЕТЕНЦИИ</a:t>
            </a:r>
            <a:endParaRPr lang="ru-RU" sz="2400" b="1" dirty="0" smtClean="0"/>
          </a:p>
        </p:txBody>
      </p:sp>
      <p:sp>
        <p:nvSpPr>
          <p:cNvPr id="706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800" y="1447800"/>
            <a:ext cx="8686800" cy="4648200"/>
          </a:xfrm>
        </p:spPr>
        <p:txBody>
          <a:bodyPr/>
          <a:lstStyle/>
          <a:p>
            <a:pPr>
              <a:buNone/>
            </a:pPr>
            <a:r>
              <a:rPr lang="ru-RU" sz="2800" dirty="0" smtClean="0"/>
              <a:t>Знания – понятия/ термины</a:t>
            </a:r>
          </a:p>
          <a:p>
            <a:pPr>
              <a:buNone/>
            </a:pPr>
            <a:r>
              <a:rPr lang="ru-RU" sz="2800" dirty="0" smtClean="0"/>
              <a:t> </a:t>
            </a:r>
            <a:r>
              <a:rPr lang="en-US" sz="1800" dirty="0" smtClean="0">
                <a:solidFill>
                  <a:srgbClr val="FFFF00"/>
                </a:solidFill>
              </a:rPr>
              <a:t>sentence</a:t>
            </a:r>
            <a:r>
              <a:rPr lang="en-US" sz="2800" dirty="0" smtClean="0">
                <a:solidFill>
                  <a:srgbClr val="FFFF00"/>
                </a:solidFill>
              </a:rPr>
              <a:t> </a:t>
            </a:r>
            <a:r>
              <a:rPr lang="en-US" sz="2000" dirty="0" smtClean="0">
                <a:solidFill>
                  <a:srgbClr val="FFFF00"/>
                </a:solidFill>
              </a:rPr>
              <a:t>- clause ( mini-sentence) –phrase ( c</a:t>
            </a:r>
            <a:r>
              <a:rPr lang="ru-RU" sz="2000" dirty="0" err="1" smtClean="0">
                <a:solidFill>
                  <a:srgbClr val="FFFF00"/>
                </a:solidFill>
              </a:rPr>
              <a:t>р</a:t>
            </a:r>
            <a:r>
              <a:rPr lang="ru-RU" sz="2000" dirty="0" smtClean="0">
                <a:solidFill>
                  <a:srgbClr val="FFFF00"/>
                </a:solidFill>
              </a:rPr>
              <a:t> с </a:t>
            </a:r>
            <a:r>
              <a:rPr lang="ru-RU" sz="2000" dirty="0" err="1" smtClean="0">
                <a:solidFill>
                  <a:srgbClr val="FFFF00"/>
                </a:solidFill>
              </a:rPr>
              <a:t>русск</a:t>
            </a:r>
            <a:r>
              <a:rPr lang="en-US" sz="2000" dirty="0" smtClean="0">
                <a:solidFill>
                  <a:srgbClr val="FFFF00"/>
                </a:solidFill>
              </a:rPr>
              <a:t> –«</a:t>
            </a:r>
            <a:r>
              <a:rPr lang="ru-RU" sz="2000" dirty="0" smtClean="0">
                <a:solidFill>
                  <a:srgbClr val="FFFF00"/>
                </a:solidFill>
              </a:rPr>
              <a:t>фраза</a:t>
            </a:r>
            <a:r>
              <a:rPr lang="en-US" sz="2000" dirty="0" smtClean="0">
                <a:solidFill>
                  <a:srgbClr val="FFFF00"/>
                </a:solidFill>
              </a:rPr>
              <a:t>») - word</a:t>
            </a:r>
            <a:endParaRPr lang="ru-RU" sz="2000" dirty="0" smtClean="0">
              <a:solidFill>
                <a:srgbClr val="FFFF00"/>
              </a:solidFill>
            </a:endParaRPr>
          </a:p>
          <a:p>
            <a:r>
              <a:rPr lang="en-US" sz="2000" dirty="0" smtClean="0"/>
              <a:t> </a:t>
            </a:r>
            <a:r>
              <a:rPr lang="ru-RU" sz="2800" dirty="0" smtClean="0"/>
              <a:t>части речи – члены предложения </a:t>
            </a:r>
          </a:p>
          <a:p>
            <a:r>
              <a:rPr lang="ru-RU" sz="2800" dirty="0" smtClean="0"/>
              <a:t> </a:t>
            </a:r>
            <a:r>
              <a:rPr lang="ru-RU" sz="2800" dirty="0" err="1" smtClean="0"/>
              <a:t>односоставность</a:t>
            </a:r>
            <a:r>
              <a:rPr lang="ru-RU" sz="2800" dirty="0" smtClean="0"/>
              <a:t>/</a:t>
            </a:r>
            <a:r>
              <a:rPr lang="ru-RU" sz="2800" dirty="0" err="1" smtClean="0"/>
              <a:t>двусоставность</a:t>
            </a:r>
            <a:endParaRPr lang="ru-RU" sz="2800" dirty="0" smtClean="0"/>
          </a:p>
          <a:p>
            <a:r>
              <a:rPr lang="ru-RU" sz="2800" dirty="0" smtClean="0"/>
              <a:t> </a:t>
            </a:r>
            <a:r>
              <a:rPr lang="ru-RU" sz="2800" dirty="0" err="1" smtClean="0"/>
              <a:t>исчисляемость</a:t>
            </a:r>
            <a:r>
              <a:rPr lang="ru-RU" sz="2800" dirty="0" smtClean="0"/>
              <a:t>/</a:t>
            </a:r>
            <a:r>
              <a:rPr lang="ru-RU" sz="2800" dirty="0" err="1" smtClean="0"/>
              <a:t>неисчисляемость</a:t>
            </a:r>
            <a:r>
              <a:rPr lang="ru-RU" sz="2800" dirty="0" smtClean="0"/>
              <a:t> (</a:t>
            </a:r>
            <a:r>
              <a:rPr lang="en-US" sz="2800" dirty="0" smtClean="0"/>
              <a:t>C</a:t>
            </a:r>
            <a:r>
              <a:rPr lang="ru-RU" sz="2800" dirty="0" smtClean="0"/>
              <a:t>/</a:t>
            </a:r>
            <a:r>
              <a:rPr lang="en-US" sz="2800" dirty="0" smtClean="0"/>
              <a:t>U</a:t>
            </a:r>
            <a:r>
              <a:rPr lang="ru-RU" sz="2800" dirty="0" smtClean="0"/>
              <a:t>/</a:t>
            </a:r>
            <a:r>
              <a:rPr lang="en-US" sz="2800" dirty="0" smtClean="0"/>
              <a:t>P</a:t>
            </a:r>
            <a:r>
              <a:rPr lang="ru-RU" sz="2800" dirty="0" smtClean="0"/>
              <a:t>) </a:t>
            </a:r>
          </a:p>
          <a:p>
            <a:r>
              <a:rPr lang="ru-RU" sz="2800" dirty="0" smtClean="0"/>
              <a:t> переходность/непереходность (</a:t>
            </a:r>
            <a:r>
              <a:rPr lang="en-US" sz="2800" dirty="0" smtClean="0"/>
              <a:t>T</a:t>
            </a:r>
            <a:r>
              <a:rPr lang="ru-RU" sz="2800" dirty="0" smtClean="0"/>
              <a:t>/</a:t>
            </a:r>
            <a:r>
              <a:rPr lang="en-US" sz="2800" dirty="0" smtClean="0"/>
              <a:t>I</a:t>
            </a:r>
            <a:r>
              <a:rPr lang="ru-RU" sz="2800" dirty="0" smtClean="0"/>
              <a:t>) </a:t>
            </a:r>
          </a:p>
          <a:p>
            <a:r>
              <a:rPr lang="ru-RU" sz="2800" dirty="0" smtClean="0"/>
              <a:t> личные/неличные формы </a:t>
            </a:r>
          </a:p>
          <a:p>
            <a:r>
              <a:rPr lang="ru-RU" sz="2800" dirty="0" smtClean="0"/>
              <a:t> инверсия ( прямой/обратный порядок слов)</a:t>
            </a:r>
          </a:p>
          <a:p>
            <a:r>
              <a:rPr lang="ru-RU" sz="2800" dirty="0" smtClean="0"/>
              <a:t> глаголы действия/глаголы состояния</a:t>
            </a:r>
          </a:p>
          <a:p>
            <a:r>
              <a:rPr lang="ru-RU" sz="2800" dirty="0" smtClean="0"/>
              <a:t> модальность   </a:t>
            </a:r>
            <a:r>
              <a:rPr lang="ru-RU" sz="2000" dirty="0" smtClean="0"/>
              <a:t>и др.</a:t>
            </a:r>
          </a:p>
          <a:p>
            <a:pPr eaLnBrk="1" hangingPunct="1">
              <a:defRPr/>
            </a:pPr>
            <a:endParaRPr lang="en-US" sz="900" dirty="0" smtClean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143000"/>
          </a:xfrm>
        </p:spPr>
        <p:txBody>
          <a:bodyPr/>
          <a:lstStyle/>
          <a:p>
            <a:pPr>
              <a:defRPr/>
            </a:pPr>
            <a:r>
              <a:rPr lang="ru-RU" dirty="0" smtClean="0">
                <a:solidFill>
                  <a:srgbClr val="FFFF00"/>
                </a:solidFill>
              </a:rPr>
              <a:t>Навык (</a:t>
            </a:r>
            <a:r>
              <a:rPr lang="en-US" dirty="0" smtClean="0">
                <a:solidFill>
                  <a:srgbClr val="FFFF00"/>
                </a:solidFill>
              </a:rPr>
              <a:t>language skill</a:t>
            </a:r>
            <a:r>
              <a:rPr lang="ru-RU" dirty="0" smtClean="0">
                <a:solidFill>
                  <a:srgbClr val="FFFF00"/>
                </a:solidFill>
              </a:rPr>
              <a:t>)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495800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Навык (</a:t>
            </a:r>
            <a:r>
              <a:rPr lang="en-US" dirty="0" smtClean="0"/>
              <a:t>language skill</a:t>
            </a:r>
            <a:r>
              <a:rPr lang="ru-RU" dirty="0" smtClean="0"/>
              <a:t>) – </a:t>
            </a:r>
            <a:r>
              <a:rPr lang="ru-RU" dirty="0" smtClean="0">
                <a:solidFill>
                  <a:srgbClr val="FF0000"/>
                </a:solidFill>
              </a:rPr>
              <a:t>автоматизированное </a:t>
            </a:r>
            <a:r>
              <a:rPr lang="ru-RU" dirty="0" smtClean="0"/>
              <a:t> действие    </a:t>
            </a:r>
          </a:p>
          <a:p>
            <a:r>
              <a:rPr lang="ru-RU" dirty="0" smtClean="0"/>
              <a:t>  грамматическая валентность слов</a:t>
            </a:r>
            <a:r>
              <a:rPr lang="en-US" dirty="0" smtClean="0"/>
              <a:t> </a:t>
            </a:r>
            <a:endParaRPr lang="ru-RU" dirty="0" smtClean="0"/>
          </a:p>
          <a:p>
            <a:pPr>
              <a:buNone/>
            </a:pPr>
            <a:r>
              <a:rPr lang="en-US" dirty="0" smtClean="0"/>
              <a:t>  ( listen to, wait for, mind doing, object to doing,  afford to do)</a:t>
            </a:r>
            <a:endParaRPr lang="ru-RU" dirty="0" smtClean="0"/>
          </a:p>
          <a:p>
            <a:r>
              <a:rPr lang="en-US" dirty="0" smtClean="0"/>
              <a:t>  </a:t>
            </a:r>
            <a:r>
              <a:rPr lang="ru-RU" dirty="0" smtClean="0"/>
              <a:t>формы неправильных глаголов</a:t>
            </a:r>
          </a:p>
          <a:p>
            <a:r>
              <a:rPr lang="ru-RU" dirty="0" smtClean="0"/>
              <a:t>  формообразование  (видовременные формы</a:t>
            </a:r>
            <a:r>
              <a:rPr lang="en-US" dirty="0" smtClean="0"/>
              <a:t>)</a:t>
            </a:r>
            <a:endParaRPr lang="ru-RU" dirty="0" smtClean="0"/>
          </a:p>
          <a:p>
            <a:pPr>
              <a:defRPr/>
            </a:pPr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066800"/>
          </a:xfrm>
        </p:spPr>
        <p:txBody>
          <a:bodyPr/>
          <a:lstStyle/>
          <a:p>
            <a:r>
              <a:rPr lang="ru-RU" dirty="0" smtClean="0">
                <a:solidFill>
                  <a:srgbClr val="FFFF00"/>
                </a:solidFill>
              </a:rPr>
              <a:t>Умение</a:t>
            </a:r>
            <a:r>
              <a:rPr lang="en-US" dirty="0" smtClean="0">
                <a:solidFill>
                  <a:srgbClr val="FFFF00"/>
                </a:solidFill>
              </a:rPr>
              <a:t> (speech skill)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>
              <a:buNone/>
            </a:pPr>
            <a:r>
              <a:rPr lang="ru-RU" sz="2800" dirty="0" smtClean="0"/>
              <a:t>Умение</a:t>
            </a:r>
            <a:r>
              <a:rPr lang="en-US" sz="2800" dirty="0" smtClean="0"/>
              <a:t> (speech skill)  </a:t>
            </a:r>
            <a:endParaRPr lang="ru-RU" sz="2800" dirty="0" smtClean="0"/>
          </a:p>
          <a:p>
            <a:r>
              <a:rPr lang="en-US" sz="2800" dirty="0" smtClean="0"/>
              <a:t> </a:t>
            </a:r>
            <a:r>
              <a:rPr lang="ru-RU" sz="2800" dirty="0" smtClean="0"/>
              <a:t>- усвоенный объектом способ  выполнения действий, обеспечиваемый  совокупностью приобретенных знаний  и навыков                                                         </a:t>
            </a:r>
          </a:p>
          <a:p>
            <a:r>
              <a:rPr lang="ru-RU" sz="2800" dirty="0" smtClean="0"/>
              <a:t> - способность осуществлять то или иное действие   </a:t>
            </a:r>
            <a:r>
              <a:rPr lang="ru-RU" sz="2800" dirty="0" smtClean="0">
                <a:solidFill>
                  <a:srgbClr val="FF0000"/>
                </a:solidFill>
              </a:rPr>
              <a:t>в условиях решения коммуникативной задачи и с учетом  ситуации общения </a:t>
            </a:r>
            <a:r>
              <a:rPr lang="ru-RU" sz="2800" dirty="0" smtClean="0"/>
              <a:t>на  основе выработанных навыков и приобретенных  знаний 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b="1" dirty="0" smtClean="0">
                <a:solidFill>
                  <a:srgbClr val="FFFF00"/>
                </a:solidFill>
              </a:rPr>
              <a:t>Критерии </a:t>
            </a:r>
            <a:r>
              <a:rPr lang="ru-RU" sz="2800" b="1" dirty="0" err="1" smtClean="0">
                <a:solidFill>
                  <a:srgbClr val="FFFF00"/>
                </a:solidFill>
              </a:rPr>
              <a:t>сформированности</a:t>
            </a:r>
            <a:r>
              <a:rPr lang="ru-RU" sz="2800" b="1" dirty="0" smtClean="0">
                <a:solidFill>
                  <a:srgbClr val="FFFF00"/>
                </a:solidFill>
              </a:rPr>
              <a:t> грамматической компетенции</a:t>
            </a:r>
            <a:endParaRPr lang="ru-RU" sz="2800" dirty="0">
              <a:solidFill>
                <a:srgbClr val="FFFF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Accuracy </a:t>
            </a:r>
            <a:endParaRPr lang="ru-RU" dirty="0" smtClean="0"/>
          </a:p>
          <a:p>
            <a:r>
              <a:rPr lang="en-US" dirty="0" smtClean="0"/>
              <a:t>Fluency</a:t>
            </a:r>
            <a:endParaRPr lang="ru-RU" dirty="0" smtClean="0"/>
          </a:p>
          <a:p>
            <a:r>
              <a:rPr lang="en-US" dirty="0" smtClean="0"/>
              <a:t>Appropriateness</a:t>
            </a:r>
            <a:endParaRPr lang="ru-RU" dirty="0" smtClean="0"/>
          </a:p>
          <a:p>
            <a:r>
              <a:rPr lang="en-US" dirty="0" smtClean="0"/>
              <a:t>Interaction</a:t>
            </a:r>
            <a:endParaRPr lang="ru-RU" dirty="0" smtClean="0"/>
          </a:p>
          <a:p>
            <a:r>
              <a:rPr lang="en-US" dirty="0" smtClean="0"/>
              <a:t>Range </a:t>
            </a:r>
            <a:endParaRPr lang="ru-RU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/>
          <a:lstStyle/>
          <a:p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800" b="1" dirty="0" smtClean="0">
                <a:solidFill>
                  <a:srgbClr val="FFFF00"/>
                </a:solidFill>
              </a:rPr>
              <a:t>Критерии </a:t>
            </a:r>
            <a:r>
              <a:rPr lang="ru-RU" sz="2800" b="1" dirty="0" err="1" smtClean="0">
                <a:solidFill>
                  <a:srgbClr val="FFFF00"/>
                </a:solidFill>
              </a:rPr>
              <a:t>сформированности</a:t>
            </a:r>
            <a:r>
              <a:rPr lang="ru-RU" sz="2800" b="1" dirty="0" smtClean="0">
                <a:solidFill>
                  <a:srgbClr val="FFFF00"/>
                </a:solidFill>
              </a:rPr>
              <a:t> грамматической компетенции 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b="1" dirty="0" smtClean="0"/>
              <a:t> 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4800600"/>
          </a:xfrm>
        </p:spPr>
        <p:txBody>
          <a:bodyPr/>
          <a:lstStyle/>
          <a:p>
            <a:pPr>
              <a:buNone/>
            </a:pPr>
            <a:r>
              <a:rPr lang="ru-RU" b="1" dirty="0" smtClean="0"/>
              <a:t> </a:t>
            </a:r>
            <a:endParaRPr lang="ru-RU" dirty="0" smtClean="0"/>
          </a:p>
          <a:p>
            <a:r>
              <a:rPr lang="en-US" sz="2800" dirty="0" smtClean="0"/>
              <a:t>Accuracy –correct use of form/constant  control of the use of form</a:t>
            </a:r>
            <a:endParaRPr lang="ru-RU" sz="2800" dirty="0" smtClean="0"/>
          </a:p>
          <a:p>
            <a:r>
              <a:rPr lang="en-US" sz="2800" dirty="0" smtClean="0"/>
              <a:t>Fluency—smoothness/ability to conceal your problems in a natural way</a:t>
            </a:r>
            <a:endParaRPr lang="ru-RU" sz="2800" dirty="0" smtClean="0"/>
          </a:p>
          <a:p>
            <a:r>
              <a:rPr lang="en-US" sz="2800" dirty="0" smtClean="0"/>
              <a:t>Appropriateness—choice of forms suitable for the context (degree of formality/addressee)</a:t>
            </a:r>
            <a:endParaRPr lang="ru-RU" sz="2800" dirty="0" smtClean="0"/>
          </a:p>
          <a:p>
            <a:r>
              <a:rPr lang="en-US" sz="2800" dirty="0" smtClean="0"/>
              <a:t>Interaction</a:t>
            </a:r>
            <a:r>
              <a:rPr lang="ru-RU" sz="2800" dirty="0" smtClean="0"/>
              <a:t> (</a:t>
            </a:r>
            <a:r>
              <a:rPr lang="en-US" sz="2800" dirty="0" smtClean="0"/>
              <a:t>communicative functions)</a:t>
            </a:r>
            <a:endParaRPr lang="ru-RU" sz="2800" dirty="0" smtClean="0"/>
          </a:p>
          <a:p>
            <a:r>
              <a:rPr lang="en-US" sz="2800" dirty="0" smtClean="0"/>
              <a:t>Range – variety and flexibility in the use of forms </a:t>
            </a:r>
            <a:endParaRPr lang="ru-RU" sz="2800" dirty="0" smtClean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dirty="0" smtClean="0">
                <a:solidFill>
                  <a:srgbClr val="FFFF00"/>
                </a:solidFill>
              </a:rPr>
              <a:t>Последовательность работы над грамматическим явлением</a:t>
            </a:r>
            <a:endParaRPr lang="ru-RU" sz="4000" dirty="0">
              <a:solidFill>
                <a:srgbClr val="FFFF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            </a:t>
            </a:r>
            <a:r>
              <a:rPr lang="ru-RU" dirty="0" smtClean="0"/>
              <a:t>ВВЕДЕНИЕ</a:t>
            </a:r>
            <a:r>
              <a:rPr lang="en-US" dirty="0" smtClean="0"/>
              <a:t>   (</a:t>
            </a:r>
            <a:r>
              <a:rPr lang="ru-RU" dirty="0" smtClean="0"/>
              <a:t>повторение)</a:t>
            </a:r>
            <a:r>
              <a:rPr lang="en-US" dirty="0" smtClean="0"/>
              <a:t>                 </a:t>
            </a:r>
            <a:endParaRPr lang="ru-RU" dirty="0" smtClean="0"/>
          </a:p>
          <a:p>
            <a:r>
              <a:rPr lang="ru-RU" dirty="0" smtClean="0"/>
              <a:t>1. функция ( общее значение) </a:t>
            </a:r>
          </a:p>
          <a:p>
            <a:endParaRPr lang="en-US" dirty="0" smtClean="0"/>
          </a:p>
          <a:p>
            <a:r>
              <a:rPr lang="ru-RU" dirty="0" smtClean="0"/>
              <a:t>2. форма</a:t>
            </a:r>
          </a:p>
          <a:p>
            <a:pPr>
              <a:buNone/>
            </a:pPr>
            <a:r>
              <a:rPr lang="ru-RU" dirty="0" smtClean="0"/>
              <a:t> </a:t>
            </a:r>
            <a:endParaRPr lang="en-US" dirty="0" smtClean="0"/>
          </a:p>
          <a:p>
            <a:r>
              <a:rPr lang="ru-RU" dirty="0" smtClean="0"/>
              <a:t>3. конкретные случаи употребления</a:t>
            </a:r>
          </a:p>
          <a:p>
            <a:pPr>
              <a:buNone/>
            </a:pP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Метро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Метро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Метро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кстура">
  <a:themeElements>
    <a:clrScheme name="Текстура 5">
      <a:dk1>
        <a:srgbClr val="003366"/>
      </a:dk1>
      <a:lt1>
        <a:srgbClr val="FFFFFF"/>
      </a:lt1>
      <a:dk2>
        <a:srgbClr val="2B5481"/>
      </a:dk2>
      <a:lt2>
        <a:srgbClr val="E5FFFF"/>
      </a:lt2>
      <a:accent1>
        <a:srgbClr val="009999"/>
      </a:accent1>
      <a:accent2>
        <a:srgbClr val="336699"/>
      </a:accent2>
      <a:accent3>
        <a:srgbClr val="ACB3C1"/>
      </a:accent3>
      <a:accent4>
        <a:srgbClr val="DADADA"/>
      </a:accent4>
      <a:accent5>
        <a:srgbClr val="AACACA"/>
      </a:accent5>
      <a:accent6>
        <a:srgbClr val="2D5C8A"/>
      </a:accent6>
      <a:hlink>
        <a:srgbClr val="00CCFF"/>
      </a:hlink>
      <a:folHlink>
        <a:srgbClr val="FFCC00"/>
      </a:folHlink>
    </a:clrScheme>
    <a:fontScheme name="Текстура">
      <a:majorFont>
        <a:latin typeface="Tahoma"/>
        <a:ea typeface=""/>
        <a:cs typeface="Arial"/>
      </a:majorFont>
      <a:minorFont>
        <a:latin typeface="Tahoma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кстура 1">
        <a:dk1>
          <a:srgbClr val="660000"/>
        </a:dk1>
        <a:lt1>
          <a:srgbClr val="FFFFFF"/>
        </a:lt1>
        <a:dk2>
          <a:srgbClr val="800000"/>
        </a:dk2>
        <a:lt2>
          <a:srgbClr val="FFFFCC"/>
        </a:lt2>
        <a:accent1>
          <a:srgbClr val="BE7960"/>
        </a:accent1>
        <a:accent2>
          <a:srgbClr val="CC6600"/>
        </a:accent2>
        <a:accent3>
          <a:srgbClr val="C0AAAA"/>
        </a:accent3>
        <a:accent4>
          <a:srgbClr val="DADADA"/>
        </a:accent4>
        <a:accent5>
          <a:srgbClr val="DBBEB6"/>
        </a:accent5>
        <a:accent6>
          <a:srgbClr val="B95C00"/>
        </a:accent6>
        <a:hlink>
          <a:srgbClr val="FFCC66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2">
        <a:dk1>
          <a:srgbClr val="003300"/>
        </a:dk1>
        <a:lt1>
          <a:srgbClr val="FFFFFF"/>
        </a:lt1>
        <a:dk2>
          <a:srgbClr val="4D6A2A"/>
        </a:dk2>
        <a:lt2>
          <a:srgbClr val="CCFF99"/>
        </a:lt2>
        <a:accent1>
          <a:srgbClr val="33CC33"/>
        </a:accent1>
        <a:accent2>
          <a:srgbClr val="46562A"/>
        </a:accent2>
        <a:accent3>
          <a:srgbClr val="B2B9AC"/>
        </a:accent3>
        <a:accent4>
          <a:srgbClr val="DADADA"/>
        </a:accent4>
        <a:accent5>
          <a:srgbClr val="ADE2AD"/>
        </a:accent5>
        <a:accent6>
          <a:srgbClr val="3F4D25"/>
        </a:accent6>
        <a:hlink>
          <a:srgbClr val="009999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3">
        <a:dk1>
          <a:srgbClr val="4E4E74"/>
        </a:dk1>
        <a:lt1>
          <a:srgbClr val="FFFFFF"/>
        </a:lt1>
        <a:dk2>
          <a:srgbClr val="666699"/>
        </a:dk2>
        <a:lt2>
          <a:srgbClr val="FFFFCC"/>
        </a:lt2>
        <a:accent1>
          <a:srgbClr val="5E5884"/>
        </a:accent1>
        <a:accent2>
          <a:srgbClr val="8AB29D"/>
        </a:accent2>
        <a:accent3>
          <a:srgbClr val="B8B8CA"/>
        </a:accent3>
        <a:accent4>
          <a:srgbClr val="DADADA"/>
        </a:accent4>
        <a:accent5>
          <a:srgbClr val="B6B4C2"/>
        </a:accent5>
        <a:accent6>
          <a:srgbClr val="7DA18E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4">
        <a:dk1>
          <a:srgbClr val="004E4C"/>
        </a:dk1>
        <a:lt1>
          <a:srgbClr val="FFFFFF"/>
        </a:lt1>
        <a:dk2>
          <a:srgbClr val="006666"/>
        </a:dk2>
        <a:lt2>
          <a:srgbClr val="FFFFCC"/>
        </a:lt2>
        <a:accent1>
          <a:srgbClr val="FFCC00"/>
        </a:accent1>
        <a:accent2>
          <a:srgbClr val="00B0AC"/>
        </a:accent2>
        <a:accent3>
          <a:srgbClr val="AAB8B8"/>
        </a:accent3>
        <a:accent4>
          <a:srgbClr val="DADADA"/>
        </a:accent4>
        <a:accent5>
          <a:srgbClr val="FFE2AA"/>
        </a:accent5>
        <a:accent6>
          <a:srgbClr val="009F9B"/>
        </a:accent6>
        <a:hlink>
          <a:srgbClr val="BA7C3E"/>
        </a:hlink>
        <a:folHlink>
          <a:srgbClr val="724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5">
        <a:dk1>
          <a:srgbClr val="003366"/>
        </a:dk1>
        <a:lt1>
          <a:srgbClr val="FFFFFF"/>
        </a:lt1>
        <a:dk2>
          <a:srgbClr val="2B5481"/>
        </a:dk2>
        <a:lt2>
          <a:srgbClr val="E5FFFF"/>
        </a:lt2>
        <a:accent1>
          <a:srgbClr val="009999"/>
        </a:accent1>
        <a:accent2>
          <a:srgbClr val="336699"/>
        </a:accent2>
        <a:accent3>
          <a:srgbClr val="ACB3C1"/>
        </a:accent3>
        <a:accent4>
          <a:srgbClr val="DADADA"/>
        </a:accent4>
        <a:accent5>
          <a:srgbClr val="AACACA"/>
        </a:accent5>
        <a:accent6>
          <a:srgbClr val="2D5C8A"/>
        </a:accent6>
        <a:hlink>
          <a:srgbClr val="00CCFF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6">
        <a:dk1>
          <a:srgbClr val="080808"/>
        </a:dk1>
        <a:lt1>
          <a:srgbClr val="FFFFFF"/>
        </a:lt1>
        <a:dk2>
          <a:srgbClr val="4D4D4D"/>
        </a:dk2>
        <a:lt2>
          <a:srgbClr val="FFFFFF"/>
        </a:lt2>
        <a:accent1>
          <a:srgbClr val="666699"/>
        </a:accent1>
        <a:accent2>
          <a:srgbClr val="3366CC"/>
        </a:accent2>
        <a:accent3>
          <a:srgbClr val="B2B2B2"/>
        </a:accent3>
        <a:accent4>
          <a:srgbClr val="DADADA"/>
        </a:accent4>
        <a:accent5>
          <a:srgbClr val="B8B8CA"/>
        </a:accent5>
        <a:accent6>
          <a:srgbClr val="2D5CB9"/>
        </a:accent6>
        <a:hlink>
          <a:srgbClr val="00C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7">
        <a:dk1>
          <a:srgbClr val="000000"/>
        </a:dk1>
        <a:lt1>
          <a:srgbClr val="DBDAC2"/>
        </a:lt1>
        <a:dk2>
          <a:srgbClr val="827F4C"/>
        </a:dk2>
        <a:lt2>
          <a:srgbClr val="C0BC94"/>
        </a:lt2>
        <a:accent1>
          <a:srgbClr val="AAA578"/>
        </a:accent1>
        <a:accent2>
          <a:srgbClr val="A2A4AC"/>
        </a:accent2>
        <a:accent3>
          <a:srgbClr val="EAEADD"/>
        </a:accent3>
        <a:accent4>
          <a:srgbClr val="000000"/>
        </a:accent4>
        <a:accent5>
          <a:srgbClr val="D2CFBE"/>
        </a:accent5>
        <a:accent6>
          <a:srgbClr val="92949B"/>
        </a:accent6>
        <a:hlink>
          <a:srgbClr val="5B8800"/>
        </a:hlink>
        <a:folHlink>
          <a:srgbClr val="68653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кстура 8">
        <a:dk1>
          <a:srgbClr val="000000"/>
        </a:dk1>
        <a:lt1>
          <a:srgbClr val="DCE8F4"/>
        </a:lt1>
        <a:dk2>
          <a:srgbClr val="7B9CB5"/>
        </a:dk2>
        <a:lt2>
          <a:srgbClr val="969696"/>
        </a:lt2>
        <a:accent1>
          <a:srgbClr val="FFFFFF"/>
        </a:accent1>
        <a:accent2>
          <a:srgbClr val="00BAB6"/>
        </a:accent2>
        <a:accent3>
          <a:srgbClr val="EBF2F8"/>
        </a:accent3>
        <a:accent4>
          <a:srgbClr val="000000"/>
        </a:accent4>
        <a:accent5>
          <a:srgbClr val="FFFFFF"/>
        </a:accent5>
        <a:accent6>
          <a:srgbClr val="00A8A5"/>
        </a:accent6>
        <a:hlink>
          <a:srgbClr val="8A8AD8"/>
        </a:hlink>
        <a:folHlink>
          <a:srgbClr val="24249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756</TotalTime>
  <Words>404</Words>
  <Application>Microsoft Office PowerPoint</Application>
  <PresentationFormat>Экран (4:3)</PresentationFormat>
  <Paragraphs>91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14</vt:i4>
      </vt:variant>
    </vt:vector>
  </HeadingPairs>
  <TitlesOfParts>
    <vt:vector size="16" baseType="lpstr">
      <vt:lpstr>Метро</vt:lpstr>
      <vt:lpstr>Текстура</vt:lpstr>
      <vt:lpstr>Слайд 1</vt:lpstr>
      <vt:lpstr>ФОРМИРОВАНИЕ ГРАММАТИЧЕСКОЙ  КОМПЕТЕНЦИИ</vt:lpstr>
      <vt:lpstr>     ФОРМИРОВАНИЕ ГРАММАТИЧЕСКОЙ  КОМПЕТЕНЦИИ  знания навыки умения            </vt:lpstr>
      <vt:lpstr>ФОРМИРОВАНИЕ ГРАММАТИЧЕСКОЙ  КОМПЕТЕНЦИИ</vt:lpstr>
      <vt:lpstr>Навык (language skill)</vt:lpstr>
      <vt:lpstr>Умение (speech skill)</vt:lpstr>
      <vt:lpstr>Критерии сформированности грамматической компетенции</vt:lpstr>
      <vt:lpstr>   Критерии сформированности грамматической компетенции    </vt:lpstr>
      <vt:lpstr>Последовательность работы над грамматическим явлением</vt:lpstr>
      <vt:lpstr>Формообразование  смысловых глаголов </vt:lpstr>
      <vt:lpstr>Формообразование  смысловых глаголов</vt:lpstr>
      <vt:lpstr>Формирование навыков и умений</vt:lpstr>
      <vt:lpstr>  Требования к упражнениям:   </vt:lpstr>
      <vt:lpstr>СПАСИБО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Краева</dc:creator>
  <cp:lastModifiedBy>Frolova</cp:lastModifiedBy>
  <cp:revision>166</cp:revision>
  <cp:lastPrinted>1601-01-01T00:00:00Z</cp:lastPrinted>
  <dcterms:created xsi:type="dcterms:W3CDTF">1601-01-01T00:00:00Z</dcterms:created>
  <dcterms:modified xsi:type="dcterms:W3CDTF">2013-03-25T13:35:29Z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