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4" r:id="rId1"/>
  </p:sldMasterIdLst>
  <p:notesMasterIdLst>
    <p:notesMasterId r:id="rId49"/>
  </p:notesMasterIdLst>
  <p:sldIdLst>
    <p:sldId id="256" r:id="rId2"/>
    <p:sldId id="261" r:id="rId3"/>
    <p:sldId id="279" r:id="rId4"/>
    <p:sldId id="257" r:id="rId5"/>
    <p:sldId id="258" r:id="rId6"/>
    <p:sldId id="259" r:id="rId7"/>
    <p:sldId id="260" r:id="rId8"/>
    <p:sldId id="262" r:id="rId9"/>
    <p:sldId id="284" r:id="rId10"/>
    <p:sldId id="285" r:id="rId11"/>
    <p:sldId id="286" r:id="rId12"/>
    <p:sldId id="263" r:id="rId13"/>
    <p:sldId id="264" r:id="rId14"/>
    <p:sldId id="283" r:id="rId15"/>
    <p:sldId id="266" r:id="rId16"/>
    <p:sldId id="267" r:id="rId17"/>
    <p:sldId id="268" r:id="rId18"/>
    <p:sldId id="269" r:id="rId19"/>
    <p:sldId id="270" r:id="rId20"/>
    <p:sldId id="271" r:id="rId21"/>
    <p:sldId id="305" r:id="rId22"/>
    <p:sldId id="306" r:id="rId23"/>
    <p:sldId id="307" r:id="rId24"/>
    <p:sldId id="308" r:id="rId25"/>
    <p:sldId id="309" r:id="rId26"/>
    <p:sldId id="310" r:id="rId27"/>
    <p:sldId id="311" r:id="rId28"/>
    <p:sldId id="296" r:id="rId29"/>
    <p:sldId id="312" r:id="rId30"/>
    <p:sldId id="281" r:id="rId31"/>
    <p:sldId id="274" r:id="rId32"/>
    <p:sldId id="275" r:id="rId33"/>
    <p:sldId id="294" r:id="rId34"/>
    <p:sldId id="277" r:id="rId35"/>
    <p:sldId id="313" r:id="rId36"/>
    <p:sldId id="314" r:id="rId37"/>
    <p:sldId id="276" r:id="rId38"/>
    <p:sldId id="315" r:id="rId39"/>
    <p:sldId id="316" r:id="rId40"/>
    <p:sldId id="317" r:id="rId41"/>
    <p:sldId id="282" r:id="rId42"/>
    <p:sldId id="287" r:id="rId43"/>
    <p:sldId id="288" r:id="rId44"/>
    <p:sldId id="289" r:id="rId45"/>
    <p:sldId id="290" r:id="rId46"/>
    <p:sldId id="291" r:id="rId47"/>
    <p:sldId id="292" r:id="rId4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0955" autoAdjust="0"/>
  </p:normalViewPr>
  <p:slideViewPr>
    <p:cSldViewPr>
      <p:cViewPr varScale="1">
        <p:scale>
          <a:sx n="34" d="100"/>
          <a:sy n="34" d="100"/>
        </p:scale>
        <p:origin x="-90" y="-7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455320-139D-4446-8B3A-27F40A2A748E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4E6B0F-4E28-45B8-9ABA-A2FC2AE02F2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4E6B0F-4E28-45B8-9ABA-A2FC2AE02F2A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4E6B0F-4E28-45B8-9ABA-A2FC2AE02F2A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C4ADC16-3FDB-4E69-B1E0-3C742729E4D8}" type="slidenum">
              <a:rPr lang="ru-RU">
                <a:latin typeface="Arial" pitchFamily="34" charset="0"/>
                <a:cs typeface="Arial" pitchFamily="34" charset="0"/>
              </a:rPr>
              <a:pPr/>
              <a:t>35</a:t>
            </a:fld>
            <a:endParaRPr lang="ru-RU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8400" y="228600"/>
            <a:ext cx="6400800" cy="1219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438400" y="1600200"/>
            <a:ext cx="31242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438400" y="3924300"/>
            <a:ext cx="31242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5715000" y="1600200"/>
            <a:ext cx="31242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152400" y="6248400"/>
            <a:ext cx="1901825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934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857539-790C-4709-9EB0-21789C5CA3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08.11.2011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  <p:sldLayoutId id="2147483856" r:id="rId2"/>
    <p:sldLayoutId id="2147483857" r:id="rId3"/>
    <p:sldLayoutId id="2147483858" r:id="rId4"/>
    <p:sldLayoutId id="2147483859" r:id="rId5"/>
    <p:sldLayoutId id="2147483860" r:id="rId6"/>
    <p:sldLayoutId id="2147483861" r:id="rId7"/>
    <p:sldLayoutId id="2147483862" r:id="rId8"/>
    <p:sldLayoutId id="2147483863" r:id="rId9"/>
    <p:sldLayoutId id="2147483864" r:id="rId10"/>
    <p:sldLayoutId id="2147483865" r:id="rId11"/>
    <p:sldLayoutId id="2147483866" r:id="rId12"/>
  </p:sldLayoutIdLst>
  <p:transition>
    <p:random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Глав Бух\Desktop\east or west - noth is best\Snow_Scene_at_Shipka_Pass_1s коп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Глав Бух\Desktop\фотЫ\новый-110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Глав Бух\Desktop\фотЫ\новый-111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Глав Бух\Desktop\east or west - noth is best\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Глав Бух\Desktop\east or west - noth is best\181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Глав Бух\Desktop\фотЫ\новый-105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37577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Глав Бух\Desktop\east or west - noth is best\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Глав Бух\Desktop\east or west - noth is best\paskh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Глав Бух\Desktop\east or west - noth is best\english projec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Глав Бух\Desktop\east or west - noth is best\0_218b9_a5110c4_XL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Глав Бух\Desktop\east or west - noth is best\novi go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2" name="Picture 10" descr="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3108" y="2000240"/>
            <a:ext cx="4000528" cy="3857652"/>
          </a:xfrm>
          <a:noFill/>
          <a:ln/>
        </p:spPr>
      </p:pic>
      <p:sp>
        <p:nvSpPr>
          <p:cNvPr id="307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Welcome to Konosha</a:t>
            </a:r>
            <a:endParaRPr lang="ru-RU"/>
          </a:p>
        </p:txBody>
      </p:sp>
    </p:spTree>
  </p:cSld>
  <p:clrMapOvr>
    <a:masterClrMapping/>
  </p:clrMapOvr>
  <p:transition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2928938" y="357188"/>
            <a:ext cx="7470775" cy="1143000"/>
          </a:xfrm>
        </p:spPr>
        <p:txBody>
          <a:bodyPr/>
          <a:lstStyle/>
          <a:p>
            <a:r>
              <a:rPr lang="en-US" smtClean="0"/>
              <a:t>Station</a:t>
            </a:r>
            <a:endParaRPr lang="ru-RU" smtClean="0"/>
          </a:p>
        </p:txBody>
      </p:sp>
      <p:pic>
        <p:nvPicPr>
          <p:cNvPr id="14339" name="Рисунок 2" descr="DSC0275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1446213"/>
            <a:ext cx="7215188" cy="541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School </a:t>
            </a:r>
            <a:endParaRPr lang="ru-RU"/>
          </a:p>
        </p:txBody>
      </p:sp>
      <p:pic>
        <p:nvPicPr>
          <p:cNvPr id="11162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1271588"/>
            <a:ext cx="8928100" cy="547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357686" y="3357562"/>
            <a:ext cx="4286280" cy="2857520"/>
          </a:xfrm>
          <a:noFill/>
          <a:ln/>
        </p:spPr>
      </p:pic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204898"/>
          </a:xfrm>
          <a:noFill/>
          <a:ln>
            <a:noFill/>
          </a:ln>
        </p:spPr>
        <p:txBody>
          <a:bodyPr>
            <a:normAutofit fontScale="90000"/>
          </a:bodyPr>
          <a:lstStyle/>
          <a:p>
            <a:r>
              <a:rPr lang="ru-RU" dirty="0" err="1" smtClean="0"/>
              <a:t>Konoshsk</a:t>
            </a:r>
            <a:r>
              <a:rPr lang="en-US" dirty="0" smtClean="0"/>
              <a:t>y museum </a:t>
            </a:r>
            <a:r>
              <a:rPr lang="en-US" dirty="0" smtClean="0"/>
              <a:t>of </a:t>
            </a:r>
            <a:r>
              <a:rPr lang="en-US" dirty="0" smtClean="0"/>
              <a:t>nature history</a:t>
            </a:r>
            <a:endParaRPr lang="ru-RU" dirty="0"/>
          </a:p>
        </p:txBody>
      </p:sp>
      <p:pic>
        <p:nvPicPr>
          <p:cNvPr id="5734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571612"/>
            <a:ext cx="3890992" cy="306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70775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 dirty="0" smtClean="0"/>
              <a:t>Obelisk to heroes of the Great Patriotic War</a:t>
            </a:r>
            <a:endParaRPr lang="ru-RU" sz="4000" dirty="0"/>
          </a:p>
        </p:txBody>
      </p:sp>
      <p:pic>
        <p:nvPicPr>
          <p:cNvPr id="9219" name="Рисунок 2" descr="DSC02766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1404938"/>
            <a:ext cx="3929063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Рисунок 3" descr="DSC02765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5" y="1928813"/>
            <a:ext cx="4873625" cy="365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Rectangle 8"/>
          <p:cNvSpPr>
            <a:spLocks noGrp="1" noChangeArrowheads="1"/>
          </p:cNvSpPr>
          <p:nvPr>
            <p:ph type="title"/>
          </p:nvPr>
        </p:nvSpPr>
        <p:spPr>
          <a:xfrm>
            <a:off x="2339975" y="228600"/>
            <a:ext cx="6499225" cy="1831975"/>
          </a:xfrm>
        </p:spPr>
        <p:txBody>
          <a:bodyPr>
            <a:normAutofit fontScale="90000"/>
          </a:bodyPr>
          <a:lstStyle/>
          <a:p>
            <a:r>
              <a:rPr lang="ru-RU" sz="4800"/>
              <a:t>Monument to Joseph Brodsky</a:t>
            </a:r>
            <a:r>
              <a:rPr lang="ru-RU" sz="3200"/>
              <a:t/>
            </a:r>
            <a:br>
              <a:rPr lang="ru-RU" sz="3200"/>
            </a:br>
            <a:endParaRPr lang="ru-RU" sz="3200"/>
          </a:p>
        </p:txBody>
      </p:sp>
      <p:pic>
        <p:nvPicPr>
          <p:cNvPr id="5131" name="Picture 11" descr="фотка039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58019" y="2438400"/>
            <a:ext cx="3657600" cy="2743200"/>
          </a:xfrm>
          <a:noFill/>
          <a:ln/>
        </p:spPr>
      </p:pic>
      <p:pic>
        <p:nvPicPr>
          <p:cNvPr id="5132" name="Picture 12" descr="фотка040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962300" y="1524000"/>
            <a:ext cx="3431037" cy="4572000"/>
          </a:xfrm>
          <a:noFill/>
          <a:ln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8" name="Picture 6" descr="IMGP517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2584" y="1524000"/>
            <a:ext cx="7638831" cy="4572000"/>
          </a:xfrm>
        </p:spPr>
      </p:pic>
      <p:sp>
        <p:nvSpPr>
          <p:cNvPr id="100356" name="Rectangle 4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/>
              <a:t>The message to our descendants</a:t>
            </a:r>
            <a:endParaRPr lang="ru-RU" sz="4000"/>
          </a:p>
        </p:txBody>
      </p:sp>
    </p:spTree>
  </p:cSld>
  <p:clrMapOvr>
    <a:masterClrMapping/>
  </p:clrMapOvr>
  <p:transition>
    <p:random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70775" cy="11430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12291" name="Рисунок 2" descr="___1_~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142875"/>
            <a:ext cx="8786813" cy="658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>
          <a:xfrm>
            <a:off x="1428728" y="0"/>
            <a:ext cx="6829428" cy="12192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Dinosaurs’  park .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14339" name="Picture 10" descr="фотка04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 rot="20296086">
            <a:off x="811105" y="1595517"/>
            <a:ext cx="3273406" cy="2308601"/>
          </a:xfrm>
          <a:noFill/>
        </p:spPr>
      </p:pic>
      <p:pic>
        <p:nvPicPr>
          <p:cNvPr id="14340" name="Picture 11" descr="фотка04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tretch>
            <a:fillRect/>
          </a:stretch>
        </p:blipFill>
        <p:spPr>
          <a:xfrm>
            <a:off x="2553392" y="3924300"/>
            <a:ext cx="2894216" cy="2171700"/>
          </a:xfrm>
          <a:noFill/>
        </p:spPr>
      </p:pic>
      <p:pic>
        <p:nvPicPr>
          <p:cNvPr id="14341" name="Picture 9" descr="фотка042"/>
          <p:cNvPicPr>
            <a:picLocks noGrp="1" noChangeAspect="1" noChangeArrowheads="1"/>
          </p:cNvPicPr>
          <p:nvPr>
            <p:ph sz="half" idx="3"/>
          </p:nvPr>
        </p:nvPicPr>
        <p:blipFill>
          <a:blip r:embed="rId4"/>
          <a:srcRect/>
          <a:stretch>
            <a:fillRect/>
          </a:stretch>
        </p:blipFill>
        <p:spPr>
          <a:xfrm rot="894384">
            <a:off x="5296183" y="1484958"/>
            <a:ext cx="3563937" cy="2673350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Глав Бух\Desktop\фотЫ\0000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4137032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n-US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Brooklyn Kid" pitchFamily="2" charset="0"/>
              </a:rPr>
              <a:t>There are many rivers and lakes.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latin typeface="Comic Sans MS" pitchFamily="66" charset="0"/>
              </a:rPr>
              <a:t>You can visit the lake </a:t>
            </a:r>
            <a:r>
              <a:rPr lang="en-US" sz="3600" dirty="0" err="1" smtClean="0">
                <a:latin typeface="Comic Sans MS" pitchFamily="66" charset="0"/>
              </a:rPr>
              <a:t>Svyatoye</a:t>
            </a:r>
            <a:r>
              <a:rPr lang="en-US" sz="3600" dirty="0" smtClean="0">
                <a:latin typeface="Comic Sans MS" pitchFamily="66" charset="0"/>
              </a:rPr>
              <a:t> in the village </a:t>
            </a:r>
            <a:r>
              <a:rPr lang="en-US" sz="3600" dirty="0" err="1" smtClean="0">
                <a:latin typeface="Comic Sans MS" pitchFamily="66" charset="0"/>
              </a:rPr>
              <a:t>Klimovskaya</a:t>
            </a:r>
            <a:r>
              <a:rPr lang="en-US" sz="3600" dirty="0" smtClean="0">
                <a:latin typeface="Comic Sans MS" pitchFamily="66" charset="0"/>
              </a:rPr>
              <a:t>. The rivers are very beautiful in the village </a:t>
            </a:r>
            <a:r>
              <a:rPr lang="en-US" sz="3600" dirty="0" err="1" smtClean="0">
                <a:latin typeface="Comic Sans MS" pitchFamily="66" charset="0"/>
              </a:rPr>
              <a:t>Khmelniki</a:t>
            </a:r>
            <a:r>
              <a:rPr lang="en-US" sz="3600" dirty="0" smtClean="0">
                <a:latin typeface="Comic Sans MS" pitchFamily="66" charset="0"/>
              </a:rPr>
              <a:t>, landscapes are wonderful</a:t>
            </a:r>
            <a:r>
              <a:rPr lang="en-US" dirty="0" smtClean="0"/>
              <a:t>.</a:t>
            </a:r>
            <a:endParaRPr lang="ru-RU" dirty="0"/>
          </a:p>
        </p:txBody>
      </p:sp>
      <p:pic>
        <p:nvPicPr>
          <p:cNvPr id="13" name="Рисунок 12" descr="дары Коношского лес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4429132"/>
            <a:ext cx="3500462" cy="219671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bg1">
                <a:lumMod val="60000"/>
                <a:lumOff val="40000"/>
              </a:schemeClr>
            </a:solidFill>
            <a:miter lim="800000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7" name="Прямоугольник 16"/>
          <p:cNvSpPr/>
          <p:nvPr/>
        </p:nvSpPr>
        <p:spPr>
          <a:xfrm>
            <a:off x="4286250" y="6072188"/>
            <a:ext cx="1757363" cy="36988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Forest products</a:t>
            </a:r>
            <a:endParaRPr lang="ru-RU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лесозаводское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57554" y="4429132"/>
            <a:ext cx="2714644" cy="203598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bg1">
                <a:lumMod val="60000"/>
                <a:lumOff val="40000"/>
              </a:schemeClr>
            </a:solidFill>
            <a:miter lim="800000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Содержимое 5" descr="x_3825de6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214281" y="214290"/>
            <a:ext cx="2714645" cy="203598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bg1">
                <a:lumMod val="60000"/>
                <a:lumOff val="40000"/>
              </a:schemeClr>
            </a:solidFill>
            <a:miter lim="800000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 descr="Вельское озеро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3214686"/>
            <a:ext cx="2667018" cy="20002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bg1">
                <a:lumMod val="60000"/>
                <a:lumOff val="40000"/>
              </a:schemeClr>
            </a:solidFill>
            <a:miter lim="800000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Рисунок 7" descr="Валдеево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357554" y="1142984"/>
            <a:ext cx="2857520" cy="214314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bg1">
                <a:lumMod val="60000"/>
                <a:lumOff val="40000"/>
              </a:schemeClr>
            </a:solidFill>
            <a:miter lim="800000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исток реки Коноша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643702" y="1928802"/>
            <a:ext cx="2083756" cy="278608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bg1">
                <a:lumMod val="60000"/>
                <a:lumOff val="40000"/>
              </a:schemeClr>
            </a:solidFill>
            <a:miter lim="800000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Прямоугольник 11"/>
          <p:cNvSpPr/>
          <p:nvPr/>
        </p:nvSpPr>
        <p:spPr>
          <a:xfrm>
            <a:off x="6072188" y="1214438"/>
            <a:ext cx="2371725" cy="36988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 The river </a:t>
            </a:r>
            <a:r>
              <a:rPr lang="en-US" dirty="0" err="1"/>
              <a:t>Vohtomitsa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786563" y="4643438"/>
            <a:ext cx="2028825" cy="36988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The river Konosha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714625" y="3714750"/>
            <a:ext cx="2000250" cy="36988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The lake </a:t>
            </a:r>
            <a:r>
              <a:rPr lang="en-US" dirty="0" err="1"/>
              <a:t>Velskoye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000750" y="5786438"/>
            <a:ext cx="2641600" cy="36988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The lake </a:t>
            </a:r>
            <a:r>
              <a:rPr lang="en-US" dirty="0" err="1"/>
              <a:t>Lesozavodskoe</a:t>
            </a:r>
            <a:endParaRPr lang="ru-RU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313" y="357188"/>
            <a:ext cx="3498850" cy="36988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Sunset in the lake </a:t>
            </a:r>
            <a:r>
              <a:rPr lang="en-US" dirty="0" err="1"/>
              <a:t>Derevenskoye</a:t>
            </a:r>
            <a:endParaRPr lang="ru-RU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x_ae054a4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14500" y="1524000"/>
            <a:ext cx="5715000" cy="4572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bg1">
                <a:lumMod val="60000"/>
                <a:lumOff val="40000"/>
              </a:schemeClr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357166"/>
            <a:ext cx="8229600" cy="142876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Brooklyn Kid" pitchFamily="2" charset="0"/>
              </a:rPr>
              <a:t>Some springs in the village </a:t>
            </a:r>
            <a:r>
              <a:rPr lang="en-US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228600">
                    <a:schemeClr val="accent5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Brooklyn Kid" pitchFamily="2" charset="0"/>
              </a:rPr>
              <a:t>Chublak</a:t>
            </a:r>
            <a:endParaRPr lang="ru-RU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5" name="Рисунок 4" descr="x_e966448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785786" y="3571876"/>
            <a:ext cx="3571900" cy="267892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bg1">
                <a:lumMod val="60000"/>
                <a:lumOff val="40000"/>
              </a:schemeClr>
            </a:solidFill>
            <a:miter lim="800000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2136768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en-US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Brooklyn Kid" pitchFamily="2" charset="0"/>
              </a:rPr>
              <a:t>The museum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3600" dirty="0" smtClean="0">
                <a:latin typeface="Comic Sans MS" pitchFamily="66" charset="0"/>
              </a:rPr>
              <a:t>of local history has different exhibitions: Brodsky in photos, history of railway.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10" name="Рисунок 9" descr="brodsky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357158" y="2643182"/>
            <a:ext cx="3158292" cy="40005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 descr="brodsky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43372" y="3071810"/>
            <a:ext cx="4627186" cy="30003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Глав Бух\Desktop\east or west - noth is best\problem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88" y="3429000"/>
            <a:ext cx="8143875" cy="3000375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18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There are different  opinions  about  the background of  the name of our town. Some people say it was named after the river near the railway station.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18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road and station were built  by local peasants. A shovel, a wheelbarrow, a cart  were the main tools  of   builders. It is no wonder  that  the name </a:t>
            </a:r>
            <a:r>
              <a:rPr lang="en-US" sz="1800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Konosha</a:t>
            </a:r>
            <a:r>
              <a:rPr lang="en-US" sz="18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was interpreted  as “a horse" and “a burden“ (</a:t>
            </a: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«конь» и «ноша»)</a:t>
            </a:r>
            <a:r>
              <a:rPr lang="en-US" sz="18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18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 October, 22nd, 1898  the  railway  line </a:t>
            </a:r>
            <a:r>
              <a:rPr lang="en-US" sz="1800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Vologoda</a:t>
            </a:r>
            <a:r>
              <a:rPr lang="en-US" sz="18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-Arkhangelsk  was  opened  for  trains  and  a  station </a:t>
            </a:r>
            <a:r>
              <a:rPr lang="en-US" sz="1800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Konosha</a:t>
            </a:r>
            <a:r>
              <a:rPr lang="en-US" sz="18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appeared on the map of </a:t>
            </a:r>
            <a:r>
              <a:rPr lang="en-US" sz="1800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Arkhangelsky</a:t>
            </a:r>
            <a:r>
              <a:rPr lang="en-US" sz="18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region.</a:t>
            </a:r>
            <a:endParaRPr lang="ru-RU" sz="16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63" y="642938"/>
            <a:ext cx="4786312" cy="2032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We live in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the settlement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Konosha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of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Arkhangelsk  region.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Konoshsky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district borders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on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Vologodsky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region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. The population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is 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17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thousand  people. Now </a:t>
            </a:r>
            <a:r>
              <a:rPr lang="en-US" dirty="0" err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Konosha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is a big railway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station. Not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very long time ago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there was only taiga  around  it. </a:t>
            </a:r>
            <a:r>
              <a:rPr lang="en-US" dirty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cs typeface="Arial" charset="0"/>
              </a:rPr>
              <a:t>There was marsh here.</a:t>
            </a:r>
            <a:endParaRPr lang="en-US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4098" name="Picture 2" descr="C:\Users\Адмит\Desktop\Новая папка\x_ebba0191.jpg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214942" y="428604"/>
            <a:ext cx="3619526" cy="2714644"/>
          </a:xfrm>
          <a:prstGeom prst="rect">
            <a:avLst/>
          </a:prstGeom>
          <a:noFill/>
          <a:ln>
            <a:noFill/>
          </a:ln>
          <a:effectLst>
            <a:outerShdw dist="38100" dir="14880000" algn="bl" rotWithShape="0">
              <a:prstClr val="black">
                <a:alpha val="40000"/>
              </a:prstClr>
            </a:outerShdw>
          </a:effectLst>
          <a:scene3d>
            <a:camera prst="perspectiveLeft"/>
            <a:lightRig rig="threePt" dir="t"/>
          </a:scene3d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88" y="285750"/>
            <a:ext cx="8643937" cy="1714500"/>
          </a:xfrm>
        </p:spPr>
        <p:txBody>
          <a:bodyPr>
            <a:no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18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18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On June, 12th Day of </a:t>
            </a:r>
            <a:r>
              <a:rPr lang="en-US" sz="1800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Konosha</a:t>
            </a:r>
            <a:r>
              <a:rPr lang="en-US" sz="18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is celebrated. People walk on a main square “</a:t>
            </a:r>
            <a:r>
              <a:rPr lang="en-US" sz="1800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Yubileynaya</a:t>
            </a:r>
            <a:r>
              <a:rPr lang="en-US" sz="18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”. Performances, sports competitions, concerts,  exhibitions, fairs  are prepared for inhabitants and guests of </a:t>
            </a:r>
            <a:r>
              <a:rPr lang="en-US" sz="1800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Konosha</a:t>
            </a:r>
            <a:r>
              <a:rPr lang="en-US" sz="18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18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124" name="Picture 4" descr="C:\Users\Адмит\Desktop\Новая папка\x_13cd51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2357430"/>
            <a:ext cx="4784727" cy="3588545"/>
          </a:xfrm>
          <a:prstGeom prst="rect">
            <a:avLst/>
          </a:prstGeom>
          <a:noFill/>
          <a:effectLst>
            <a:outerShdw blurRad="76200" dir="17640000" sy="23000" kx="-1200000" algn="bl" rotWithShape="0">
              <a:prstClr val="black">
                <a:alpha val="20000"/>
              </a:prstClr>
            </a:outerShdw>
          </a:effectLst>
          <a:scene3d>
            <a:camera prst="perspectiveHeroicExtremeLeftFacing"/>
            <a:lightRig rig="threePt" dir="t"/>
          </a:scene3d>
        </p:spPr>
      </p:pic>
      <p:pic>
        <p:nvPicPr>
          <p:cNvPr id="5123" name="Picture 3" descr="C:\Users\Адмит\Desktop\Новая папка\x_d59baa2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857364"/>
            <a:ext cx="4143404" cy="2946817"/>
          </a:xfrm>
          <a:prstGeom prst="rect">
            <a:avLst/>
          </a:prstGeom>
          <a:noFill/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perspectiveHeroicExtremeRightFacing">
              <a:rot lat="425556" lon="20438262" rev="295136"/>
            </a:camera>
            <a:lightRig rig="threePt" dir="t"/>
          </a:scene3d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1571625"/>
            <a:ext cx="8229600" cy="5072063"/>
          </a:xfrm>
        </p:spPr>
        <p:txBody>
          <a:bodyPr/>
          <a:lstStyle/>
          <a:p>
            <a:pPr algn="ctr">
              <a:buFontTx/>
              <a:buNone/>
              <a:defRPr/>
            </a:pPr>
            <a:r>
              <a:rPr lang="en-US" dirty="0" smtClean="0">
                <a:latin typeface="Comic Sans MS" pitchFamily="66" charset="0"/>
              </a:rPr>
              <a:t>Let`s develop local crafts.</a:t>
            </a:r>
          </a:p>
          <a:p>
            <a:pPr>
              <a:defRPr/>
            </a:pPr>
            <a:r>
              <a:rPr lang="en-US" dirty="0" smtClean="0">
                <a:latin typeface="Comic Sans MS" pitchFamily="66" charset="0"/>
              </a:rPr>
              <a:t>Weaving</a:t>
            </a:r>
          </a:p>
          <a:p>
            <a:pPr>
              <a:defRPr/>
            </a:pPr>
            <a:r>
              <a:rPr lang="en-US" dirty="0" smtClean="0">
                <a:latin typeface="Comic Sans MS" pitchFamily="66" charset="0"/>
              </a:rPr>
              <a:t>Weaving of willow, including furniture</a:t>
            </a:r>
          </a:p>
          <a:p>
            <a:pPr>
              <a:defRPr/>
            </a:pPr>
            <a:r>
              <a:rPr lang="en-US" dirty="0" smtClean="0">
                <a:latin typeface="Comic Sans MS" pitchFamily="66" charset="0"/>
              </a:rPr>
              <a:t>Weaving bark</a:t>
            </a:r>
          </a:p>
          <a:p>
            <a:pPr>
              <a:defRPr/>
            </a:pPr>
            <a:r>
              <a:rPr lang="en-US" dirty="0" smtClean="0">
                <a:latin typeface="Comic Sans MS" pitchFamily="66" charset="0"/>
              </a:rPr>
              <a:t>Embroidery</a:t>
            </a:r>
          </a:p>
          <a:p>
            <a:pPr>
              <a:defRPr/>
            </a:pPr>
            <a:r>
              <a:rPr lang="en-US" dirty="0" smtClean="0">
                <a:latin typeface="Comic Sans MS" pitchFamily="66" charset="0"/>
              </a:rPr>
              <a:t>Patchwork</a:t>
            </a:r>
          </a:p>
          <a:p>
            <a:pPr>
              <a:defRPr/>
            </a:pPr>
            <a:r>
              <a:rPr lang="en-US" dirty="0" smtClean="0">
                <a:latin typeface="Comic Sans MS" pitchFamily="66" charset="0"/>
              </a:rPr>
              <a:t>Netting of pine shingle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38430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en-US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Brooklyn Kid" pitchFamily="2" charset="0"/>
              </a:rPr>
              <a:t>Our proposals.</a:t>
            </a:r>
            <a:br>
              <a:rPr lang="en-US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Brooklyn Kid" pitchFamily="2" charset="0"/>
              </a:rPr>
            </a:br>
            <a:r>
              <a:rPr lang="en-US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139700">
                    <a:schemeClr val="accent5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Brooklyn Kid" pitchFamily="2" charset="0"/>
              </a:rPr>
              <a:t>Souvenir shop.</a:t>
            </a:r>
            <a:endParaRPr lang="ru-RU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glow rad="139700">
                  <a:schemeClr val="accent5">
                    <a:satMod val="175000"/>
                    <a:alpha val="40000"/>
                  </a:schemeClr>
                </a:glow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5" name="Рисунок 4" descr="klub2.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6380" y="3500438"/>
            <a:ext cx="3639526" cy="30566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bg1">
                <a:lumMod val="60000"/>
                <a:lumOff val="40000"/>
              </a:schemeClr>
            </a:solidFill>
            <a:miter lim="800000"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Адмит\Desktop\Новая папка\x_b829a9a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5" y="357188"/>
            <a:ext cx="4000500" cy="303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1"/>
          <p:cNvSpPr>
            <a:spLocks noGrp="1"/>
          </p:cNvSpPr>
          <p:nvPr>
            <p:ph idx="1"/>
          </p:nvPr>
        </p:nvSpPr>
        <p:spPr>
          <a:xfrm>
            <a:off x="285750" y="357188"/>
            <a:ext cx="4143375" cy="3214687"/>
          </a:xfrm>
        </p:spPr>
        <p:txBody>
          <a:bodyPr>
            <a:normAutofit fontScale="92500" lnSpcReduction="10000"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i="1" dirty="0" smtClean="0"/>
              <a:t>    </a:t>
            </a:r>
            <a:r>
              <a:rPr lang="en-US" i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Konosha</a:t>
            </a:r>
            <a:r>
              <a:rPr lang="en-US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has a very  beautiful nature. A village </a:t>
            </a:r>
            <a:r>
              <a:rPr lang="en-US" i="1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Klimovskaya</a:t>
            </a:r>
            <a:r>
              <a:rPr lang="en-US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is one of the purest places of our district. There are many springs and lakes. Forests are full of mushrooms and berries. In any season you can enjoy hunting and fishing.</a:t>
            </a:r>
            <a:endParaRPr lang="ru-RU" i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3" name="Picture 5" descr="C:\Users\Адмит\Desktop\Новая папка\x_25ac44a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" y="3357563"/>
            <a:ext cx="4133850" cy="295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C:\Users\Адмит\Desktop\Новая папка\x_e1538d4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14875" y="3357563"/>
            <a:ext cx="414972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50" y="285750"/>
            <a:ext cx="4400550" cy="6286500"/>
          </a:xfrm>
        </p:spPr>
        <p:txBody>
          <a:bodyPr>
            <a:normAutofit/>
          </a:bodyPr>
          <a:lstStyle/>
          <a:p>
            <a:pPr marL="274320" indent="-274320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 involve more tourists to our area it is necessary to build resorts on the banks of our numerous lakes, to organize different excursions, river  trips.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fights.This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summer the Boat station was opened on the bank of </a:t>
            </a:r>
            <a:r>
              <a:rPr lang="en-US" sz="2000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Lesozavodskoe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lake. It s great !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20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74320" indent="-274320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20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74320" indent="-274320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sz="20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74320" indent="-274320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 winter - old Russian </a:t>
            </a:r>
          </a:p>
          <a:p>
            <a:pPr marL="274320" indent="-274320"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entertainments : skiing, skating, riding on sledges, snow fights, making snowmen.</a:t>
            </a:r>
          </a:p>
        </p:txBody>
      </p:sp>
      <p:pic>
        <p:nvPicPr>
          <p:cNvPr id="3077" name="Picture 5" descr="C:\Users\Адмит\Desktop\Новая папка\x_85cd64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3" y="285750"/>
            <a:ext cx="3943350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 descr="C:\Users\Адмит\Desktop\Новая папка\Ночная_Коноша (29.11.09)\PC28453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3" y="3357563"/>
            <a:ext cx="2730500" cy="325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Глав Бух\Desktop\east or west - noth is best\0005bzc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63" y="214313"/>
            <a:ext cx="8229600" cy="6286500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Our transport infrastructure needs improving because there is no possibility to get to some small villages. It is necessary to create different clubs, to build sport </a:t>
            </a:r>
            <a:r>
              <a:rPr lang="en-US" sz="2400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centres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stadiums, to organize cultural activities, charitable </a:t>
            </a:r>
            <a:r>
              <a:rPr lang="en-US" sz="2400" dirty="0" err="1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actions.Thus</a:t>
            </a: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we attract tourists from other cities and may be even from other countries to </a:t>
            </a:r>
            <a:r>
              <a:rPr lang="en-US" sz="240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our place. </a:t>
            </a:r>
            <a:endParaRPr lang="en-US" sz="24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To do this project it is necessary to involve investors. They will invest money to make our settlement a better place…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For realization of our plan we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need a great  wish because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everything is in our hands.</a:t>
            </a:r>
            <a:endParaRPr lang="ru-RU" sz="2400" dirty="0" smtClean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pic>
        <p:nvPicPr>
          <p:cNvPr id="6146" name="Picture 2" descr="C:\Users\Адмит\Desktop\Новая папка\gaz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5" y="3857625"/>
            <a:ext cx="3798888" cy="284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Глав Бух\Desktop\фотЫ\0001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Глав Бух\Desktop\фотЫ\0000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Глав Бух\Desktop\фотЫ\0000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Глав Бух\Desktop\фотЫ\новый-111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700"/>
            <a:ext cx="9144000" cy="68453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Глав Бух\Desktop\фотЫ\новый-111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Глав Бух\Desktop\фотЫ\00008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Глав Бух\Desktop\фотЫ\0000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Глав Бух\Desktop\east or west - noth is best\62859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Глав Бух\Desktop\east or west - noth is best\image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Глав Бух\Desktop\east or west - noth is best\43fb564f4585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Глав Бух\Desktop\east or west - noth is best\177251[1]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Глав Бух\Desktop\фотЫ\новый-105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Другая 3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7030A0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314</TotalTime>
  <Words>503</Words>
  <PresentationFormat>Экран (4:3)</PresentationFormat>
  <Paragraphs>46</Paragraphs>
  <Slides>47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48" baseType="lpstr">
      <vt:lpstr>Бумажная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Welcome to Konosha</vt:lpstr>
      <vt:lpstr>Station</vt:lpstr>
      <vt:lpstr>School </vt:lpstr>
      <vt:lpstr>Konoshsky museum of nature history</vt:lpstr>
      <vt:lpstr>Obelisk to heroes of the Great Patriotic War</vt:lpstr>
      <vt:lpstr>Monument to Joseph Brodsky </vt:lpstr>
      <vt:lpstr>The message to our descendants</vt:lpstr>
      <vt:lpstr>Слайд 28</vt:lpstr>
      <vt:lpstr>Dinosaurs’  park .</vt:lpstr>
      <vt:lpstr>There are many rivers and lakes. You can visit the lake Svyatoye in the village Klimovskaya. The rivers are very beautiful in the village Khmelniki, landscapes are wonderful.</vt:lpstr>
      <vt:lpstr>Слайд 31</vt:lpstr>
      <vt:lpstr>Some springs in the village Chublak</vt:lpstr>
      <vt:lpstr>The museum  of local history has different exhibitions: Brodsky in photos, history of railway.</vt:lpstr>
      <vt:lpstr>Слайд 34</vt:lpstr>
      <vt:lpstr>Слайд 35</vt:lpstr>
      <vt:lpstr>Слайд 36</vt:lpstr>
      <vt:lpstr>Our proposals. Souvenir shop.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Глав Бух</dc:creator>
  <cp:lastModifiedBy>КСОШ</cp:lastModifiedBy>
  <cp:revision>39</cp:revision>
  <dcterms:created xsi:type="dcterms:W3CDTF">2010-11-17T16:23:32Z</dcterms:created>
  <dcterms:modified xsi:type="dcterms:W3CDTF">2011-11-08T12:59:30Z</dcterms:modified>
</cp:coreProperties>
</file>