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19" autoAdjust="0"/>
    <p:restoredTop sz="94709" autoAdjust="0"/>
  </p:normalViewPr>
  <p:slideViewPr>
    <p:cSldViewPr>
      <p:cViewPr>
        <p:scale>
          <a:sx n="70" d="100"/>
          <a:sy n="70" d="100"/>
        </p:scale>
        <p:origin x="-138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D7ECE6-CB26-455A-BDED-59C05678DE86}" type="datetimeFigureOut">
              <a:rPr lang="ru-RU" smtClean="0"/>
              <a:pPr/>
              <a:t>08.11.2011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86DB3AA-EB93-4530-890E-5995C5AC3845}"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386DB3AA-EB93-4530-890E-5995C5AC3845}" type="slidenum">
              <a:rPr lang="ru-RU" smtClean="0"/>
              <a:pPr/>
              <a:t>6</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08.11.2011</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08.11.2011</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dirty="0"/>
          </a:p>
        </p:txBody>
      </p:sp>
      <p:sp>
        <p:nvSpPr>
          <p:cNvPr id="3" name="Подзаголовок 2"/>
          <p:cNvSpPr>
            <a:spLocks noGrp="1"/>
          </p:cNvSpPr>
          <p:nvPr>
            <p:ph type="subTitle" idx="1"/>
          </p:nvPr>
        </p:nvSpPr>
        <p:spPr/>
        <p:txBody>
          <a:bodyPr/>
          <a:lstStyle/>
          <a:p>
            <a:endParaRPr lang="ru-RU"/>
          </a:p>
        </p:txBody>
      </p:sp>
      <p:pic>
        <p:nvPicPr>
          <p:cNvPr id="4" name="Рисунок 3" descr="0_32b_130e4afd_XL.jpg"/>
          <p:cNvPicPr>
            <a:picLocks noChangeAspect="1"/>
          </p:cNvPicPr>
          <p:nvPr/>
        </p:nvPicPr>
        <p:blipFill>
          <a:blip r:embed="rId2"/>
          <a:stretch>
            <a:fillRect/>
          </a:stretch>
        </p:blipFill>
        <p:spPr>
          <a:xfrm>
            <a:off x="-785850" y="-500090"/>
            <a:ext cx="11117938" cy="8347112"/>
          </a:xfrm>
          <a:prstGeom prst="rect">
            <a:avLst/>
          </a:prstGeom>
        </p:spPr>
      </p:pic>
      <p:sp>
        <p:nvSpPr>
          <p:cNvPr id="5" name="Прямоугольник 4"/>
          <p:cNvSpPr/>
          <p:nvPr/>
        </p:nvSpPr>
        <p:spPr>
          <a:xfrm>
            <a:off x="2071670" y="1000108"/>
            <a:ext cx="5857916" cy="4524315"/>
          </a:xfrm>
          <a:prstGeom prst="rect">
            <a:avLst/>
          </a:prstGeom>
          <a:noFill/>
        </p:spPr>
        <p:txBody>
          <a:bodyPr wrap="square" lIns="91440" tIns="45720" rIns="91440" bIns="45720">
            <a:spAutoFit/>
          </a:bodyPr>
          <a:lstStyle/>
          <a:p>
            <a:pPr algn="ctr"/>
            <a:r>
              <a:rPr lang="en-US" sz="9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Konosha</a:t>
            </a:r>
          </a:p>
          <a:p>
            <a:pPr algn="ctr"/>
            <a:r>
              <a:rPr lang="en-US" sz="9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Is</a:t>
            </a:r>
          </a:p>
          <a:p>
            <a:pPr algn="ctr"/>
            <a:r>
              <a:rPr lang="en-US" sz="9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rPr>
              <a:t>Our Life </a:t>
            </a:r>
            <a:r>
              <a:rPr lang="en-US" sz="9600"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sym typeface="Wingdings" pitchFamily="2" charset="2"/>
              </a:rPr>
              <a:t></a:t>
            </a:r>
            <a:endParaRPr lang="ru-RU" sz="9600"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outerShdw blurRad="38100" dist="38100" dir="7020000" algn="tl">
                  <a:srgbClr val="000000">
                    <a:alpha val="35000"/>
                  </a:srgbClr>
                </a:outerShdw>
              </a:effectLst>
            </a:endParaRPr>
          </a:p>
        </p:txBody>
      </p:sp>
    </p:spTree>
  </p:cSld>
  <p:clrMapOvr>
    <a:masterClrMapping/>
  </p:clrMapOvr>
  <p:transition>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alphaModFix amt="61000"/>
            <a:lum/>
          </a:blip>
          <a:srcRect/>
          <a:stretch>
            <a:fillRect l="-14000" r="-14000"/>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4282" y="0"/>
            <a:ext cx="4186238" cy="1143008"/>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r>
              <a:rPr lang="en-US" dirty="0" smtClean="0"/>
              <a:t>Famous People Of </a:t>
            </a:r>
            <a:r>
              <a:rPr lang="en-US" dirty="0" err="1" smtClean="0"/>
              <a:t>Konosha</a:t>
            </a:r>
            <a:endParaRPr lang="ru-RU"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Содержимое 2"/>
          <p:cNvSpPr>
            <a:spLocks noGrp="1"/>
          </p:cNvSpPr>
          <p:nvPr>
            <p:ph idx="1"/>
          </p:nvPr>
        </p:nvSpPr>
        <p:spPr>
          <a:xfrm>
            <a:off x="214282" y="1500174"/>
            <a:ext cx="4071966" cy="5143536"/>
          </a:xfrm>
        </p:spPr>
        <p:txBody>
          <a:bodyPr>
            <a:normAutofit fontScale="47500" lnSpcReduction="20000"/>
          </a:bodyPr>
          <a:lstStyle/>
          <a:p>
            <a:endParaRPr lang="en-US" dirty="0" smtClean="0">
              <a:solidFill>
                <a:srgbClr val="002060"/>
              </a:solidFill>
              <a:effectLst>
                <a:outerShdw blurRad="38100" dist="38100" dir="2700000" algn="tl">
                  <a:srgbClr val="000000">
                    <a:alpha val="43137"/>
                  </a:srgbClr>
                </a:outerShdw>
              </a:effectLst>
            </a:endParaRPr>
          </a:p>
          <a:p>
            <a:r>
              <a:rPr lang="en-US" u="sng" dirty="0" err="1" smtClean="0">
                <a:solidFill>
                  <a:srgbClr val="002060"/>
                </a:solidFill>
                <a:effectLst>
                  <a:outerShdw blurRad="38100" dist="38100" dir="2700000" algn="tl">
                    <a:srgbClr val="000000">
                      <a:alpha val="43137"/>
                    </a:srgbClr>
                  </a:outerShdw>
                </a:effectLst>
              </a:rPr>
              <a:t>Belozerov</a:t>
            </a:r>
            <a:r>
              <a:rPr lang="en-US" u="sng" dirty="0" smtClean="0">
                <a:solidFill>
                  <a:srgbClr val="002060"/>
                </a:solidFill>
                <a:effectLst>
                  <a:outerShdw blurRad="38100" dist="38100" dir="2700000" algn="tl">
                    <a:srgbClr val="000000">
                      <a:alpha val="43137"/>
                    </a:srgbClr>
                  </a:outerShdw>
                </a:effectLst>
              </a:rPr>
              <a:t> A.M. </a:t>
            </a:r>
            <a:r>
              <a:rPr lang="en-US" dirty="0" smtClean="0">
                <a:solidFill>
                  <a:srgbClr val="002060"/>
                </a:solidFill>
                <a:effectLst>
                  <a:outerShdw blurRad="38100" dist="38100" dir="2700000" algn="tl">
                    <a:srgbClr val="000000">
                      <a:alpha val="43137"/>
                    </a:srgbClr>
                  </a:outerShdw>
                </a:effectLst>
              </a:rPr>
              <a:t>-  a  former worker VCHD-9;</a:t>
            </a:r>
            <a:endParaRPr lang="ru-RU" dirty="0" smtClean="0">
              <a:solidFill>
                <a:srgbClr val="002060"/>
              </a:solidFill>
              <a:effectLst>
                <a:outerShdw blurRad="38100" dist="38100" dir="2700000" algn="tl">
                  <a:srgbClr val="000000">
                    <a:alpha val="43137"/>
                  </a:srgbClr>
                </a:outerShdw>
              </a:effectLst>
            </a:endParaRPr>
          </a:p>
          <a:p>
            <a:r>
              <a:rPr lang="en-US" u="sng" dirty="0" err="1" smtClean="0">
                <a:solidFill>
                  <a:srgbClr val="002060"/>
                </a:solidFill>
                <a:effectLst>
                  <a:outerShdw blurRad="38100" dist="38100" dir="2700000" algn="tl">
                    <a:srgbClr val="000000">
                      <a:alpha val="43137"/>
                    </a:srgbClr>
                  </a:outerShdw>
                </a:effectLst>
              </a:rPr>
              <a:t>Eremina</a:t>
            </a:r>
            <a:r>
              <a:rPr lang="en-US" u="sng" dirty="0" smtClean="0">
                <a:solidFill>
                  <a:srgbClr val="002060"/>
                </a:solidFill>
                <a:effectLst>
                  <a:outerShdw blurRad="38100" dist="38100" dir="2700000" algn="tl">
                    <a:srgbClr val="000000">
                      <a:alpha val="43137"/>
                    </a:srgbClr>
                  </a:outerShdw>
                </a:effectLst>
              </a:rPr>
              <a:t> S.I. </a:t>
            </a:r>
            <a:r>
              <a:rPr lang="en-US" dirty="0" smtClean="0">
                <a:solidFill>
                  <a:srgbClr val="002060"/>
                </a:solidFill>
                <a:effectLst>
                  <a:outerShdw blurRad="38100" dist="38100" dir="2700000" algn="tl">
                    <a:srgbClr val="000000">
                      <a:alpha val="43137"/>
                    </a:srgbClr>
                  </a:outerShdw>
                </a:effectLst>
              </a:rPr>
              <a:t>– a former editor;</a:t>
            </a:r>
            <a:endParaRPr lang="ru-RU" dirty="0" smtClean="0">
              <a:solidFill>
                <a:srgbClr val="002060"/>
              </a:solidFill>
              <a:effectLst>
                <a:outerShdw blurRad="38100" dist="38100" dir="2700000" algn="tl">
                  <a:srgbClr val="000000">
                    <a:alpha val="43137"/>
                  </a:srgbClr>
                </a:outerShdw>
              </a:effectLst>
            </a:endParaRPr>
          </a:p>
          <a:p>
            <a:r>
              <a:rPr lang="en-US" sz="3100" u="sng" dirty="0" err="1" smtClean="0">
                <a:solidFill>
                  <a:srgbClr val="002060"/>
                </a:solidFill>
                <a:effectLst>
                  <a:outerShdw blurRad="38100" dist="38100" dir="2700000" algn="tl">
                    <a:srgbClr val="000000">
                      <a:alpha val="43137"/>
                    </a:srgbClr>
                  </a:outerShdw>
                </a:effectLst>
              </a:rPr>
              <a:t>Korutov</a:t>
            </a:r>
            <a:r>
              <a:rPr lang="en-US" sz="3100" u="sng" dirty="0" smtClean="0">
                <a:solidFill>
                  <a:srgbClr val="002060"/>
                </a:solidFill>
                <a:effectLst>
                  <a:outerShdw blurRad="38100" dist="38100" dir="2700000" algn="tl">
                    <a:srgbClr val="000000">
                      <a:alpha val="43137"/>
                    </a:srgbClr>
                  </a:outerShdw>
                </a:effectLst>
              </a:rPr>
              <a:t> V.A</a:t>
            </a:r>
            <a:r>
              <a:rPr lang="en-US" dirty="0" smtClean="0">
                <a:solidFill>
                  <a:srgbClr val="002060"/>
                </a:solidFill>
                <a:effectLst>
                  <a:outerShdw blurRad="38100" dist="38100" dir="2700000" algn="tl">
                    <a:srgbClr val="000000">
                      <a:alpha val="43137"/>
                    </a:srgbClr>
                  </a:outerShdw>
                </a:effectLst>
              </a:rPr>
              <a:t>. – a teacher;</a:t>
            </a:r>
            <a:endParaRPr lang="ru-RU" dirty="0" smtClean="0">
              <a:solidFill>
                <a:srgbClr val="002060"/>
              </a:solidFill>
              <a:effectLst>
                <a:outerShdw blurRad="38100" dist="38100" dir="2700000" algn="tl">
                  <a:srgbClr val="000000">
                    <a:alpha val="43137"/>
                  </a:srgbClr>
                </a:outerShdw>
              </a:effectLst>
            </a:endParaRPr>
          </a:p>
          <a:p>
            <a:r>
              <a:rPr lang="en-US" sz="3100" u="sng" dirty="0" err="1" smtClean="0">
                <a:solidFill>
                  <a:srgbClr val="002060"/>
                </a:solidFill>
                <a:effectLst>
                  <a:outerShdw blurRad="38100" dist="38100" dir="2700000" algn="tl">
                    <a:srgbClr val="000000">
                      <a:alpha val="43137"/>
                    </a:srgbClr>
                  </a:outerShdw>
                </a:effectLst>
              </a:rPr>
              <a:t>Milytina</a:t>
            </a:r>
            <a:r>
              <a:rPr lang="en-US" sz="3100" u="sng" dirty="0" smtClean="0">
                <a:solidFill>
                  <a:srgbClr val="002060"/>
                </a:solidFill>
                <a:effectLst>
                  <a:outerShdw blurRad="38100" dist="38100" dir="2700000" algn="tl">
                    <a:srgbClr val="000000">
                      <a:alpha val="43137"/>
                    </a:srgbClr>
                  </a:outerShdw>
                </a:effectLst>
              </a:rPr>
              <a:t> V.F. – </a:t>
            </a:r>
            <a:r>
              <a:rPr lang="en-US" dirty="0" smtClean="0">
                <a:solidFill>
                  <a:srgbClr val="002060"/>
                </a:solidFill>
                <a:effectLst>
                  <a:outerShdw blurRad="38100" dist="38100" dir="2700000" algn="tl">
                    <a:srgbClr val="000000">
                      <a:alpha val="43137"/>
                    </a:srgbClr>
                  </a:outerShdw>
                </a:effectLst>
              </a:rPr>
              <a:t>a salesman;</a:t>
            </a:r>
            <a:endParaRPr lang="ru-RU" dirty="0" smtClean="0">
              <a:solidFill>
                <a:srgbClr val="002060"/>
              </a:solidFill>
              <a:effectLst>
                <a:outerShdw blurRad="38100" dist="38100" dir="2700000" algn="tl">
                  <a:srgbClr val="000000">
                    <a:alpha val="43137"/>
                  </a:srgbClr>
                </a:outerShdw>
              </a:effectLst>
            </a:endParaRPr>
          </a:p>
          <a:p>
            <a:r>
              <a:rPr lang="en-US" sz="3100" u="sng" dirty="0" err="1" smtClean="0">
                <a:solidFill>
                  <a:srgbClr val="002060"/>
                </a:solidFill>
                <a:effectLst>
                  <a:outerShdw blurRad="38100" dist="38100" dir="2700000" algn="tl">
                    <a:srgbClr val="000000">
                      <a:alpha val="43137"/>
                    </a:srgbClr>
                  </a:outerShdw>
                </a:effectLst>
              </a:rPr>
              <a:t>Niculin</a:t>
            </a:r>
            <a:r>
              <a:rPr lang="en-US" sz="3100" u="sng" dirty="0" smtClean="0">
                <a:solidFill>
                  <a:srgbClr val="002060"/>
                </a:solidFill>
                <a:effectLst>
                  <a:outerShdw blurRad="38100" dist="38100" dir="2700000" algn="tl">
                    <a:srgbClr val="000000">
                      <a:alpha val="43137"/>
                    </a:srgbClr>
                  </a:outerShdw>
                </a:effectLst>
              </a:rPr>
              <a:t> A.G</a:t>
            </a:r>
            <a:r>
              <a:rPr lang="en-US" sz="3100" dirty="0" smtClean="0">
                <a:solidFill>
                  <a:srgbClr val="002060"/>
                </a:solidFill>
                <a:effectLst>
                  <a:outerShdw blurRad="38100" dist="38100" dir="2700000" algn="tl">
                    <a:srgbClr val="000000">
                      <a:alpha val="43137"/>
                    </a:srgbClr>
                  </a:outerShdw>
                </a:effectLst>
              </a:rPr>
              <a:t>. – a </a:t>
            </a:r>
            <a:r>
              <a:rPr lang="en-US" dirty="0" smtClean="0">
                <a:solidFill>
                  <a:srgbClr val="002060"/>
                </a:solidFill>
                <a:effectLst>
                  <a:outerShdw blurRad="38100" dist="38100" dir="2700000" algn="tl">
                    <a:srgbClr val="000000">
                      <a:alpha val="43137"/>
                    </a:srgbClr>
                  </a:outerShdw>
                </a:effectLst>
              </a:rPr>
              <a:t>former Head of administration of  district;</a:t>
            </a:r>
            <a:endParaRPr lang="ru-RU" dirty="0" smtClean="0">
              <a:solidFill>
                <a:srgbClr val="002060"/>
              </a:solidFill>
              <a:effectLst>
                <a:outerShdw blurRad="38100" dist="38100" dir="2700000" algn="tl">
                  <a:srgbClr val="000000">
                    <a:alpha val="43137"/>
                  </a:srgbClr>
                </a:outerShdw>
              </a:effectLst>
            </a:endParaRPr>
          </a:p>
          <a:p>
            <a:r>
              <a:rPr lang="en-US" sz="3100" u="sng" dirty="0" smtClean="0">
                <a:solidFill>
                  <a:srgbClr val="002060"/>
                </a:solidFill>
                <a:effectLst>
                  <a:outerShdw blurRad="38100" dist="38100" dir="2700000" algn="tl">
                    <a:srgbClr val="000000">
                      <a:alpha val="43137"/>
                    </a:srgbClr>
                  </a:outerShdw>
                </a:effectLst>
              </a:rPr>
              <a:t>Popov P.A. </a:t>
            </a:r>
            <a:r>
              <a:rPr lang="en-US" dirty="0" smtClean="0">
                <a:solidFill>
                  <a:srgbClr val="002060"/>
                </a:solidFill>
                <a:effectLst>
                  <a:outerShdw blurRad="38100" dist="38100" dir="2700000" algn="tl">
                    <a:srgbClr val="000000">
                      <a:alpha val="43137"/>
                    </a:srgbClr>
                  </a:outerShdw>
                </a:effectLst>
              </a:rPr>
              <a:t>– a teacher;</a:t>
            </a:r>
            <a:endParaRPr lang="ru-RU" dirty="0" smtClean="0">
              <a:solidFill>
                <a:srgbClr val="002060"/>
              </a:solidFill>
              <a:effectLst>
                <a:outerShdw blurRad="38100" dist="38100" dir="2700000" algn="tl">
                  <a:srgbClr val="000000">
                    <a:alpha val="43137"/>
                  </a:srgbClr>
                </a:outerShdw>
              </a:effectLst>
            </a:endParaRPr>
          </a:p>
          <a:p>
            <a:r>
              <a:rPr lang="en-US" sz="3100" u="sng" dirty="0" err="1" smtClean="0">
                <a:solidFill>
                  <a:srgbClr val="002060"/>
                </a:solidFill>
                <a:effectLst>
                  <a:outerShdw blurRad="38100" dist="38100" dir="2700000" algn="tl">
                    <a:srgbClr val="000000">
                      <a:alpha val="43137"/>
                    </a:srgbClr>
                  </a:outerShdw>
                </a:effectLst>
              </a:rPr>
              <a:t>Rachkov</a:t>
            </a:r>
            <a:r>
              <a:rPr lang="en-US" sz="3100" u="sng" dirty="0" smtClean="0">
                <a:solidFill>
                  <a:srgbClr val="002060"/>
                </a:solidFill>
                <a:effectLst>
                  <a:outerShdw blurRad="38100" dist="38100" dir="2700000" algn="tl">
                    <a:srgbClr val="000000">
                      <a:alpha val="43137"/>
                    </a:srgbClr>
                  </a:outerShdw>
                </a:effectLst>
              </a:rPr>
              <a:t> U.V. </a:t>
            </a:r>
            <a:r>
              <a:rPr lang="en-US" dirty="0" smtClean="0">
                <a:solidFill>
                  <a:srgbClr val="002060"/>
                </a:solidFill>
                <a:effectLst>
                  <a:outerShdw blurRad="38100" dist="38100" dir="2700000" algn="tl">
                    <a:srgbClr val="000000">
                      <a:alpha val="43137"/>
                    </a:srgbClr>
                  </a:outerShdw>
                </a:effectLst>
              </a:rPr>
              <a:t>– a doctor;</a:t>
            </a:r>
            <a:endParaRPr lang="ru-RU" dirty="0" smtClean="0">
              <a:solidFill>
                <a:srgbClr val="002060"/>
              </a:solidFill>
              <a:effectLst>
                <a:outerShdw blurRad="38100" dist="38100" dir="2700000" algn="tl">
                  <a:srgbClr val="000000">
                    <a:alpha val="43137"/>
                  </a:srgbClr>
                </a:outerShdw>
              </a:effectLst>
            </a:endParaRPr>
          </a:p>
          <a:p>
            <a:r>
              <a:rPr lang="en-US" sz="3100" u="sng" dirty="0" err="1" smtClean="0">
                <a:solidFill>
                  <a:srgbClr val="002060"/>
                </a:solidFill>
                <a:effectLst>
                  <a:outerShdw blurRad="38100" dist="38100" dir="2700000" algn="tl">
                    <a:srgbClr val="000000">
                      <a:alpha val="43137"/>
                    </a:srgbClr>
                  </a:outerShdw>
                </a:effectLst>
              </a:rPr>
              <a:t>Sidorovsky</a:t>
            </a:r>
            <a:r>
              <a:rPr lang="en-US" sz="3100" u="sng" dirty="0" smtClean="0">
                <a:solidFill>
                  <a:srgbClr val="002060"/>
                </a:solidFill>
                <a:effectLst>
                  <a:outerShdw blurRad="38100" dist="38100" dir="2700000" algn="tl">
                    <a:srgbClr val="000000">
                      <a:alpha val="43137"/>
                    </a:srgbClr>
                  </a:outerShdw>
                </a:effectLst>
              </a:rPr>
              <a:t> V.I</a:t>
            </a:r>
            <a:r>
              <a:rPr lang="en-US" sz="3100" dirty="0" smtClean="0">
                <a:solidFill>
                  <a:srgbClr val="002060"/>
                </a:solidFill>
                <a:effectLst>
                  <a:outerShdw blurRad="38100" dist="38100" dir="2700000" algn="tl">
                    <a:srgbClr val="000000">
                      <a:alpha val="43137"/>
                    </a:srgbClr>
                  </a:outerShdw>
                </a:effectLst>
              </a:rPr>
              <a:t>. </a:t>
            </a:r>
            <a:r>
              <a:rPr lang="en-US" dirty="0" smtClean="0">
                <a:solidFill>
                  <a:srgbClr val="002060"/>
                </a:solidFill>
                <a:effectLst>
                  <a:outerShdw blurRad="38100" dist="38100" dir="2700000" algn="tl">
                    <a:srgbClr val="000000">
                      <a:alpha val="43137"/>
                    </a:srgbClr>
                  </a:outerShdw>
                </a:effectLst>
              </a:rPr>
              <a:t>– a  deserved doctor of the republic;</a:t>
            </a:r>
            <a:endParaRPr lang="ru-RU" dirty="0" smtClean="0">
              <a:solidFill>
                <a:srgbClr val="002060"/>
              </a:solidFill>
              <a:effectLst>
                <a:outerShdw blurRad="38100" dist="38100" dir="2700000" algn="tl">
                  <a:srgbClr val="000000">
                    <a:alpha val="43137"/>
                  </a:srgbClr>
                </a:outerShdw>
              </a:effectLst>
            </a:endParaRPr>
          </a:p>
          <a:p>
            <a:r>
              <a:rPr lang="en-US" u="sng" dirty="0" err="1" smtClean="0">
                <a:solidFill>
                  <a:srgbClr val="002060"/>
                </a:solidFill>
                <a:effectLst>
                  <a:outerShdw blurRad="38100" dist="38100" dir="2700000" algn="tl">
                    <a:srgbClr val="000000">
                      <a:alpha val="43137"/>
                    </a:srgbClr>
                  </a:outerShdw>
                </a:effectLst>
              </a:rPr>
              <a:t>CHirkov</a:t>
            </a:r>
            <a:r>
              <a:rPr lang="en-US" u="sng" dirty="0" smtClean="0">
                <a:solidFill>
                  <a:srgbClr val="002060"/>
                </a:solidFill>
                <a:effectLst>
                  <a:outerShdw blurRad="38100" dist="38100" dir="2700000" algn="tl">
                    <a:srgbClr val="000000">
                      <a:alpha val="43137"/>
                    </a:srgbClr>
                  </a:outerShdw>
                </a:effectLst>
              </a:rPr>
              <a:t> A.I. </a:t>
            </a:r>
            <a:r>
              <a:rPr lang="en-US" dirty="0" smtClean="0">
                <a:solidFill>
                  <a:srgbClr val="002060"/>
                </a:solidFill>
                <a:effectLst>
                  <a:outerShdw blurRad="38100" dist="38100" dir="2700000" algn="tl">
                    <a:srgbClr val="000000">
                      <a:alpha val="43137"/>
                    </a:srgbClr>
                  </a:outerShdw>
                </a:effectLst>
              </a:rPr>
              <a:t>- a teacher, researcher of a particular region;</a:t>
            </a:r>
            <a:endParaRPr lang="ru-RU" dirty="0" smtClean="0">
              <a:solidFill>
                <a:srgbClr val="002060"/>
              </a:solidFill>
              <a:effectLst>
                <a:outerShdw blurRad="38100" dist="38100" dir="2700000" algn="tl">
                  <a:srgbClr val="000000">
                    <a:alpha val="43137"/>
                  </a:srgbClr>
                </a:outerShdw>
              </a:effectLst>
            </a:endParaRPr>
          </a:p>
          <a:p>
            <a:r>
              <a:rPr lang="en-US" u="sng" dirty="0" err="1" smtClean="0">
                <a:solidFill>
                  <a:srgbClr val="002060"/>
                </a:solidFill>
                <a:effectLst>
                  <a:outerShdw blurRad="38100" dist="38100" dir="2700000" algn="tl">
                    <a:srgbClr val="000000">
                      <a:alpha val="43137"/>
                    </a:srgbClr>
                  </a:outerShdw>
                </a:effectLst>
              </a:rPr>
              <a:t>Babichev</a:t>
            </a:r>
            <a:r>
              <a:rPr lang="en-US" u="sng" dirty="0" smtClean="0">
                <a:solidFill>
                  <a:srgbClr val="002060"/>
                </a:solidFill>
                <a:effectLst>
                  <a:outerShdw blurRad="38100" dist="38100" dir="2700000" algn="tl">
                    <a:srgbClr val="000000">
                      <a:alpha val="43137"/>
                    </a:srgbClr>
                  </a:outerShdw>
                </a:effectLst>
              </a:rPr>
              <a:t> V.A</a:t>
            </a:r>
            <a:r>
              <a:rPr lang="en-US" dirty="0" smtClean="0">
                <a:solidFill>
                  <a:srgbClr val="002060"/>
                </a:solidFill>
                <a:effectLst>
                  <a:outerShdw blurRad="38100" dist="38100" dir="2700000" algn="tl">
                    <a:srgbClr val="000000">
                      <a:alpha val="43137"/>
                    </a:srgbClr>
                  </a:outerShdw>
                </a:effectLst>
              </a:rPr>
              <a:t>. - a senior construction superintendent;</a:t>
            </a:r>
            <a:endParaRPr lang="ru-RU" dirty="0" smtClean="0">
              <a:solidFill>
                <a:srgbClr val="002060"/>
              </a:solidFill>
              <a:effectLst>
                <a:outerShdw blurRad="38100" dist="38100" dir="2700000" algn="tl">
                  <a:srgbClr val="000000">
                    <a:alpha val="43137"/>
                  </a:srgbClr>
                </a:outerShdw>
              </a:effectLst>
            </a:endParaRPr>
          </a:p>
          <a:p>
            <a:r>
              <a:rPr lang="en-US" u="sng" dirty="0" err="1" smtClean="0">
                <a:solidFill>
                  <a:srgbClr val="002060"/>
                </a:solidFill>
                <a:effectLst>
                  <a:outerShdw blurRad="38100" dist="38100" dir="2700000" algn="tl">
                    <a:srgbClr val="000000">
                      <a:alpha val="43137"/>
                    </a:srgbClr>
                  </a:outerShdw>
                </a:effectLst>
              </a:rPr>
              <a:t>Lukina</a:t>
            </a:r>
            <a:r>
              <a:rPr lang="en-US" u="sng" dirty="0" smtClean="0">
                <a:solidFill>
                  <a:srgbClr val="002060"/>
                </a:solidFill>
                <a:effectLst>
                  <a:outerShdw blurRad="38100" dist="38100" dir="2700000" algn="tl">
                    <a:srgbClr val="000000">
                      <a:alpha val="43137"/>
                    </a:srgbClr>
                  </a:outerShdw>
                </a:effectLst>
              </a:rPr>
              <a:t> Z.G</a:t>
            </a:r>
            <a:r>
              <a:rPr lang="en-US" dirty="0" smtClean="0">
                <a:solidFill>
                  <a:srgbClr val="002060"/>
                </a:solidFill>
                <a:effectLst>
                  <a:outerShdw blurRad="38100" dist="38100" dir="2700000" algn="tl">
                    <a:srgbClr val="000000">
                      <a:alpha val="43137"/>
                    </a:srgbClr>
                  </a:outerShdw>
                </a:effectLst>
              </a:rPr>
              <a:t>. – a educator kindergarten;</a:t>
            </a:r>
            <a:endParaRPr lang="ru-RU" dirty="0" smtClean="0">
              <a:solidFill>
                <a:srgbClr val="002060"/>
              </a:solidFill>
              <a:effectLst>
                <a:outerShdw blurRad="38100" dist="38100" dir="2700000" algn="tl">
                  <a:srgbClr val="000000">
                    <a:alpha val="43137"/>
                  </a:srgbClr>
                </a:outerShdw>
              </a:effectLst>
            </a:endParaRPr>
          </a:p>
          <a:p>
            <a:r>
              <a:rPr lang="en-US" u="sng" dirty="0" err="1" smtClean="0">
                <a:solidFill>
                  <a:srgbClr val="002060"/>
                </a:solidFill>
                <a:effectLst>
                  <a:outerShdw blurRad="38100" dist="38100" dir="2700000" algn="tl">
                    <a:srgbClr val="000000">
                      <a:alpha val="43137"/>
                    </a:srgbClr>
                  </a:outerShdw>
                </a:effectLst>
              </a:rPr>
              <a:t>Rogov</a:t>
            </a:r>
            <a:r>
              <a:rPr lang="en-US" u="sng" dirty="0" smtClean="0">
                <a:solidFill>
                  <a:srgbClr val="002060"/>
                </a:solidFill>
                <a:effectLst>
                  <a:outerShdw blurRad="38100" dist="38100" dir="2700000" algn="tl">
                    <a:srgbClr val="000000">
                      <a:alpha val="43137"/>
                    </a:srgbClr>
                  </a:outerShdw>
                </a:effectLst>
              </a:rPr>
              <a:t> G.F. </a:t>
            </a:r>
            <a:r>
              <a:rPr lang="en-US" dirty="0" smtClean="0">
                <a:solidFill>
                  <a:srgbClr val="002060"/>
                </a:solidFill>
                <a:effectLst>
                  <a:outerShdw blurRad="38100" dist="38100" dir="2700000" algn="tl">
                    <a:srgbClr val="000000">
                      <a:alpha val="43137"/>
                    </a:srgbClr>
                  </a:outerShdw>
                </a:effectLst>
              </a:rPr>
              <a:t>- a former workman of the linear division of the internal deals to stations </a:t>
            </a:r>
            <a:r>
              <a:rPr lang="en-US" dirty="0" err="1" smtClean="0">
                <a:solidFill>
                  <a:srgbClr val="002060"/>
                </a:solidFill>
                <a:effectLst>
                  <a:outerShdw blurRad="38100" dist="38100" dir="2700000" algn="tl">
                    <a:srgbClr val="000000">
                      <a:alpha val="43137"/>
                    </a:srgbClr>
                  </a:outerShdw>
                </a:effectLst>
              </a:rPr>
              <a:t>Konosha</a:t>
            </a:r>
            <a:r>
              <a:rPr lang="en-US" dirty="0" smtClean="0">
                <a:solidFill>
                  <a:srgbClr val="002060"/>
                </a:solidFill>
                <a:effectLst>
                  <a:outerShdw blurRad="38100" dist="38100" dir="2700000" algn="tl">
                    <a:srgbClr val="000000">
                      <a:alpha val="43137"/>
                    </a:srgbClr>
                  </a:outerShdw>
                </a:effectLst>
              </a:rPr>
              <a:t>;</a:t>
            </a:r>
            <a:endParaRPr lang="ru-RU" dirty="0" smtClean="0">
              <a:solidFill>
                <a:srgbClr val="002060"/>
              </a:solidFill>
              <a:effectLst>
                <a:outerShdw blurRad="38100" dist="38100" dir="2700000" algn="tl">
                  <a:srgbClr val="000000">
                    <a:alpha val="43137"/>
                  </a:srgbClr>
                </a:outerShdw>
              </a:effectLst>
            </a:endParaRPr>
          </a:p>
          <a:p>
            <a:r>
              <a:rPr lang="en-US" u="sng" dirty="0" smtClean="0">
                <a:solidFill>
                  <a:srgbClr val="002060"/>
                </a:solidFill>
                <a:effectLst>
                  <a:outerShdw blurRad="38100" dist="38100" dir="2700000" algn="tl">
                    <a:srgbClr val="000000">
                      <a:alpha val="43137"/>
                    </a:srgbClr>
                  </a:outerShdw>
                </a:effectLst>
              </a:rPr>
              <a:t>Smetana  D.D</a:t>
            </a:r>
            <a:r>
              <a:rPr lang="en-US" dirty="0" smtClean="0">
                <a:solidFill>
                  <a:srgbClr val="002060"/>
                </a:solidFill>
                <a:effectLst>
                  <a:outerShdw blurRad="38100" dist="38100" dir="2700000" algn="tl">
                    <a:srgbClr val="000000">
                      <a:alpha val="43137"/>
                    </a:srgbClr>
                  </a:outerShdw>
                </a:effectLst>
              </a:rPr>
              <a:t>. - a surgeon;</a:t>
            </a:r>
            <a:endParaRPr lang="ru-RU" dirty="0" smtClean="0">
              <a:solidFill>
                <a:srgbClr val="002060"/>
              </a:solidFill>
              <a:effectLst>
                <a:outerShdw blurRad="38100" dist="38100" dir="2700000" algn="tl">
                  <a:srgbClr val="000000">
                    <a:alpha val="43137"/>
                  </a:srgbClr>
                </a:outerShdw>
              </a:effectLst>
            </a:endParaRPr>
          </a:p>
          <a:p>
            <a:r>
              <a:rPr lang="en-US" u="sng" dirty="0" err="1" smtClean="0">
                <a:solidFill>
                  <a:srgbClr val="002060"/>
                </a:solidFill>
                <a:effectLst>
                  <a:outerShdw blurRad="38100" dist="38100" dir="2700000" algn="tl">
                    <a:srgbClr val="000000">
                      <a:alpha val="43137"/>
                    </a:srgbClr>
                  </a:outerShdw>
                </a:effectLst>
              </a:rPr>
              <a:t>Shilov</a:t>
            </a:r>
            <a:r>
              <a:rPr lang="en-US" u="sng" dirty="0" smtClean="0">
                <a:solidFill>
                  <a:srgbClr val="002060"/>
                </a:solidFill>
                <a:effectLst>
                  <a:outerShdw blurRad="38100" dist="38100" dir="2700000" algn="tl">
                    <a:srgbClr val="000000">
                      <a:alpha val="43137"/>
                    </a:srgbClr>
                  </a:outerShdw>
                </a:effectLst>
              </a:rPr>
              <a:t>  V.V. </a:t>
            </a:r>
            <a:r>
              <a:rPr lang="en-US" dirty="0" smtClean="0">
                <a:solidFill>
                  <a:srgbClr val="002060"/>
                </a:solidFill>
                <a:effectLst>
                  <a:outerShdw blurRad="38100" dist="38100" dir="2700000" algn="tl">
                    <a:srgbClr val="000000">
                      <a:alpha val="43137"/>
                    </a:srgbClr>
                  </a:outerShdw>
                </a:effectLst>
              </a:rPr>
              <a:t>- a surgeon.</a:t>
            </a:r>
            <a:endParaRPr lang="ru-RU" dirty="0" smtClean="0">
              <a:solidFill>
                <a:srgbClr val="002060"/>
              </a:solidFill>
              <a:effectLst>
                <a:outerShdw blurRad="38100" dist="38100" dir="2700000" algn="tl">
                  <a:srgbClr val="000000">
                    <a:alpha val="43137"/>
                  </a:srgbClr>
                </a:outerShdw>
              </a:effectLst>
            </a:endParaRPr>
          </a:p>
          <a:p>
            <a:r>
              <a:rPr lang="en-US" dirty="0" smtClean="0">
                <a:solidFill>
                  <a:srgbClr val="002060"/>
                </a:solidFill>
                <a:effectLst>
                  <a:outerShdw blurRad="38100" dist="38100" dir="2700000" algn="tl">
                    <a:srgbClr val="000000">
                      <a:alpha val="43137"/>
                    </a:srgbClr>
                  </a:outerShdw>
                </a:effectLst>
              </a:rPr>
              <a:t> </a:t>
            </a:r>
            <a:endParaRPr lang="ru-RU" dirty="0" smtClean="0">
              <a:solidFill>
                <a:srgbClr val="002060"/>
              </a:solidFill>
              <a:effectLst>
                <a:outerShdw blurRad="38100" dist="38100" dir="2700000" algn="tl">
                  <a:srgbClr val="000000">
                    <a:alpha val="43137"/>
                  </a:srgbClr>
                </a:outerShdw>
              </a:effectLst>
            </a:endParaRPr>
          </a:p>
          <a:p>
            <a:endParaRPr lang="ru-RU" dirty="0" smtClean="0">
              <a:solidFill>
                <a:srgbClr val="002060"/>
              </a:solidFill>
              <a:effectLst>
                <a:outerShdw blurRad="38100" dist="38100" dir="2700000" algn="tl">
                  <a:srgbClr val="000000">
                    <a:alpha val="43137"/>
                  </a:srgbClr>
                </a:outerShdw>
              </a:effectLst>
            </a:endParaRPr>
          </a:p>
          <a:p>
            <a:endParaRPr lang="ru-RU" dirty="0"/>
          </a:p>
        </p:txBody>
      </p:sp>
      <p:pic>
        <p:nvPicPr>
          <p:cNvPr id="22530" name="Picture 2" descr="C:\Documents and Settings\Admin\Рабочий стол\Коноша\1282216177_iosif-brodskij-zhizn-v-rasseyannom-svete.jpg"/>
          <p:cNvPicPr>
            <a:picLocks noChangeAspect="1" noChangeArrowheads="1"/>
          </p:cNvPicPr>
          <p:nvPr/>
        </p:nvPicPr>
        <p:blipFill>
          <a:blip r:embed="rId3"/>
          <a:srcRect/>
          <a:stretch>
            <a:fillRect/>
          </a:stretch>
        </p:blipFill>
        <p:spPr bwMode="auto">
          <a:xfrm>
            <a:off x="4429124" y="0"/>
            <a:ext cx="4714876" cy="6870247"/>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Admin\Рабочий стол\Коноша\0_1df99_67551bb6_L.jpg"/>
          <p:cNvPicPr>
            <a:picLocks noChangeAspect="1" noChangeArrowheads="1"/>
          </p:cNvPicPr>
          <p:nvPr/>
        </p:nvPicPr>
        <p:blipFill>
          <a:blip r:embed="rId2"/>
          <a:srcRect/>
          <a:stretch>
            <a:fillRect/>
          </a:stretch>
        </p:blipFill>
        <p:spPr bwMode="auto">
          <a:xfrm>
            <a:off x="-428660" y="-357214"/>
            <a:ext cx="10259066" cy="7920000"/>
          </a:xfrm>
          <a:prstGeom prst="rect">
            <a:avLst/>
          </a:prstGeom>
          <a:noFill/>
        </p:spPr>
      </p:pic>
      <p:sp>
        <p:nvSpPr>
          <p:cNvPr id="2" name="Заголовок 1"/>
          <p:cNvSpPr>
            <a:spLocks noGrp="1"/>
          </p:cNvSpPr>
          <p:nvPr>
            <p:ph type="title"/>
          </p:nvPr>
        </p:nvSpPr>
        <p:spPr/>
        <p:txBody>
          <a:bodyPr>
            <a:noAutofit/>
            <a:scene3d>
              <a:camera prst="orthographicFront"/>
              <a:lightRig rig="flat" dir="tl">
                <a:rot lat="0" lon="0" rev="6600000"/>
              </a:lightRig>
            </a:scene3d>
            <a:sp3d extrusionH="25400" contourW="8890">
              <a:bevelT w="38100" h="31750"/>
              <a:contourClr>
                <a:schemeClr val="accent2">
                  <a:shade val="75000"/>
                </a:schemeClr>
              </a:contourClr>
            </a:sp3d>
          </a:bodyPr>
          <a:lstStyle/>
          <a:p>
            <a:r>
              <a:rPr 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Aut</a:t>
            </a:r>
            <a:r>
              <a:rPr 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h</a:t>
            </a:r>
            <a:r>
              <a:rPr 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ors</a:t>
            </a:r>
            <a:r>
              <a:rPr lang="en-US" sz="80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a:t>
            </a:r>
            <a:endParaRPr lang="ru-RU" sz="80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3" name="Содержимое 2"/>
          <p:cNvSpPr>
            <a:spLocks noGrp="1"/>
          </p:cNvSpPr>
          <p:nvPr>
            <p:ph idx="1"/>
          </p:nvPr>
        </p:nvSpPr>
        <p:spPr>
          <a:xfrm>
            <a:off x="214282" y="1714488"/>
            <a:ext cx="8229600" cy="4525963"/>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Cheremushkina</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Alena</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sym typeface="Wingdings" pitchFamily="2" charset="2"/>
              </a:rPr>
              <a:t></a:t>
            </a:r>
            <a:endPar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Lagutkina</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Elena</a:t>
            </a: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sym typeface="Wingdings" pitchFamily="2" charset="2"/>
              </a:rPr>
              <a:t></a:t>
            </a:r>
            <a:endPar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Titova</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Ann</a:t>
            </a: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sym typeface="Wingdings" pitchFamily="2" charset="2"/>
              </a:rPr>
              <a:t></a:t>
            </a:r>
            <a:endPar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sz="54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Epifanova</a:t>
            </a:r>
            <a:r>
              <a:rPr lang="en-US"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Elena</a:t>
            </a: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ru-RU" sz="54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sym typeface="Wingdings" pitchFamily="2" charset="2"/>
              </a:rPr>
              <a:t></a:t>
            </a:r>
            <a:endParaRPr lang="ru-RU" sz="54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Tree>
  </p:cSld>
  <p:clrMapOvr>
    <a:masterClrMapping/>
  </p:clrMapOvr>
  <p:transition>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41156677.jpg"/>
          <p:cNvPicPr>
            <a:picLocks noChangeAspect="1"/>
          </p:cNvPicPr>
          <p:nvPr/>
        </p:nvPicPr>
        <p:blipFill>
          <a:blip r:embed="rId2"/>
          <a:stretch>
            <a:fillRect/>
          </a:stretch>
        </p:blipFill>
        <p:spPr>
          <a:xfrm>
            <a:off x="0" y="0"/>
            <a:ext cx="9144000" cy="6858000"/>
          </a:xfrm>
          <a:prstGeom prst="rect">
            <a:avLst/>
          </a:prstGeom>
        </p:spPr>
      </p:pic>
      <p:sp>
        <p:nvSpPr>
          <p:cNvPr id="2" name="Заголовок 1"/>
          <p:cNvSpPr>
            <a:spLocks noGrp="1"/>
          </p:cNvSpPr>
          <p:nvPr>
            <p:ph type="title"/>
          </p:nvPr>
        </p:nvSpPr>
        <p:spPr>
          <a:xfrm>
            <a:off x="457200" y="0"/>
            <a:ext cx="8229600" cy="857232"/>
          </a:xfrm>
        </p:spPr>
        <p:txBody>
          <a:bodyPr/>
          <a:lstStyle/>
          <a:p>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Our History</a:t>
            </a:r>
            <a:endParaRPr lang="ru-RU"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Содержимое 2"/>
          <p:cNvSpPr>
            <a:spLocks noGrp="1"/>
          </p:cNvSpPr>
          <p:nvPr>
            <p:ph idx="1"/>
          </p:nvPr>
        </p:nvSpPr>
        <p:spPr>
          <a:xfrm>
            <a:off x="142844" y="1000084"/>
            <a:ext cx="8715436" cy="5857916"/>
          </a:xfrm>
        </p:spPr>
        <p:txBody>
          <a:bodyPr>
            <a:normAutofit/>
          </a:bodyPr>
          <a:lstStyle/>
          <a:p>
            <a:pPr>
              <a:buNone/>
            </a:pP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In the ancient time our corner of the world has been populated with Finno-Ugrian tribes. As the proof of it not </a:t>
            </a:r>
            <a:r>
              <a:rPr lang="en-US"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slavic</a:t>
            </a: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names of the rivers, the natural boundaries, remained till today can serve: </a:t>
            </a:r>
            <a:r>
              <a:rPr lang="en-US"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Konosha</a:t>
            </a: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Tavrenga</a:t>
            </a: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US"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Vohtoma</a:t>
            </a: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etc. Slavs began to occupy our earths only in the end of the first </a:t>
            </a:r>
            <a:r>
              <a:rPr lang="en-US"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millenium</a:t>
            </a:r>
            <a:r>
              <a:rPr lang="en-US" sz="28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of our era. The imperial government has selected the North a reference place. Remoteness from provincial cities gave the chance to ethnographers to name suburb of three provinces a godforsaken place. Position has started to change, when more hundred years ago on cards of the Russian empire there was a new geographical point - station </a:t>
            </a:r>
            <a:r>
              <a:rPr lang="en-US" sz="28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Konosha</a:t>
            </a:r>
            <a:r>
              <a:rPr lang="en-US" sz="24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endParaRPr lang="ru-RU" sz="2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dmin\Рабочий стол\Безымянный.png"/>
          <p:cNvPicPr>
            <a:picLocks noChangeAspect="1" noChangeArrowheads="1"/>
          </p:cNvPicPr>
          <p:nvPr/>
        </p:nvPicPr>
        <p:blipFill>
          <a:blip r:embed="rId2"/>
          <a:srcRect/>
          <a:stretch>
            <a:fillRect/>
          </a:stretch>
        </p:blipFill>
        <p:spPr bwMode="auto">
          <a:xfrm>
            <a:off x="4500562" y="0"/>
            <a:ext cx="4643438" cy="6858000"/>
          </a:xfrm>
          <a:prstGeom prst="rect">
            <a:avLst/>
          </a:prstGeom>
          <a:noFill/>
        </p:spPr>
      </p:pic>
      <p:pic>
        <p:nvPicPr>
          <p:cNvPr id="5121" name="Picture 1" descr="C:\Documents and Settings\Admin\Рабочий стол\Коноша\0_1d403_fb7da706_XL.jpg"/>
          <p:cNvPicPr>
            <a:picLocks noChangeAspect="1" noChangeArrowheads="1"/>
          </p:cNvPicPr>
          <p:nvPr/>
        </p:nvPicPr>
        <p:blipFill>
          <a:blip r:embed="rId3"/>
          <a:srcRect/>
          <a:stretch>
            <a:fillRect/>
          </a:stretch>
        </p:blipFill>
        <p:spPr bwMode="auto">
          <a:xfrm>
            <a:off x="-142908" y="0"/>
            <a:ext cx="4693475" cy="6858000"/>
          </a:xfrm>
          <a:prstGeom prst="rect">
            <a:avLst/>
          </a:prstGeom>
          <a:noFill/>
        </p:spPr>
      </p:pic>
      <p:sp>
        <p:nvSpPr>
          <p:cNvPr id="3" name="Содержимое 2"/>
          <p:cNvSpPr>
            <a:spLocks noGrp="1"/>
          </p:cNvSpPr>
          <p:nvPr>
            <p:ph idx="1"/>
          </p:nvPr>
        </p:nvSpPr>
        <p:spPr>
          <a:xfrm>
            <a:off x="214282" y="428604"/>
            <a:ext cx="8472518" cy="5697559"/>
          </a:xfrm>
        </p:spPr>
        <p:txBody>
          <a:bodyPr>
            <a:normAutofit fontScale="92500"/>
          </a:bodyPr>
          <a:lstStyle/>
          <a:p>
            <a:pPr algn="just">
              <a:buNone/>
            </a:pPr>
            <a:r>
              <a:rPr lang="ru-RU" b="1" dirty="0" smtClean="0">
                <a:solidFill>
                  <a:schemeClr val="tx1">
                    <a:lumMod val="95000"/>
                    <a:lumOff val="5000"/>
                  </a:schemeClr>
                </a:solidFill>
                <a:effectLst>
                  <a:glow rad="139700">
                    <a:schemeClr val="accent3">
                      <a:satMod val="175000"/>
                      <a:alpha val="40000"/>
                    </a:schemeClr>
                  </a:glow>
                </a:effectLst>
              </a:rPr>
              <a:t>     </a:t>
            </a:r>
            <a:r>
              <a:rPr lang="en-US" b="1" dirty="0" smtClean="0">
                <a:solidFill>
                  <a:schemeClr val="tx1">
                    <a:lumMod val="95000"/>
                    <a:lumOff val="5000"/>
                  </a:schemeClr>
                </a:solidFill>
                <a:effectLst>
                  <a:glow rad="139700">
                    <a:schemeClr val="accent3">
                      <a:satMod val="175000"/>
                      <a:alpha val="40000"/>
                    </a:schemeClr>
                  </a:glow>
                </a:effectLst>
              </a:rPr>
              <a:t>The road and station were built basically by local peasants. A shovel, a wheelbarrow, a cart - here basic "</a:t>
            </a:r>
            <a:r>
              <a:rPr lang="en-US" b="1" dirty="0" err="1" smtClean="0">
                <a:solidFill>
                  <a:schemeClr val="tx1">
                    <a:lumMod val="95000"/>
                    <a:lumOff val="5000"/>
                  </a:schemeClr>
                </a:solidFill>
                <a:effectLst>
                  <a:glow rad="139700">
                    <a:schemeClr val="accent3">
                      <a:satMod val="175000"/>
                      <a:alpha val="40000"/>
                    </a:schemeClr>
                  </a:glow>
                </a:effectLst>
              </a:rPr>
              <a:t>technics</a:t>
            </a:r>
            <a:r>
              <a:rPr lang="en-US" b="1" dirty="0" smtClean="0">
                <a:solidFill>
                  <a:schemeClr val="tx1">
                    <a:lumMod val="95000"/>
                    <a:lumOff val="5000"/>
                  </a:schemeClr>
                </a:solidFill>
                <a:effectLst>
                  <a:glow rad="139700">
                    <a:schemeClr val="accent3">
                      <a:satMod val="175000"/>
                      <a:alpha val="40000"/>
                    </a:schemeClr>
                  </a:glow>
                </a:effectLst>
              </a:rPr>
              <a:t>" of builders. It is not surprising that on national etymology of </a:t>
            </a:r>
            <a:r>
              <a:rPr lang="en-US" b="1" dirty="0" err="1" smtClean="0">
                <a:solidFill>
                  <a:schemeClr val="tx1">
                    <a:lumMod val="95000"/>
                    <a:lumOff val="5000"/>
                  </a:schemeClr>
                </a:solidFill>
                <a:effectLst>
                  <a:glow rad="139700">
                    <a:schemeClr val="accent3">
                      <a:satMod val="175000"/>
                      <a:alpha val="40000"/>
                    </a:schemeClr>
                  </a:glow>
                </a:effectLst>
              </a:rPr>
              <a:t>Konosha</a:t>
            </a:r>
            <a:r>
              <a:rPr lang="en-US" b="1" dirty="0" smtClean="0">
                <a:solidFill>
                  <a:schemeClr val="tx1">
                    <a:lumMod val="95000"/>
                    <a:lumOff val="5000"/>
                  </a:schemeClr>
                </a:solidFill>
                <a:effectLst>
                  <a:glow rad="139700">
                    <a:schemeClr val="accent3">
                      <a:satMod val="175000"/>
                      <a:alpha val="40000"/>
                    </a:schemeClr>
                  </a:glow>
                </a:effectLst>
              </a:rPr>
              <a:t> it was interpreted as "horse" and "burden". In 1898 design building of railway station </a:t>
            </a:r>
            <a:r>
              <a:rPr lang="en-US" b="1" dirty="0" err="1" smtClean="0">
                <a:solidFill>
                  <a:schemeClr val="tx1">
                    <a:lumMod val="95000"/>
                    <a:lumOff val="5000"/>
                  </a:schemeClr>
                </a:solidFill>
                <a:effectLst>
                  <a:glow rad="139700">
                    <a:schemeClr val="accent3">
                      <a:satMod val="175000"/>
                      <a:alpha val="40000"/>
                    </a:schemeClr>
                  </a:glow>
                </a:effectLst>
              </a:rPr>
              <a:t>Konosha</a:t>
            </a:r>
            <a:r>
              <a:rPr lang="en-US" b="1" dirty="0" smtClean="0">
                <a:solidFill>
                  <a:schemeClr val="tx1">
                    <a:lumMod val="95000"/>
                    <a:lumOff val="5000"/>
                  </a:schemeClr>
                </a:solidFill>
                <a:effectLst>
                  <a:glow rad="139700">
                    <a:schemeClr val="accent3">
                      <a:satMod val="175000"/>
                      <a:alpha val="40000"/>
                    </a:schemeClr>
                  </a:glow>
                </a:effectLst>
              </a:rPr>
              <a:t> has been finished. From official documents it is visible that on October, 22nd, 1898 on the </a:t>
            </a:r>
            <a:r>
              <a:rPr lang="en-US" b="1" dirty="0" err="1" smtClean="0">
                <a:solidFill>
                  <a:schemeClr val="tx1">
                    <a:lumMod val="95000"/>
                    <a:lumOff val="5000"/>
                  </a:schemeClr>
                </a:solidFill>
                <a:effectLst>
                  <a:glow rad="139700">
                    <a:schemeClr val="accent3">
                      <a:satMod val="175000"/>
                      <a:alpha val="40000"/>
                    </a:schemeClr>
                  </a:glow>
                </a:effectLst>
              </a:rPr>
              <a:t>Vologodsko</a:t>
            </a:r>
            <a:r>
              <a:rPr lang="en-US" b="1" dirty="0" smtClean="0">
                <a:solidFill>
                  <a:schemeClr val="tx1">
                    <a:lumMod val="95000"/>
                    <a:lumOff val="5000"/>
                  </a:schemeClr>
                </a:solidFill>
                <a:effectLst>
                  <a:glow rad="139700">
                    <a:schemeClr val="accent3">
                      <a:satMod val="175000"/>
                      <a:alpha val="40000"/>
                    </a:schemeClr>
                  </a:glow>
                </a:effectLst>
              </a:rPr>
              <a:t>-Arkhangelsk line there was openly constant movement of trains and station </a:t>
            </a:r>
            <a:r>
              <a:rPr lang="en-US" b="1" dirty="0" err="1" smtClean="0">
                <a:solidFill>
                  <a:schemeClr val="tx1">
                    <a:lumMod val="95000"/>
                    <a:lumOff val="5000"/>
                  </a:schemeClr>
                </a:solidFill>
                <a:effectLst>
                  <a:glow rad="139700">
                    <a:schemeClr val="accent3">
                      <a:satMod val="175000"/>
                      <a:alpha val="40000"/>
                    </a:schemeClr>
                  </a:glow>
                </a:effectLst>
              </a:rPr>
              <a:t>Konosha</a:t>
            </a:r>
            <a:r>
              <a:rPr lang="en-US" b="1" dirty="0" smtClean="0">
                <a:solidFill>
                  <a:schemeClr val="tx1">
                    <a:lumMod val="95000"/>
                    <a:lumOff val="5000"/>
                  </a:schemeClr>
                </a:solidFill>
                <a:effectLst>
                  <a:glow rad="139700">
                    <a:schemeClr val="accent3">
                      <a:satMod val="175000"/>
                      <a:alpha val="40000"/>
                    </a:schemeClr>
                  </a:glow>
                </a:effectLst>
              </a:rPr>
              <a:t> is accepted in operation. This day also became birthday to </a:t>
            </a:r>
            <a:r>
              <a:rPr lang="en-US" b="1" dirty="0" err="1" smtClean="0">
                <a:solidFill>
                  <a:schemeClr val="tx1">
                    <a:lumMod val="95000"/>
                    <a:lumOff val="5000"/>
                  </a:schemeClr>
                </a:solidFill>
                <a:effectLst>
                  <a:glow rad="139700">
                    <a:schemeClr val="accent3">
                      <a:satMod val="175000"/>
                      <a:alpha val="40000"/>
                    </a:schemeClr>
                  </a:glow>
                </a:effectLst>
              </a:rPr>
              <a:t>Konosha</a:t>
            </a:r>
            <a:r>
              <a:rPr lang="en-US" b="1" dirty="0" smtClean="0">
                <a:solidFill>
                  <a:schemeClr val="tx1">
                    <a:lumMod val="95000"/>
                    <a:lumOff val="5000"/>
                  </a:schemeClr>
                </a:solidFill>
                <a:effectLst>
                  <a:glow rad="139700">
                    <a:schemeClr val="accent3">
                      <a:satMod val="175000"/>
                      <a:alpha val="40000"/>
                    </a:schemeClr>
                  </a:glow>
                </a:effectLst>
              </a:rPr>
              <a:t>.</a:t>
            </a:r>
            <a:endParaRPr lang="ru-RU" b="1" dirty="0" smtClean="0">
              <a:solidFill>
                <a:schemeClr val="tx1">
                  <a:lumMod val="95000"/>
                  <a:lumOff val="5000"/>
                </a:schemeClr>
              </a:solidFill>
              <a:effectLst>
                <a:glow rad="139700">
                  <a:schemeClr val="accent3">
                    <a:satMod val="175000"/>
                    <a:alpha val="40000"/>
                  </a:schemeClr>
                </a:glow>
              </a:effectLst>
            </a:endParaRP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7" name="Picture 1" descr="C:\Documents and Settings\Admin\Рабочий стол\Коноша\0_100f6_53d74988_L.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a:xfrm>
            <a:off x="457200" y="0"/>
            <a:ext cx="8229600" cy="859809"/>
          </a:xfrm>
        </p:spPr>
        <p:txBody>
          <a:bodyPr/>
          <a:lstStyle/>
          <a:p>
            <a:r>
              <a:rPr lang="en-US"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Konosha and entertainments</a:t>
            </a:r>
            <a:endParaRPr lang="ru-RU"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Содержимое 2"/>
          <p:cNvSpPr>
            <a:spLocks noGrp="1"/>
          </p:cNvSpPr>
          <p:nvPr>
            <p:ph idx="1"/>
          </p:nvPr>
        </p:nvSpPr>
        <p:spPr>
          <a:xfrm>
            <a:off x="428596" y="928671"/>
            <a:ext cx="8229600" cy="5929330"/>
          </a:xfrm>
        </p:spPr>
        <p:txBody>
          <a:bodyPr>
            <a:noAutofit/>
            <a:scene3d>
              <a:camera prst="perspectiveRelaxedModerately"/>
              <a:lightRig rig="threePt" dir="t"/>
            </a:scene3d>
          </a:bodyPr>
          <a:lstStyle/>
          <a:p>
            <a:pPr algn="just">
              <a:buNone/>
            </a:pP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Konosha have not very a lot of entertainments.  But our youth knows that to be engaged. Many go in for sport  on special platforms and in sport hall. Some walk on street and go to club.  Now in warm weather it is possible to have a rest in dinopark.  In this park figures of dinosaurs of the </a:t>
            </a:r>
            <a:r>
              <a:rPr lang="en-US" sz="2800"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Uyrskiy</a:t>
            </a:r>
            <a:r>
              <a:rPr lang="en-US"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period are erected. In the summer people like to go for a drive on catamarans.  It makes upon them good impression. The youth go to bathe and sunbathe on our lakes.  An as in our small town it is possible to descend on picnic. In the winter many like to skate and ski. In our small town pass the holiday’s which people by tradition mark. Usually it is accompanied by fun and entertainments. </a:t>
            </a:r>
            <a:endParaRPr lang="ru-RU"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endParaRPr lang="ru-RU" sz="2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5" name="Picture 3" descr="C:\Documents and Settings\Admin\Рабочий стол\Лена\28062008133.jpg"/>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Заголовок 1"/>
          <p:cNvSpPr>
            <a:spLocks noGrp="1"/>
          </p:cNvSpPr>
          <p:nvPr>
            <p:ph type="title"/>
          </p:nvPr>
        </p:nvSpPr>
        <p:spPr/>
        <p:txBody>
          <a:bodyPr>
            <a:scene3d>
              <a:camera prst="orthographicFront"/>
              <a:lightRig rig="threePt" dir="t"/>
            </a:scene3d>
            <a:sp3d extrusionH="57150">
              <a:bevelT w="57150" h="38100" prst="hardEdge"/>
            </a:sp3d>
          </a:bodyPr>
          <a:lstStyle/>
          <a:p>
            <a:r>
              <a:rPr lang="en-US" b="1" dirty="0" smtClean="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63500">
                    <a:schemeClr val="accent6">
                      <a:satMod val="175000"/>
                      <a:alpha val="40000"/>
                    </a:schemeClr>
                  </a:glow>
                  <a:outerShdw blurRad="38100" dist="38100" dir="7020000" algn="tl">
                    <a:srgbClr val="000000">
                      <a:alpha val="35000"/>
                    </a:srgbClr>
                  </a:outerShdw>
                </a:effectLst>
              </a:rPr>
              <a:t>Konosha and Nature</a:t>
            </a:r>
            <a:endParaRPr lang="ru-RU" b="1" dirty="0">
              <a:ln w="24500" cmpd="dbl">
                <a:solidFill>
                  <a:schemeClr val="accent2">
                    <a:shade val="85000"/>
                    <a:satMod val="155000"/>
                  </a:schemeClr>
                </a:solidFill>
                <a:prstDash val="solid"/>
                <a:miter lim="800000"/>
              </a:ln>
              <a:gradFill>
                <a:gsLst>
                  <a:gs pos="10000">
                    <a:schemeClr val="accent2">
                      <a:tint val="10000"/>
                      <a:satMod val="155000"/>
                    </a:schemeClr>
                  </a:gs>
                  <a:gs pos="60000">
                    <a:schemeClr val="accent2">
                      <a:tint val="30000"/>
                      <a:satMod val="155000"/>
                    </a:schemeClr>
                  </a:gs>
                  <a:gs pos="100000">
                    <a:schemeClr val="accent2">
                      <a:tint val="73000"/>
                      <a:satMod val="155000"/>
                    </a:schemeClr>
                  </a:gs>
                </a:gsLst>
                <a:lin ang="5400000"/>
              </a:gradFill>
              <a:effectLst>
                <a:glow rad="63500">
                  <a:schemeClr val="accent6">
                    <a:satMod val="175000"/>
                    <a:alpha val="40000"/>
                  </a:schemeClr>
                </a:glow>
                <a:outerShdw blurRad="38100" dist="38100" dir="7020000" algn="tl">
                  <a:srgbClr val="000000">
                    <a:alpha val="35000"/>
                  </a:srgbClr>
                </a:outerShdw>
              </a:effectLst>
            </a:endParaRPr>
          </a:p>
        </p:txBody>
      </p:sp>
      <p:sp>
        <p:nvSpPr>
          <p:cNvPr id="3" name="Содержимое 2"/>
          <p:cNvSpPr>
            <a:spLocks noGrp="1"/>
          </p:cNvSpPr>
          <p:nvPr>
            <p:ph idx="1"/>
          </p:nvPr>
        </p:nvSpPr>
        <p:spPr/>
        <p:txBody>
          <a:bodyPr/>
          <a:lstStyle/>
          <a:p>
            <a:pPr algn="just">
              <a:buNone/>
            </a:pP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Nature of </a:t>
            </a:r>
            <a:r>
              <a:rPr lang="en-US"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Konosha</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is very particular and beautiful. The countryside around the small town is green, with fertile fields and rich vegetation. A lot of the place is still pretty wild with rain forests, lakes where you can go on real adventure holidays. We have a lot of tourist’s villages. For example </a:t>
            </a:r>
            <a:r>
              <a:rPr lang="en-US"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Valdeevo</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Tavren’ga</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Podyuga</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r>
              <a:rPr lang="en-US"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Klimovskaya</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and </a:t>
            </a:r>
            <a:r>
              <a:rPr lang="en-US" b="1" spc="50" dirty="0" err="1"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Ramen’e</a:t>
            </a:r>
            <a:r>
              <a:rPr lang="en-US"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a:t>
            </a:r>
            <a:endParaRPr lang="ru-RU" b="1"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algn="just"/>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Admin\Рабочий стол\Лена\P6200016.JPG"/>
          <p:cNvPicPr>
            <a:picLocks noChangeAspect="1" noChangeArrowheads="1"/>
          </p:cNvPicPr>
          <p:nvPr/>
        </p:nvPicPr>
        <p:blipFill>
          <a:blip r:embed="rId3"/>
          <a:srcRect/>
          <a:stretch>
            <a:fillRect/>
          </a:stretch>
        </p:blipFill>
        <p:spPr bwMode="auto">
          <a:xfrm>
            <a:off x="-307819" y="0"/>
            <a:ext cx="9451819" cy="7072338"/>
          </a:xfrm>
          <a:prstGeom prst="rect">
            <a:avLst/>
          </a:prstGeom>
          <a:noFill/>
        </p:spPr>
      </p:pic>
      <p:pic>
        <p:nvPicPr>
          <p:cNvPr id="2049" name="Picture 1" descr="C:\Documents and Settings\Admin\Рабочий стол\Лена\P6200016.JPG"/>
          <p:cNvPicPr>
            <a:picLocks noChangeAspect="1" noChangeArrowheads="1"/>
          </p:cNvPicPr>
          <p:nvPr/>
        </p:nvPicPr>
        <p:blipFill>
          <a:blip r:embed="rId4" cstate="print"/>
          <a:srcRect/>
          <a:stretch>
            <a:fillRect/>
          </a:stretch>
        </p:blipFill>
        <p:spPr bwMode="auto">
          <a:xfrm>
            <a:off x="-41148320" y="-31789933"/>
            <a:ext cx="251734" cy="142876"/>
          </a:xfrm>
          <a:prstGeom prst="rect">
            <a:avLst/>
          </a:prstGeom>
          <a:noFill/>
        </p:spPr>
      </p:pic>
      <p:sp>
        <p:nvSpPr>
          <p:cNvPr id="2" name="Заголовок 1"/>
          <p:cNvSpPr>
            <a:spLocks noGrp="1"/>
          </p:cNvSpPr>
          <p:nvPr>
            <p:ph type="title"/>
          </p:nvPr>
        </p:nvSpPr>
        <p:spPr>
          <a:xfrm>
            <a:off x="457200" y="274638"/>
            <a:ext cx="8229600" cy="2297106"/>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r>
              <a:rPr lang="en-US" sz="53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The </a:t>
            </a:r>
            <a:r>
              <a:rPr lang="en-US" sz="53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Ramen’e</a:t>
            </a:r>
            <a:r>
              <a:rPr lang="en-US" sz="53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53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sym typeface="Wingdings" pitchFamily="2" charset="2"/>
              </a:rPr>
              <a:t></a:t>
            </a: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endParaRPr lang="ru-RU"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Содержимое 2"/>
          <p:cNvSpPr>
            <a:spLocks noGrp="1"/>
          </p:cNvSpPr>
          <p:nvPr>
            <p:ph idx="1"/>
          </p:nvPr>
        </p:nvSpPr>
        <p:spPr>
          <a:xfrm>
            <a:off x="457200" y="3429000"/>
            <a:ext cx="8229600" cy="2697163"/>
          </a:xfrm>
        </p:spPr>
        <p:txBody>
          <a:bodyPr>
            <a:scene3d>
              <a:camera prst="perspectiveRelaxedModerately"/>
              <a:lightRig rig="threePt" dir="t"/>
            </a:scene3d>
          </a:bodyPr>
          <a:lstStyle/>
          <a:p>
            <a:pPr>
              <a:buNone/>
            </a:pP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There are only 10 dwelling houses in </a:t>
            </a:r>
            <a:r>
              <a:rPr lang="en-US" dirty="0" err="1" smtClean="0">
                <a:ln w="18415" cmpd="sng">
                  <a:solidFill>
                    <a:srgbClr val="FFFFFF"/>
                  </a:solidFill>
                  <a:prstDash val="solid"/>
                </a:ln>
                <a:solidFill>
                  <a:srgbClr val="FFFFFF"/>
                </a:solidFill>
                <a:effectLst>
                  <a:outerShdw blurRad="63500" dir="3600000" algn="tl" rotWithShape="0">
                    <a:srgbClr val="000000">
                      <a:alpha val="70000"/>
                    </a:srgbClr>
                  </a:outerShdw>
                </a:effectLst>
              </a:rPr>
              <a:t>Ramen’e</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This village is dead, but it has sources</a:t>
            </a:r>
            <a:r>
              <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a:t>
            </a:r>
            <a:r>
              <a:rPr lang="en-US"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of live and dead water. </a:t>
            </a:r>
          </a:p>
          <a:p>
            <a:pPr>
              <a:buNone/>
            </a:pPr>
            <a:endParaRPr lang="ru-RU" dirty="0" smtClean="0">
              <a:ln w="18415" cmpd="sng">
                <a:solidFill>
                  <a:srgbClr val="FFFFFF"/>
                </a:solidFill>
                <a:prstDash val="solid"/>
              </a:ln>
              <a:solidFill>
                <a:srgbClr val="FFFFFF"/>
              </a:solidFill>
              <a:effectLst>
                <a:outerShdw blurRad="63500" dir="3600000" algn="tl" rotWithShape="0">
                  <a:srgbClr val="000000">
                    <a:alpha val="70000"/>
                  </a:srgbClr>
                </a:outerShdw>
              </a:effectLst>
            </a:endParaRPr>
          </a:p>
          <a:p>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Documents and Settings\Admin\Рабочий стол\Лена\28062008137.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2" name="Заголовок 1"/>
          <p:cNvSpPr>
            <a:spLocks noGrp="1"/>
          </p:cNvSpPr>
          <p:nvPr>
            <p:ph type="title"/>
          </p:nvPr>
        </p:nvSpPr>
        <p:spPr/>
        <p:txBody>
          <a:bodyPr>
            <a:noAutofit/>
            <a:scene3d>
              <a:camera prst="orthographicFront"/>
              <a:lightRig rig="glow" dir="tl">
                <a:rot lat="0" lon="0" rev="5400000"/>
              </a:lightRig>
            </a:scene3d>
            <a:sp3d contourW="12700">
              <a:bevelT w="25400" h="25400"/>
              <a:contourClr>
                <a:schemeClr val="accent6">
                  <a:shade val="73000"/>
                </a:schemeClr>
              </a:contourClr>
            </a:sp3d>
          </a:bodyPr>
          <a:lstStyle/>
          <a:p>
            <a:r>
              <a:rPr lang="en-US" sz="4800"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Valdeevo</a:t>
            </a:r>
            <a:r>
              <a:rPr lang="en-US" sz="48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a:t>
            </a:r>
            <a:r>
              <a:rPr lang="ru-RU" sz="4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ru-RU" sz="48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endParaRPr lang="ru-RU" sz="4800"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Содержимое 2"/>
          <p:cNvSpPr>
            <a:spLocks noGrp="1"/>
          </p:cNvSpPr>
          <p:nvPr>
            <p:ph idx="1"/>
          </p:nvPr>
        </p:nvSpPr>
        <p:spPr/>
        <p:txBody>
          <a:bodyP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just">
              <a:buNone/>
            </a:pP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It is very nice village. There is a guesthouse in </a:t>
            </a:r>
            <a:r>
              <a:rPr lang="en-US"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Valdeevo</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If only at guesthouse they could do something about the flies. Then </a:t>
            </a:r>
            <a:r>
              <a:rPr lang="en-US" b="1" spc="50" dirty="0" err="1"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Valdeevo</a:t>
            </a:r>
            <a:r>
              <a:rPr lang="en-US"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 would indeed be a five-star tourist’s destination.</a:t>
            </a:r>
            <a:endParaRPr lang="ru-RU"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a:p>
            <a:endParaRPr lang="ru-RU"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descr="C:\Documents and Settings\Admin\Рабочий стол\Лена\28062008136.jpg"/>
          <p:cNvPicPr>
            <a:picLocks noChangeAspect="1" noChangeArrowheads="1"/>
          </p:cNvPicPr>
          <p:nvPr/>
        </p:nvPicPr>
        <p:blipFill>
          <a:blip r:embed="rId2"/>
          <a:srcRect/>
          <a:stretch>
            <a:fillRect/>
          </a:stretch>
        </p:blipFill>
        <p:spPr bwMode="auto">
          <a:xfrm>
            <a:off x="-1" y="0"/>
            <a:ext cx="9144001" cy="6858000"/>
          </a:xfrm>
          <a:prstGeom prst="rect">
            <a:avLst/>
          </a:prstGeom>
          <a:noFill/>
        </p:spPr>
      </p:pic>
      <p:sp>
        <p:nvSpPr>
          <p:cNvPr id="2" name="Заголовок 1"/>
          <p:cNvSpPr>
            <a:spLocks noGrp="1"/>
          </p:cNvSpPr>
          <p:nvPr>
            <p:ph type="title"/>
          </p:nvPr>
        </p:nvSpPr>
        <p:spPr>
          <a:xfrm>
            <a:off x="428596" y="642918"/>
            <a:ext cx="8229600" cy="1143000"/>
          </a:xfrm>
        </p:spPr>
        <p:txBody>
          <a:bodyPr>
            <a:normAutofit fontScale="90000"/>
            <a:scene3d>
              <a:camera prst="orthographicFront"/>
              <a:lightRig rig="glow" dir="tl">
                <a:rot lat="0" lon="0" rev="5400000"/>
              </a:lightRig>
            </a:scene3d>
            <a:sp3d contourW="12700">
              <a:bevelT w="25400" h="25400"/>
              <a:contourClr>
                <a:schemeClr val="accent6">
                  <a:shade val="73000"/>
                </a:schemeClr>
              </a:contourClr>
            </a:sp3d>
          </a:bodyPr>
          <a:lstStyle/>
          <a:p>
            <a:r>
              <a:rPr lang="en-US" sz="6000"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Tavren’ga</a:t>
            </a:r>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t>
            </a:r>
            <a:r>
              <a:rPr lang="en-US" sz="6000"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sym typeface="Wingdings" pitchFamily="2" charset="2"/>
              </a:rPr>
              <a:t></a:t>
            </a:r>
            <a: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
            <a:br>
              <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br>
            <a:endParaRPr lang="ru-RU"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sp>
        <p:nvSpPr>
          <p:cNvPr id="3" name="Содержимое 2"/>
          <p:cNvSpPr>
            <a:spLocks noGrp="1"/>
          </p:cNvSpPr>
          <p:nvPr>
            <p:ph idx="1"/>
          </p:nvPr>
        </p:nvSpPr>
        <p:spPr>
          <a:xfrm>
            <a:off x="428596" y="2571744"/>
            <a:ext cx="8229600" cy="3400436"/>
          </a:xfrm>
        </p:spPr>
        <p:txBody>
          <a:bodyPr>
            <a:scene3d>
              <a:camera prst="orthographicFront"/>
              <a:lightRig rig="flat" dir="tl">
                <a:rot lat="0" lon="0" rev="6600000"/>
              </a:lightRig>
            </a:scene3d>
            <a:sp3d extrusionH="25400" contourW="8890">
              <a:bevelT w="38100" h="31750"/>
              <a:contourClr>
                <a:schemeClr val="accent2">
                  <a:shade val="75000"/>
                </a:schemeClr>
              </a:contourClr>
            </a:sp3d>
          </a:bodyPr>
          <a:lstStyle/>
          <a:p>
            <a:pPr>
              <a:buNone/>
            </a:pP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It is very popular place among yang people because there is a club in </a:t>
            </a:r>
            <a:r>
              <a:rPr lang="en-US"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Tavrenga</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You have a good time if you relax in this village. Also yang people like “</a:t>
            </a:r>
            <a:r>
              <a:rPr lang="en-US"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Berezka</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 It is popular </a:t>
            </a:r>
            <a:r>
              <a:rPr lang="en-US"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selebrate</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in </a:t>
            </a:r>
            <a:r>
              <a:rPr lang="en-US" b="1" dirty="0" err="1"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Tavren’ga</a:t>
            </a:r>
            <a:r>
              <a:rPr lang="en-US"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 </a:t>
            </a:r>
            <a:endParaRPr lang="ru-RU"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a:p>
            <a:endParaRPr lang="ru-RU"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C:\Documents and Settings\Admin\Рабочий стол\Лена\Салют 9 мая 2010г\Фото0187.jpg"/>
          <p:cNvPicPr>
            <a:picLocks noChangeAspect="1" noChangeArrowheads="1"/>
          </p:cNvPicPr>
          <p:nvPr/>
        </p:nvPicPr>
        <p:blipFill>
          <a:blip r:embed="rId2"/>
          <a:srcRect/>
          <a:stretch>
            <a:fillRect/>
          </a:stretch>
        </p:blipFill>
        <p:spPr bwMode="auto">
          <a:xfrm>
            <a:off x="0" y="-1"/>
            <a:ext cx="9144000" cy="6858001"/>
          </a:xfrm>
          <a:prstGeom prst="rect">
            <a:avLst/>
          </a:prstGeom>
          <a:noFill/>
        </p:spPr>
      </p:pic>
      <p:sp>
        <p:nvSpPr>
          <p:cNvPr id="3" name="Содержимое 2"/>
          <p:cNvSpPr>
            <a:spLocks noGrp="1"/>
          </p:cNvSpPr>
          <p:nvPr>
            <p:ph idx="1"/>
          </p:nvPr>
        </p:nvSpPr>
        <p:spPr>
          <a:xfrm>
            <a:off x="0" y="285728"/>
            <a:ext cx="8329642" cy="5697559"/>
          </a:xfrm>
        </p:spPr>
        <p:txBody>
          <a:bodyPr>
            <a:normAutofit/>
            <a:scene3d>
              <a:camera prst="orthographicFront"/>
              <a:lightRig rig="glow" dir="tl">
                <a:rot lat="0" lon="0" rev="5400000"/>
              </a:lightRig>
            </a:scene3d>
            <a:sp3d contourW="12700">
              <a:bevelT w="25400" h="25400"/>
              <a:contourClr>
                <a:schemeClr val="accent6">
                  <a:shade val="73000"/>
                </a:schemeClr>
              </a:contourClr>
            </a:sp3d>
          </a:bodyPr>
          <a:lstStyle/>
          <a:p>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Konoshane</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have not a lot of  holidays because </a:t>
            </a:r>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yhey</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working very mach.</a:t>
            </a:r>
            <a:endPar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Most popular </a:t>
            </a:r>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selebrate</a:t>
            </a: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 are:</a:t>
            </a:r>
            <a:endPar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b="1" dirty="0" err="1"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Maslenica</a:t>
            </a:r>
            <a:endPar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New Year</a:t>
            </a:r>
            <a:endPar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Kenosha’s day</a:t>
            </a:r>
            <a:endPar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Railway man’s day</a:t>
            </a:r>
            <a:endPar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8 March</a:t>
            </a:r>
            <a:endPar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9 May</a:t>
            </a:r>
            <a:endParaRPr lang="ru-RU"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endParaRPr lang="ru-RU"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21508" name="Picture 4" descr="C:\Documents and Settings\Admin\Рабочий стол\Лена\Салют 9 мая 2010г\Фото0185.jpg"/>
          <p:cNvPicPr>
            <a:picLocks noChangeAspect="1" noChangeArrowheads="1"/>
          </p:cNvPicPr>
          <p:nvPr/>
        </p:nvPicPr>
        <p:blipFill>
          <a:blip r:embed="rId3" cstate="print"/>
          <a:srcRect/>
          <a:stretch>
            <a:fillRect/>
          </a:stretch>
        </p:blipFill>
        <p:spPr bwMode="auto">
          <a:xfrm>
            <a:off x="2214546" y="4551364"/>
            <a:ext cx="3075514" cy="2306636"/>
          </a:xfrm>
          <a:prstGeom prst="rect">
            <a:avLst/>
          </a:prstGeom>
          <a:noFill/>
        </p:spPr>
      </p:pic>
      <p:pic>
        <p:nvPicPr>
          <p:cNvPr id="21509" name="Picture 5" descr="C:\Documents and Settings\Admin\Рабочий стол\Лена\Салют 9 мая 2010г\Фото0182.jpg"/>
          <p:cNvPicPr>
            <a:picLocks noChangeAspect="1" noChangeArrowheads="1"/>
          </p:cNvPicPr>
          <p:nvPr/>
        </p:nvPicPr>
        <p:blipFill>
          <a:blip r:embed="rId4" cstate="print"/>
          <a:srcRect/>
          <a:stretch>
            <a:fillRect/>
          </a:stretch>
        </p:blipFill>
        <p:spPr bwMode="auto">
          <a:xfrm>
            <a:off x="6429356" y="2285992"/>
            <a:ext cx="2714644" cy="2035984"/>
          </a:xfrm>
          <a:prstGeom prst="rect">
            <a:avLst/>
          </a:prstGeom>
          <a:noFill/>
        </p:spPr>
      </p:pic>
      <p:pic>
        <p:nvPicPr>
          <p:cNvPr id="21507" name="Picture 3" descr="C:\Documents and Settings\Admin\Рабочий стол\Лена\Салют 9 мая 2010г\Фото0181.jpg"/>
          <p:cNvPicPr>
            <a:picLocks noChangeAspect="1" noChangeArrowheads="1"/>
          </p:cNvPicPr>
          <p:nvPr/>
        </p:nvPicPr>
        <p:blipFill>
          <a:blip r:embed="rId5" cstate="print"/>
          <a:srcRect/>
          <a:stretch>
            <a:fillRect/>
          </a:stretch>
        </p:blipFill>
        <p:spPr bwMode="auto">
          <a:xfrm>
            <a:off x="4500562" y="3429000"/>
            <a:ext cx="2696634" cy="2022476"/>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TotalTime>
  <Words>742</Words>
  <PresentationFormat>Экран (4:3)</PresentationFormat>
  <Paragraphs>47</Paragraphs>
  <Slides>11</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11</vt:i4>
      </vt:variant>
    </vt:vector>
  </HeadingPairs>
  <TitlesOfParts>
    <vt:vector size="12" baseType="lpstr">
      <vt:lpstr>Тема Office</vt:lpstr>
      <vt:lpstr>Слайд 1</vt:lpstr>
      <vt:lpstr>Our History</vt:lpstr>
      <vt:lpstr>Слайд 3</vt:lpstr>
      <vt:lpstr>Konosha and entertainments</vt:lpstr>
      <vt:lpstr>Konosha and Nature</vt:lpstr>
      <vt:lpstr>The Ramen’e  </vt:lpstr>
      <vt:lpstr>Valdeevo. </vt:lpstr>
      <vt:lpstr>Tavren’ga  </vt:lpstr>
      <vt:lpstr>Слайд 9</vt:lpstr>
      <vt:lpstr>Famous People Of Konosha</vt:lpstr>
      <vt:lpstr>Authors: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Школа</cp:lastModifiedBy>
  <cp:revision>25</cp:revision>
  <dcterms:modified xsi:type="dcterms:W3CDTF">2011-11-08T13:49:27Z</dcterms:modified>
</cp:coreProperties>
</file>