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9" r:id="rId2"/>
    <p:sldId id="260" r:id="rId3"/>
    <p:sldId id="272" r:id="rId4"/>
    <p:sldId id="256" r:id="rId5"/>
    <p:sldId id="258" r:id="rId6"/>
    <p:sldId id="257" r:id="rId7"/>
    <p:sldId id="264" r:id="rId8"/>
    <p:sldId id="267" r:id="rId9"/>
    <p:sldId id="268" r:id="rId10"/>
    <p:sldId id="269" r:id="rId11"/>
    <p:sldId id="270" r:id="rId12"/>
    <p:sldId id="261" r:id="rId13"/>
    <p:sldId id="271" r:id="rId14"/>
    <p:sldId id="265" r:id="rId15"/>
    <p:sldId id="273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12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284" autoAdjust="0"/>
  </p:normalViewPr>
  <p:slideViewPr>
    <p:cSldViewPr>
      <p:cViewPr varScale="1">
        <p:scale>
          <a:sx n="58" d="100"/>
          <a:sy n="58" d="100"/>
        </p:scale>
        <p:origin x="-17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D7364C-C619-4682-9166-4D9227D4BA82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2D8DC-C2FD-4D49-83CE-8C03690929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1114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2D8DC-C2FD-4D49-83CE-8C036909293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914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AFC5E12-850D-4D02-83C9-F36858C3FA4E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A85CB6F-1B58-4E13-A58D-DF8D51729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C5E12-850D-4D02-83C9-F36858C3FA4E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5CB6F-1B58-4E13-A58D-DF8D51729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C5E12-850D-4D02-83C9-F36858C3FA4E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5CB6F-1B58-4E13-A58D-DF8D51729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AFC5E12-850D-4D02-83C9-F36858C3FA4E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A85CB6F-1B58-4E13-A58D-DF8D51729BF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AFC5E12-850D-4D02-83C9-F36858C3FA4E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A85CB6F-1B58-4E13-A58D-DF8D51729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C5E12-850D-4D02-83C9-F36858C3FA4E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5CB6F-1B58-4E13-A58D-DF8D51729BF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C5E12-850D-4D02-83C9-F36858C3FA4E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5CB6F-1B58-4E13-A58D-DF8D51729BF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AFC5E12-850D-4D02-83C9-F36858C3FA4E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A85CB6F-1B58-4E13-A58D-DF8D51729BF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C5E12-850D-4D02-83C9-F36858C3FA4E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5CB6F-1B58-4E13-A58D-DF8D51729B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AFC5E12-850D-4D02-83C9-F36858C3FA4E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A85CB6F-1B58-4E13-A58D-DF8D51729BFB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AFC5E12-850D-4D02-83C9-F36858C3FA4E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A85CB6F-1B58-4E13-A58D-DF8D51729BFB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AFC5E12-850D-4D02-83C9-F36858C3FA4E}" type="datetimeFigureOut">
              <a:rPr lang="ru-RU" smtClean="0"/>
              <a:t>26.03.2013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A85CB6F-1B58-4E13-A58D-DF8D51729BF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8904" y="56138"/>
            <a:ext cx="8521568" cy="704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cap="small" dirty="0">
                <a:solidFill>
                  <a:srgbClr val="575F6D"/>
                </a:solidFill>
                <a:latin typeface="Times New Roman"/>
                <a:ea typeface="Times New Roman"/>
                <a:cs typeface="+mj-cs"/>
              </a:rPr>
              <a:t>ВОСПИТАТЕЛЬНЫЙ ПОТЕНЦИАЛ УЧЕБНО-МЕТОДИЧЕСКОГО КОМПЛЕКТА ПО АНГЛИЙСКОМУ </a:t>
            </a:r>
            <a:r>
              <a:rPr lang="ru-RU" sz="2800" b="1" cap="small" dirty="0" smtClean="0">
                <a:solidFill>
                  <a:srgbClr val="575F6D"/>
                </a:solidFill>
                <a:latin typeface="Times New Roman"/>
                <a:ea typeface="Times New Roman"/>
                <a:cs typeface="+mj-cs"/>
              </a:rPr>
              <a:t>ЯЗЫКУ </a:t>
            </a:r>
            <a:r>
              <a:rPr lang="ru-RU" sz="2800" b="1" cap="small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для 3 класса</a:t>
            </a:r>
          </a:p>
          <a:p>
            <a:pPr lvl="0" algn="ctr"/>
            <a:r>
              <a:rPr lang="ru-RU" sz="3200" b="1" cap="small" dirty="0" smtClean="0">
                <a:solidFill>
                  <a:srgbClr val="7030A0"/>
                </a:solidFill>
                <a:latin typeface="Times New Roman"/>
                <a:ea typeface="Times New Roman"/>
                <a:cs typeface="+mj-cs"/>
              </a:rPr>
              <a:t>«</a:t>
            </a:r>
            <a:r>
              <a:rPr lang="en-US" sz="3200" b="1" cap="small" dirty="0">
                <a:solidFill>
                  <a:srgbClr val="7030A0"/>
                </a:solidFill>
                <a:latin typeface="Times New Roman"/>
                <a:ea typeface="Times New Roman"/>
                <a:cs typeface="+mj-cs"/>
              </a:rPr>
              <a:t>Happy English.ru</a:t>
            </a:r>
            <a:r>
              <a:rPr lang="ru-RU" sz="3200" b="1" cap="small" dirty="0">
                <a:solidFill>
                  <a:srgbClr val="7030A0"/>
                </a:solidFill>
                <a:latin typeface="Times New Roman"/>
                <a:ea typeface="Times New Roman"/>
                <a:cs typeface="+mj-cs"/>
              </a:rPr>
              <a:t>» </a:t>
            </a:r>
            <a:r>
              <a:rPr lang="ru-RU" sz="2800" b="1" cap="small" dirty="0" err="1" smtClean="0">
                <a:solidFill>
                  <a:srgbClr val="7030A0"/>
                </a:solidFill>
                <a:latin typeface="Times New Roman"/>
                <a:ea typeface="Times New Roman"/>
              </a:rPr>
              <a:t>К.И.Кауфман,М.Ю.Кауфман</a:t>
            </a:r>
            <a:endParaRPr lang="ru-RU" sz="3600" b="1" cap="small" dirty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algn="ctr"/>
            <a:endParaRPr lang="ru-RU" sz="3200" b="1" cap="small" dirty="0" smtClean="0">
              <a:solidFill>
                <a:srgbClr val="7030A0"/>
              </a:solidFill>
              <a:latin typeface="Times New Roman"/>
              <a:ea typeface="Times New Roman"/>
              <a:cs typeface="+mj-cs"/>
            </a:endParaRPr>
          </a:p>
          <a:p>
            <a:pPr algn="r"/>
            <a:endParaRPr lang="ru-RU" sz="1600" b="1" cap="small" dirty="0">
              <a:solidFill>
                <a:srgbClr val="002060"/>
              </a:solidFill>
              <a:latin typeface="Times New Roman"/>
              <a:cs typeface="+mj-cs"/>
            </a:endParaRPr>
          </a:p>
          <a:p>
            <a:pPr algn="r"/>
            <a:endParaRPr lang="ru-RU" sz="1600" b="1" cap="small" dirty="0" smtClean="0">
              <a:solidFill>
                <a:srgbClr val="002060"/>
              </a:solidFill>
              <a:latin typeface="Times New Roman"/>
              <a:cs typeface="+mj-cs"/>
            </a:endParaRPr>
          </a:p>
          <a:p>
            <a:pPr algn="r"/>
            <a:endParaRPr lang="ru-RU" sz="1600" b="1" cap="small" dirty="0">
              <a:solidFill>
                <a:srgbClr val="002060"/>
              </a:solidFill>
              <a:latin typeface="Times New Roman"/>
              <a:cs typeface="+mj-cs"/>
            </a:endParaRPr>
          </a:p>
          <a:p>
            <a:pPr algn="r"/>
            <a:endParaRPr lang="ru-RU" sz="1600" b="1" cap="small" dirty="0" smtClean="0">
              <a:solidFill>
                <a:srgbClr val="002060"/>
              </a:solidFill>
              <a:latin typeface="Times New Roman"/>
              <a:cs typeface="+mj-cs"/>
            </a:endParaRPr>
          </a:p>
          <a:p>
            <a:pPr algn="r"/>
            <a:endParaRPr lang="ru-RU" sz="1600" b="1" cap="small" dirty="0">
              <a:solidFill>
                <a:srgbClr val="002060"/>
              </a:solidFill>
              <a:latin typeface="Times New Roman"/>
              <a:cs typeface="+mj-cs"/>
            </a:endParaRPr>
          </a:p>
          <a:p>
            <a:pPr algn="ctr"/>
            <a:endParaRPr lang="ru-RU" sz="1600" b="1" cap="small" dirty="0" smtClean="0">
              <a:solidFill>
                <a:srgbClr val="002060"/>
              </a:solidFill>
              <a:latin typeface="Times New Roman"/>
              <a:cs typeface="+mj-cs"/>
            </a:endParaRPr>
          </a:p>
          <a:p>
            <a:pPr algn="ctr"/>
            <a:endParaRPr lang="ru-RU" sz="1600" b="1" cap="small" dirty="0">
              <a:solidFill>
                <a:srgbClr val="002060"/>
              </a:solidFill>
              <a:latin typeface="Times New Roman"/>
              <a:cs typeface="+mj-cs"/>
            </a:endParaRPr>
          </a:p>
          <a:p>
            <a:pPr algn="ctr"/>
            <a:endParaRPr lang="ru-RU" sz="1600" b="1" cap="small" dirty="0" smtClean="0">
              <a:solidFill>
                <a:srgbClr val="002060"/>
              </a:solidFill>
              <a:latin typeface="Times New Roman"/>
              <a:cs typeface="+mj-cs"/>
            </a:endParaRPr>
          </a:p>
          <a:p>
            <a:pPr algn="ctr"/>
            <a:endParaRPr lang="ru-RU" sz="1600" b="1" cap="small" dirty="0" smtClean="0">
              <a:solidFill>
                <a:srgbClr val="002060"/>
              </a:solidFill>
              <a:latin typeface="Times New Roman"/>
              <a:cs typeface="+mj-cs"/>
            </a:endParaRPr>
          </a:p>
          <a:p>
            <a:pPr algn="ctr"/>
            <a:endParaRPr lang="ru-RU" sz="1600" b="1" cap="small" dirty="0">
              <a:solidFill>
                <a:srgbClr val="002060"/>
              </a:solidFill>
              <a:latin typeface="Times New Roman"/>
              <a:cs typeface="+mj-cs"/>
            </a:endParaRPr>
          </a:p>
          <a:p>
            <a:pPr algn="ctr"/>
            <a:endParaRPr lang="ru-RU" sz="1600" b="1" cap="small" dirty="0" smtClean="0">
              <a:solidFill>
                <a:srgbClr val="002060"/>
              </a:solidFill>
              <a:latin typeface="Times New Roman"/>
              <a:cs typeface="+mj-cs"/>
            </a:endParaRPr>
          </a:p>
          <a:p>
            <a:pPr algn="ctr"/>
            <a:r>
              <a:rPr lang="ru-RU" sz="1600" b="1" cap="small" dirty="0" err="1" smtClean="0">
                <a:solidFill>
                  <a:srgbClr val="002060"/>
                </a:solidFill>
                <a:latin typeface="Times New Roman"/>
                <a:cs typeface="+mj-cs"/>
              </a:rPr>
              <a:t>Апробатор</a:t>
            </a:r>
            <a:r>
              <a:rPr lang="ru-RU" sz="1600" b="1" cap="small" dirty="0" smtClean="0">
                <a:solidFill>
                  <a:srgbClr val="002060"/>
                </a:solidFill>
                <a:latin typeface="Times New Roman"/>
                <a:cs typeface="+mj-cs"/>
              </a:rPr>
              <a:t> УМК: </a:t>
            </a:r>
            <a:r>
              <a:rPr lang="ru-RU" sz="1600" b="1" cap="small" dirty="0" smtClean="0">
                <a:solidFill>
                  <a:srgbClr val="7030A0"/>
                </a:solidFill>
                <a:latin typeface="Times New Roman"/>
                <a:cs typeface="+mj-cs"/>
              </a:rPr>
              <a:t>Метелкина Людмила Викторовна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«СОШ №1 </a:t>
            </a:r>
            <a:r>
              <a:rPr lang="ru-RU" sz="1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им.Героя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советского Союза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Н.П.Каманина»г.Меленки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cap="small" dirty="0" smtClean="0">
              <a:solidFill>
                <a:srgbClr val="002060"/>
              </a:solidFill>
              <a:latin typeface="Times New Roman"/>
              <a:cs typeface="+mj-cs"/>
            </a:endParaRPr>
          </a:p>
          <a:p>
            <a:pPr algn="ctr"/>
            <a:r>
              <a:rPr lang="ru-RU" sz="1600" b="1" cap="small" dirty="0">
                <a:solidFill>
                  <a:srgbClr val="002060"/>
                </a:solidFill>
                <a:latin typeface="Times New Roman"/>
              </a:rPr>
              <a:t>2012/2013 учебный год</a:t>
            </a:r>
            <a:endParaRPr lang="ru-RU" sz="1600" b="1" cap="small" dirty="0">
              <a:solidFill>
                <a:srgbClr val="002060"/>
              </a:solidFill>
              <a:latin typeface="Times New Roman"/>
              <a:cs typeface="+mj-cs"/>
            </a:endParaRPr>
          </a:p>
          <a:p>
            <a:pPr algn="ctr"/>
            <a:endParaRPr lang="ru-RU" sz="3600" b="1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532" y="2420888"/>
            <a:ext cx="2808312" cy="27633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8320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417713"/>
              </p:ext>
            </p:extLst>
          </p:nvPr>
        </p:nvGraphicFramePr>
        <p:xfrm>
          <a:off x="107504" y="116632"/>
          <a:ext cx="9036496" cy="67226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528392"/>
                <a:gridCol w="2160240"/>
                <a:gridCol w="3347864"/>
              </a:tblGrid>
              <a:tr h="21908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/>
                        </a:rPr>
                        <a:t>Описание задания</a:t>
                      </a:r>
                      <a:endParaRPr lang="ru-RU" sz="1600" b="0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Образовательная ценность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Воспитательная ценность</a:t>
                      </a:r>
                      <a:endParaRPr lang="ru-RU" sz="1600" dirty="0"/>
                    </a:p>
                  </a:txBody>
                  <a:tcPr/>
                </a:tc>
              </a:tr>
              <a:tr h="230120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7030A0"/>
                          </a:solidFill>
                        </a:rPr>
                        <a:t>Моргана наслала на</a:t>
                      </a:r>
                      <a:r>
                        <a:rPr lang="ru-RU" sz="1600" baseline="0" dirty="0" smtClean="0">
                          <a:solidFill>
                            <a:srgbClr val="7030A0"/>
                          </a:solidFill>
                        </a:rPr>
                        <a:t> </a:t>
                      </a:r>
                      <a:r>
                        <a:rPr lang="ru-RU" sz="1600" baseline="0" dirty="0" err="1" smtClean="0">
                          <a:solidFill>
                            <a:srgbClr val="7030A0"/>
                          </a:solidFill>
                        </a:rPr>
                        <a:t>Седрика</a:t>
                      </a:r>
                      <a:r>
                        <a:rPr lang="ru-RU" sz="1600" baseline="0" dirty="0" smtClean="0">
                          <a:solidFill>
                            <a:srgbClr val="7030A0"/>
                          </a:solidFill>
                        </a:rPr>
                        <a:t> и Аню ураган. Но поскольку волшебство Морганы очень ослабло, ураган получился  из игрушек. </a:t>
                      </a:r>
                      <a:r>
                        <a:rPr lang="ru-RU" sz="1600" b="1" baseline="0" dirty="0" smtClean="0">
                          <a:solidFill>
                            <a:srgbClr val="7030A0"/>
                          </a:solidFill>
                        </a:rPr>
                        <a:t>Посчитай и запиши, из чего состоит ураган, и тогда он прекратится</a:t>
                      </a:r>
                      <a:r>
                        <a:rPr lang="ru-RU" sz="1600" baseline="0" dirty="0" smtClean="0">
                          <a:solidFill>
                            <a:srgbClr val="7030A0"/>
                          </a:solidFill>
                        </a:rPr>
                        <a:t>.(ч.1,с.55)</a:t>
                      </a:r>
                      <a:endParaRPr lang="ru-RU" sz="16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Arial"/>
                        </a:rPr>
                        <a:t>Понимать и употреблять в речи количественные числительные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effectLst/>
                        </a:rPr>
                        <a:t>Воспитание</a:t>
                      </a:r>
                      <a:r>
                        <a:rPr lang="ru-RU" sz="1600" baseline="0" dirty="0" smtClean="0">
                          <a:effectLst/>
                        </a:rPr>
                        <a:t> </a:t>
                      </a:r>
                      <a:r>
                        <a:rPr lang="ru-RU" sz="1600" i="0" dirty="0" smtClean="0">
                          <a:effectLst/>
                          <a:latin typeface="Times New Roman"/>
                          <a:ea typeface="Calibri"/>
                        </a:rPr>
                        <a:t>справедливости,</a:t>
                      </a:r>
                    </a:p>
                    <a:p>
                      <a:pPr algn="l"/>
                      <a:r>
                        <a:rPr lang="ru-RU" sz="1600" baseline="0" dirty="0" smtClean="0">
                          <a:effectLst/>
                        </a:rPr>
                        <a:t>ответственности,</a:t>
                      </a:r>
                      <a:r>
                        <a:rPr lang="ru-RU" sz="1600" i="1" dirty="0" smtClean="0">
                          <a:effectLst/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готовность и способность к индивидуально-ответственному поведению; жизненный оптимизм, способность к преодолению трудностей,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</a:rPr>
                        <a:t>формирование нетерпимости и умения противостоять действиям и влияниям, представляющим угрозу жизни</a:t>
                      </a:r>
                      <a:endParaRPr lang="ru-RU" sz="1600" i="0" u="sng" dirty="0"/>
                    </a:p>
                  </a:txBody>
                  <a:tcPr/>
                </a:tc>
              </a:tr>
              <a:tr h="157156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BE1237"/>
                          </a:solidFill>
                        </a:rPr>
                        <a:t>Аня не знает, что Моргана переделала заклинание, изменив все приказания на отрицательные. </a:t>
                      </a:r>
                      <a:r>
                        <a:rPr lang="ru-RU" sz="1600" b="1" dirty="0" smtClean="0">
                          <a:solidFill>
                            <a:srgbClr val="BE1237"/>
                          </a:solidFill>
                        </a:rPr>
                        <a:t>Предупреди</a:t>
                      </a:r>
                      <a:r>
                        <a:rPr lang="ru-RU" sz="1600" b="1" baseline="0" dirty="0" smtClean="0">
                          <a:solidFill>
                            <a:srgbClr val="BE1237"/>
                          </a:solidFill>
                        </a:rPr>
                        <a:t> </a:t>
                      </a:r>
                      <a:r>
                        <a:rPr lang="ru-RU" sz="1600" baseline="0" dirty="0" smtClean="0">
                          <a:solidFill>
                            <a:srgbClr val="BE1237"/>
                          </a:solidFill>
                        </a:rPr>
                        <a:t>Аню: напиши, как  теперь выглядит заклинание.(ч.1,с.56)</a:t>
                      </a:r>
                      <a:endParaRPr lang="ru-RU" sz="1600" dirty="0">
                        <a:solidFill>
                          <a:srgbClr val="BE1237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Arial"/>
                        </a:rPr>
                        <a:t>Понимать и употреблять в речи побудительные предложения в отрицательной  форме;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Воспитание </a:t>
                      </a:r>
                      <a:r>
                        <a:rPr kumimoji="0" lang="ru-RU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э</a:t>
                      </a:r>
                      <a:r>
                        <a:rPr kumimoji="0" lang="ru-RU" sz="16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мпатийных</a:t>
                      </a:r>
                      <a: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чувств </a:t>
                      </a:r>
                      <a:endParaRPr lang="ru-RU" sz="1600" dirty="0"/>
                    </a:p>
                  </a:txBody>
                  <a:tcPr/>
                </a:tc>
              </a:tr>
              <a:tr h="180020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Моргана догадалась о приближении Ани и успела скрыться, но перед этим она поменяла все краски вокруг. </a:t>
                      </a:r>
                      <a:r>
                        <a:rPr lang="ru-RU" sz="1600" b="0" dirty="0" smtClean="0">
                          <a:solidFill>
                            <a:srgbClr val="002060"/>
                          </a:solidFill>
                        </a:rPr>
                        <a:t>Теперь Аня с помощью  волшебной палочки должна вернуть парку его обычные краски. </a:t>
                      </a: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Помоги Ане.</a:t>
                      </a: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(ч.1,с.71)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Arial"/>
                        </a:rPr>
                        <a:t>Использовать в речи лексические единицы по теме «Цвета»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Воспитание 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э</a:t>
                      </a:r>
                      <a:r>
                        <a:rPr lang="ru-RU" sz="1600" dirty="0" err="1" smtClean="0">
                          <a:effectLst/>
                        </a:rPr>
                        <a:t>мпатийны</a:t>
                      </a:r>
                      <a:r>
                        <a:rPr lang="ru-RU" sz="1600" baseline="0" dirty="0" err="1" smtClean="0">
                          <a:effectLst/>
                        </a:rPr>
                        <a:t>х</a:t>
                      </a:r>
                      <a:r>
                        <a:rPr lang="ru-RU" sz="1600" baseline="0" dirty="0" smtClean="0">
                          <a:effectLst/>
                        </a:rPr>
                        <a:t> </a:t>
                      </a:r>
                      <a:r>
                        <a:rPr lang="ru-RU" sz="1600" dirty="0" smtClean="0">
                          <a:effectLst/>
                        </a:rPr>
                        <a:t>чувств(сочувствия, сопереживания…)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105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981411"/>
              </p:ext>
            </p:extLst>
          </p:nvPr>
        </p:nvGraphicFramePr>
        <p:xfrm>
          <a:off x="179512" y="91440"/>
          <a:ext cx="8640960" cy="64922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528392"/>
                <a:gridCol w="2664296"/>
                <a:gridCol w="2448272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/>
                        </a:rPr>
                        <a:t>Описание задания</a:t>
                      </a:r>
                      <a:endParaRPr lang="ru-RU" sz="2000" b="0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Образовательная ценность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Воспитательная ценность</a:t>
                      </a:r>
                      <a:endParaRPr lang="ru-RU" sz="2000" dirty="0"/>
                    </a:p>
                  </a:txBody>
                  <a:tcPr/>
                </a:tc>
              </a:tr>
              <a:tr h="117116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Слово </a:t>
                      </a:r>
                      <a:r>
                        <a:rPr lang="en-US" dirty="0" smtClean="0">
                          <a:solidFill>
                            <a:srgbClr val="7030A0"/>
                          </a:solidFill>
                        </a:rPr>
                        <a:t> </a:t>
                      </a:r>
                      <a:r>
                        <a:rPr lang="en-US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or</a:t>
                      </a:r>
                      <a:r>
                        <a:rPr lang="en-US" dirty="0" smtClean="0">
                          <a:solidFill>
                            <a:srgbClr val="7030A0"/>
                          </a:solidFill>
                        </a:rPr>
                        <a:t> </a:t>
                      </a:r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 нужно </a:t>
                      </a:r>
                      <a:r>
                        <a:rPr lang="ru-RU" b="1" dirty="0" smtClean="0">
                          <a:solidFill>
                            <a:srgbClr val="7030A0"/>
                          </a:solidFill>
                        </a:rPr>
                        <a:t>спасать</a:t>
                      </a:r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 от Морганы. Вставь его в эти предложения, чтобы оно не пропало.(ч.1,с.93)</a:t>
                      </a:r>
                      <a:endParaRPr lang="ru-RU" b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Arial"/>
                        </a:rPr>
                        <a:t>Понимать и использовать в речи  альтернативный вопрос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Воспитание </a:t>
                      </a:r>
                      <a:r>
                        <a:rPr kumimoji="0" lang="ru-RU" sz="18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эмпатийных</a:t>
                      </a: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чувств 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153542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BE1237"/>
                          </a:solidFill>
                        </a:rPr>
                        <a:t>Моргана терпеть не может смешные песни. Она украла у глаголов-</a:t>
                      </a:r>
                      <a:r>
                        <a:rPr lang="ru-RU" dirty="0" err="1" smtClean="0">
                          <a:solidFill>
                            <a:srgbClr val="BE1237"/>
                          </a:solidFill>
                        </a:rPr>
                        <a:t>дракош</a:t>
                      </a:r>
                      <a:r>
                        <a:rPr lang="ru-RU" dirty="0" smtClean="0">
                          <a:solidFill>
                            <a:srgbClr val="BE1237"/>
                          </a:solidFill>
                        </a:rPr>
                        <a:t> все сапожки,</a:t>
                      </a:r>
                      <a:r>
                        <a:rPr lang="ru-RU" baseline="0" dirty="0" smtClean="0">
                          <a:solidFill>
                            <a:srgbClr val="BE1237"/>
                          </a:solidFill>
                        </a:rPr>
                        <a:t> и теперь непонятно, каким </a:t>
                      </a: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BE1237"/>
                          </a:solidFill>
                          <a:effectLst/>
                          <a:uLnTx/>
                          <a:uFillTx/>
                        </a:rPr>
                        <a:t>глаголам-</a:t>
                      </a:r>
                      <a:r>
                        <a:rPr lang="ru-RU" baseline="0" dirty="0" err="1" smtClean="0">
                          <a:solidFill>
                            <a:srgbClr val="BE1237"/>
                          </a:solidFill>
                        </a:rPr>
                        <a:t>дракошам</a:t>
                      </a:r>
                      <a:r>
                        <a:rPr lang="ru-RU" baseline="0" dirty="0" smtClean="0">
                          <a:solidFill>
                            <a:srgbClr val="BE1237"/>
                          </a:solidFill>
                        </a:rPr>
                        <a:t> они принадлежали. Надень сапожки на те глаголы, которые в них нуждаются, и прочитай предложения.(ч.2,с.20-21)</a:t>
                      </a:r>
                      <a:endParaRPr lang="ru-RU" dirty="0">
                        <a:solidFill>
                          <a:srgbClr val="BE1237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Arial"/>
                        </a:rPr>
                        <a:t>Понимать и использовать в речи видовременную форму </a:t>
                      </a:r>
                      <a:r>
                        <a:rPr lang="ru-RU" sz="1800" kern="120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Arial"/>
                        </a:rPr>
                        <a:t>Present</a:t>
                      </a:r>
                      <a:r>
                        <a:rPr lang="ru-RU" sz="1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800" kern="120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Arial"/>
                        </a:rPr>
                        <a:t>Simple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Воспитание </a:t>
                      </a:r>
                      <a:r>
                        <a:rPr kumimoji="0" lang="ru-RU" sz="18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эмпатийных</a:t>
                      </a: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чувств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i="1" dirty="0" smtClean="0">
                          <a:effectLst/>
                          <a:latin typeface="Times New Roman"/>
                          <a:ea typeface="Times New Roman"/>
                        </a:rPr>
                        <a:t>Нравственно-этическая ориентация</a:t>
                      </a:r>
                      <a:endParaRPr lang="ru-RU" sz="18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Развитие доброжелательности</a:t>
                      </a:r>
                      <a:endParaRPr lang="ru-RU" dirty="0"/>
                    </a:p>
                  </a:txBody>
                  <a:tcPr/>
                </a:tc>
              </a:tr>
              <a:tr h="153542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Проект. </a:t>
                      </a: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Представь, что твоя любимая игрушка могла бы написать о том, как ты проводишь время. </a:t>
                      </a:r>
                      <a:r>
                        <a:rPr lang="ru-RU" b="0" dirty="0" smtClean="0">
                          <a:solidFill>
                            <a:srgbClr val="002060"/>
                          </a:solidFill>
                        </a:rPr>
                        <a:t>Помоги игрушке и напиши этот  рассказ от ее имени.(</a:t>
                      </a: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ч.2,с.29)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Arial"/>
                        </a:rPr>
                        <a:t>Писать короткие сообщения (в рамках темы « Режим дня») с опорой на  образец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</a:rPr>
                        <a:t>Воспитание взаимопонимания</a:t>
                      </a:r>
                      <a:r>
                        <a:rPr lang="ru-RU" sz="1800" baseline="0" dirty="0" smtClean="0">
                          <a:effectLst/>
                        </a:rPr>
                        <a:t> </a:t>
                      </a:r>
                      <a:r>
                        <a:rPr lang="ru-RU" sz="1800" dirty="0" smtClean="0">
                          <a:effectLst/>
                        </a:rPr>
                        <a:t>и искренности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107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0"/>
            <a:ext cx="8208912" cy="6747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BE1237"/>
                </a:solidFill>
                <a:latin typeface="Times New Roman"/>
                <a:ea typeface="Calibri"/>
                <a:cs typeface="Times New Roman"/>
              </a:rPr>
              <a:t>Воспитательный </a:t>
            </a:r>
            <a:r>
              <a:rPr lang="ru-RU" sz="3600" b="1" dirty="0" smtClean="0">
                <a:solidFill>
                  <a:srgbClr val="BE1237"/>
                </a:solidFill>
                <a:latin typeface="Times New Roman"/>
                <a:ea typeface="Calibri"/>
                <a:cs typeface="Times New Roman"/>
              </a:rPr>
              <a:t>потенциал УМК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</a:rPr>
              <a:t>П</a:t>
            </a:r>
            <a:r>
              <a:rPr lang="ru-RU" sz="2400" dirty="0" smtClean="0">
                <a:solidFill>
                  <a:srgbClr val="002060"/>
                </a:solidFill>
              </a:rPr>
              <a:t>оступки </a:t>
            </a:r>
            <a:r>
              <a:rPr lang="ru-RU" sz="2400" dirty="0">
                <a:solidFill>
                  <a:srgbClr val="002060"/>
                </a:solidFill>
              </a:rPr>
              <a:t>героев </a:t>
            </a:r>
            <a:r>
              <a:rPr lang="ru-RU" sz="2400" dirty="0" smtClean="0">
                <a:solidFill>
                  <a:srgbClr val="002060"/>
                </a:solidFill>
              </a:rPr>
              <a:t>как пример </a:t>
            </a:r>
            <a:r>
              <a:rPr lang="ru-RU" sz="2400" dirty="0">
                <a:solidFill>
                  <a:srgbClr val="002060"/>
                </a:solidFill>
              </a:rPr>
              <a:t>для собственного </a:t>
            </a:r>
            <a:r>
              <a:rPr lang="ru-RU" sz="2400" dirty="0" smtClean="0">
                <a:solidFill>
                  <a:srgbClr val="002060"/>
                </a:solidFill>
              </a:rPr>
              <a:t>поведения учащихся, </a:t>
            </a:r>
            <a:r>
              <a:rPr lang="ru-RU" sz="2400" b="1" dirty="0" smtClean="0">
                <a:solidFill>
                  <a:srgbClr val="002060"/>
                </a:solidFill>
              </a:rPr>
              <a:t>развития </a:t>
            </a:r>
            <a:r>
              <a:rPr lang="ru-RU" sz="2400" b="1" dirty="0">
                <a:solidFill>
                  <a:srgbClr val="002060"/>
                </a:solidFill>
              </a:rPr>
              <a:t>самостоятельности </a:t>
            </a:r>
            <a:r>
              <a:rPr lang="ru-RU" sz="2400" dirty="0" smtClean="0">
                <a:solidFill>
                  <a:srgbClr val="002060"/>
                </a:solidFill>
              </a:rPr>
              <a:t>, </a:t>
            </a:r>
            <a:r>
              <a:rPr lang="ru-RU" sz="2400" b="1" dirty="0">
                <a:solidFill>
                  <a:srgbClr val="002060"/>
                </a:solidFill>
              </a:rPr>
              <a:t>личной ответственности </a:t>
            </a:r>
            <a:r>
              <a:rPr lang="ru-RU" sz="2400" dirty="0">
                <a:solidFill>
                  <a:srgbClr val="002060"/>
                </a:solidFill>
              </a:rPr>
              <a:t>за свои </a:t>
            </a:r>
            <a:r>
              <a:rPr lang="ru-RU" sz="2400" dirty="0" smtClean="0">
                <a:solidFill>
                  <a:srgbClr val="002060"/>
                </a:solidFill>
              </a:rPr>
              <a:t>поступки.</a:t>
            </a:r>
          </a:p>
          <a:p>
            <a:pPr marL="285750" lvl="0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002060"/>
                </a:solidFill>
              </a:rPr>
              <a:t>Эстетические </a:t>
            </a:r>
            <a:r>
              <a:rPr lang="ru-RU" sz="2400" dirty="0">
                <a:solidFill>
                  <a:srgbClr val="002060"/>
                </a:solidFill>
              </a:rPr>
              <a:t>чувства и потребности учащихся формируются с </a:t>
            </a:r>
            <a:r>
              <a:rPr lang="ru-RU" sz="2400" dirty="0" smtClean="0">
                <a:solidFill>
                  <a:srgbClr val="002060"/>
                </a:solidFill>
              </a:rPr>
              <a:t>помощью авторских </a:t>
            </a:r>
            <a:r>
              <a:rPr lang="ru-RU" sz="2400" dirty="0">
                <a:solidFill>
                  <a:srgbClr val="002060"/>
                </a:solidFill>
              </a:rPr>
              <a:t>стихов и песен разных </a:t>
            </a:r>
            <a:r>
              <a:rPr lang="ru-RU" sz="2400" dirty="0" smtClean="0">
                <a:solidFill>
                  <a:srgbClr val="002060"/>
                </a:solidFill>
              </a:rPr>
              <a:t>жанров.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</a:rPr>
              <a:t>Доброжелательность, эмоционально-нравственная отзывчивость и умение сопереживать развивается у школьников в </a:t>
            </a:r>
            <a:r>
              <a:rPr lang="ru-RU" sz="2400" dirty="0" smtClean="0">
                <a:solidFill>
                  <a:srgbClr val="002060"/>
                </a:solidFill>
              </a:rPr>
              <a:t>ходе </a:t>
            </a:r>
            <a:r>
              <a:rPr lang="ru-RU" sz="2400" dirty="0">
                <a:solidFill>
                  <a:srgbClr val="002060"/>
                </a:solidFill>
              </a:rPr>
              <a:t>ролевых игр, наблюдения за поворотами сюжета и приключениями героев, а также в рамках выполнения заданий в </a:t>
            </a:r>
            <a:r>
              <a:rPr lang="ru-RU" sz="2400" dirty="0" smtClean="0">
                <a:solidFill>
                  <a:srgbClr val="002060"/>
                </a:solidFill>
              </a:rPr>
              <a:t>речевых </a:t>
            </a:r>
            <a:r>
              <a:rPr lang="ru-RU" sz="2400" dirty="0">
                <a:solidFill>
                  <a:srgbClr val="002060"/>
                </a:solidFill>
              </a:rPr>
              <a:t>ситуациях, требующих умения понимать собеседника и учитывать его </a:t>
            </a:r>
            <a:r>
              <a:rPr lang="ru-RU" sz="2400" dirty="0" smtClean="0">
                <a:solidFill>
                  <a:srgbClr val="002060"/>
                </a:solidFill>
              </a:rPr>
              <a:t>потребности.</a:t>
            </a:r>
            <a:endParaRPr lang="ru-RU" sz="2400" dirty="0">
              <a:solidFill>
                <a:srgbClr val="002060"/>
              </a:solidFill>
            </a:endParaRP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solidFill>
                <a:srgbClr val="002060"/>
              </a:solidFill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116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7848872" cy="5879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solidFill>
                  <a:srgbClr val="BE1237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600" b="1" dirty="0" smtClean="0">
                <a:solidFill>
                  <a:srgbClr val="BE1237"/>
                </a:solidFill>
                <a:latin typeface="Times New Roman"/>
                <a:ea typeface="Calibri"/>
                <a:cs typeface="Times New Roman"/>
              </a:rPr>
              <a:t>Воспитательный потенциал УМК</a:t>
            </a:r>
          </a:p>
          <a:p>
            <a:pPr marL="457200" lvl="0" indent="-45720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sz="28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Драматизированное </a:t>
            </a:r>
            <a:r>
              <a:rPr lang="ru-RU" sz="28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изображение событий </a:t>
            </a:r>
            <a:r>
              <a:rPr lang="ru-RU" sz="2800" b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способствовует</a:t>
            </a:r>
            <a:r>
              <a:rPr lang="ru-RU" sz="28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тому, </a:t>
            </a:r>
            <a:r>
              <a:rPr lang="ru-RU" sz="28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что </a:t>
            </a:r>
            <a:r>
              <a:rPr lang="ru-RU" sz="28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ребёнок </a:t>
            </a:r>
            <a:r>
              <a:rPr lang="ru-RU" sz="28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входит </a:t>
            </a:r>
            <a:r>
              <a:rPr lang="ru-RU" sz="28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в круг воображаемых обстоятельств, </a:t>
            </a:r>
            <a:r>
              <a:rPr lang="ru-RU" sz="28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эмоционально переживает </a:t>
            </a:r>
            <a:r>
              <a:rPr lang="ru-RU" sz="28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новые для него чувства</a:t>
            </a:r>
            <a:r>
              <a:rPr lang="ru-RU" sz="28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.</a:t>
            </a:r>
          </a:p>
          <a:p>
            <a:pPr marL="457200" lvl="0" indent="-45720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sz="28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Благодаря сказочному сюжету у детей вырабатывается способность сопереживать, сострадать и </a:t>
            </a:r>
            <a:r>
              <a:rPr lang="ru-RU" sz="28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«</a:t>
            </a:r>
            <a:r>
              <a:rPr lang="ru-RU" sz="2800" dirty="0" err="1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сорадоваться</a:t>
            </a:r>
            <a:r>
              <a:rPr lang="ru-RU" sz="28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».</a:t>
            </a:r>
            <a:endParaRPr lang="ru-RU" sz="2800" dirty="0">
              <a:solidFill>
                <a:srgbClr val="002060"/>
              </a:solidFill>
              <a:latin typeface="Times New Roman"/>
              <a:ea typeface="Calibri"/>
              <a:cs typeface="Times New Roman"/>
            </a:endParaRPr>
          </a:p>
          <a:p>
            <a:pPr marL="457200" lvl="0" indent="441960">
              <a:lnSpc>
                <a:spcPct val="115000"/>
              </a:lnSpc>
              <a:spcAft>
                <a:spcPts val="1000"/>
              </a:spcAft>
            </a:pPr>
            <a:endParaRPr lang="ru-RU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marL="457200" lvl="0" indent="441960">
              <a:lnSpc>
                <a:spcPct val="115000"/>
              </a:lnSpc>
              <a:spcAft>
                <a:spcPts val="1000"/>
              </a:spcAft>
            </a:pPr>
            <a:endParaRPr lang="ru-RU" sz="20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680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"/>
            <a:ext cx="8640960" cy="8103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BE1237"/>
                </a:solidFill>
                <a:latin typeface="Times New Roman"/>
                <a:ea typeface="Calibri"/>
                <a:cs typeface="Times New Roman"/>
              </a:rPr>
              <a:t>Воспитательный </a:t>
            </a:r>
            <a:r>
              <a:rPr lang="ru-RU" sz="3600" b="1" dirty="0" smtClean="0">
                <a:solidFill>
                  <a:srgbClr val="BE1237"/>
                </a:solidFill>
                <a:latin typeface="Times New Roman"/>
                <a:ea typeface="Calibri"/>
                <a:cs typeface="Times New Roman"/>
              </a:rPr>
              <a:t>потенциал УМК</a:t>
            </a:r>
          </a:p>
          <a:p>
            <a:pPr marL="342900" lvl="0" indent="-342900">
              <a:lnSpc>
                <a:spcPct val="115000"/>
              </a:lnSpc>
              <a:buFont typeface="Wingdings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Изучение языка внутри сказки (учащиеся мысленно проходят с героями весь путь)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помогает детям обрести 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чувство уверенности</a:t>
            </a: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.</a:t>
            </a:r>
          </a:p>
          <a:p>
            <a:pPr marL="342900" lvl="0" indent="-342900">
              <a:buFont typeface="Wingdings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</a:rPr>
              <a:t>Оригинальный  сказочный сквозной сюжет </a:t>
            </a:r>
            <a:r>
              <a:rPr lang="ru-RU" sz="24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способствует выполнению ряда функций 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коммуникативной, познавательной </a:t>
            </a:r>
            <a:r>
              <a:rPr lang="ru-RU" sz="24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компетентности: 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ru-RU" sz="24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осознание необходимости взаимодействия с окружающим </a:t>
            </a: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миром</a:t>
            </a:r>
            <a:r>
              <a:rPr lang="ru-RU" sz="24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;</a:t>
            </a: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buFont typeface="Symbol"/>
              <a:buChar char=""/>
            </a:pPr>
            <a:r>
              <a:rPr lang="ru-RU" sz="24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умение выбирать соответствующую информацию для построения своего варианта действия; </a:t>
            </a: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buFont typeface="Symbol"/>
              <a:buChar char=""/>
            </a:pPr>
            <a:r>
              <a:rPr lang="ru-RU" sz="24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использование знаний, извлечённых из успехов и неудач героев.</a:t>
            </a:r>
          </a:p>
          <a:p>
            <a:pPr marL="457200" lvl="0" indent="441960">
              <a:lnSpc>
                <a:spcPct val="115000"/>
              </a:lnSpc>
              <a:spcAft>
                <a:spcPts val="1000"/>
              </a:spcAft>
            </a:pPr>
            <a:endParaRPr lang="ru-RU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buFont typeface="Symbol"/>
              <a:buChar char=""/>
            </a:pPr>
            <a:endParaRPr lang="ru-RU" sz="12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endParaRPr lang="ru-RU" sz="3600" b="1" dirty="0">
              <a:solidFill>
                <a:srgbClr val="7598D9">
                  <a:lumMod val="75000"/>
                </a:srgbClr>
              </a:solidFill>
              <a:latin typeface="Times New Roman"/>
              <a:ea typeface="Calibri"/>
              <a:cs typeface="Times New Roman"/>
            </a:endParaRPr>
          </a:p>
          <a:p>
            <a:pPr algn="ctr"/>
            <a:endParaRPr lang="ru-RU" sz="2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5084600"/>
            <a:ext cx="8424936" cy="751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441960"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 marL="457200" lvl="0" indent="441960">
              <a:lnSpc>
                <a:spcPct val="115000"/>
              </a:lnSpc>
              <a:spcAft>
                <a:spcPts val="1000"/>
              </a:spcAft>
            </a:pP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9508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4608512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BE1237"/>
                </a:solidFill>
                <a:latin typeface="Times New Roman" pitchFamily="18" charset="0"/>
                <a:cs typeface="Times New Roman" pitchFamily="18" charset="0"/>
              </a:rPr>
              <a:t>Результаты работы</a:t>
            </a:r>
            <a:endParaRPr lang="ru-RU" sz="3600" b="1" dirty="0">
              <a:solidFill>
                <a:srgbClr val="BE123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630816"/>
            <a:ext cx="8136904" cy="4751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441960">
              <a:lnSpc>
                <a:spcPct val="115000"/>
              </a:lnSpc>
              <a:spcAft>
                <a:spcPts val="1000"/>
              </a:spcAft>
            </a:pPr>
            <a:r>
              <a:rPr lang="ru-RU" sz="3200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Достижение </a:t>
            </a:r>
            <a:r>
              <a:rPr lang="ru-RU" sz="3200" b="1" dirty="0">
                <a:solidFill>
                  <a:schemeClr val="accent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личностных</a:t>
            </a:r>
          </a:p>
          <a:p>
            <a:pPr marL="457200" indent="441960">
              <a:lnSpc>
                <a:spcPct val="115000"/>
              </a:lnSpc>
              <a:spcAft>
                <a:spcPts val="1000"/>
              </a:spcAft>
            </a:pPr>
            <a:r>
              <a:rPr lang="ru-RU" sz="3200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планируемых </a:t>
            </a:r>
            <a:r>
              <a:rPr lang="ru-RU" sz="3200" b="1" dirty="0" smtClean="0">
                <a:solidFill>
                  <a:schemeClr val="accent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результатов</a:t>
            </a:r>
            <a:r>
              <a:rPr lang="ru-RU" sz="3200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, которые прослеживается в ходе </a:t>
            </a:r>
            <a:r>
              <a:rPr lang="ru-RU" sz="3200" dirty="0" err="1" smtClean="0">
                <a:solidFill>
                  <a:srgbClr val="00206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неперсонифицированного</a:t>
            </a:r>
            <a:r>
              <a:rPr lang="ru-RU" sz="3200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контроля (наблюдения, анкетирования, портфолио достижений уч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ащихся</a:t>
            </a:r>
            <a:r>
              <a:rPr lang="ru-RU" sz="3200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), духовно-нравственное развитие и воспитание учащихся 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</a:t>
            </a:r>
            <a:r>
              <a:rPr lang="ru-RU" sz="3200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редствами УМК.</a:t>
            </a:r>
            <a:endParaRPr lang="ru-RU" sz="3200" dirty="0">
              <a:solidFill>
                <a:srgbClr val="002060"/>
              </a:solidFill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0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8059"/>
            <a:ext cx="8424936" cy="6183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4466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44026" y="575076"/>
            <a:ext cx="426042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714750" algn="l"/>
              </a:tabLst>
            </a:pPr>
            <a:r>
              <a:rPr lang="ru-RU" sz="2800" dirty="0" smtClean="0">
                <a:solidFill>
                  <a:srgbClr val="BE1237"/>
                </a:solidFill>
                <a:latin typeface="Times New Roman" pitchFamily="18" charset="0"/>
                <a:cs typeface="Times New Roman" pitchFamily="18" charset="0"/>
              </a:rPr>
              <a:t>Ценностные </a:t>
            </a:r>
            <a:r>
              <a:rPr lang="ru-RU" sz="2800" dirty="0">
                <a:solidFill>
                  <a:srgbClr val="BE1237"/>
                </a:solidFill>
                <a:latin typeface="Times New Roman" pitchFamily="18" charset="0"/>
                <a:cs typeface="Times New Roman" pitchFamily="18" charset="0"/>
              </a:rPr>
              <a:t>ориентиры содержания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714750" algn="l"/>
              </a:tabLst>
            </a:pP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учебного 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предмета </a:t>
            </a:r>
            <a:endParaRPr lang="ru-RU" sz="28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714750" algn="l"/>
              </a:tabLst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Английский язык»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714750" algn="l"/>
              </a:tabLst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основываются на </a:t>
            </a:r>
            <a:r>
              <a:rPr lang="ru-RU" sz="2800" dirty="0">
                <a:solidFill>
                  <a:srgbClr val="BE1237"/>
                </a:solidFill>
                <a:latin typeface="Times New Roman" pitchFamily="18" charset="0"/>
                <a:cs typeface="Times New Roman" pitchFamily="18" charset="0"/>
              </a:rPr>
              <a:t>концепции духовно-нравственного развития и воспитания личности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714750" algn="l"/>
              </a:tabLst>
            </a:pPr>
            <a:r>
              <a:rPr lang="ru-RU" sz="2800" dirty="0">
                <a:solidFill>
                  <a:srgbClr val="BE1237"/>
                </a:solidFill>
                <a:latin typeface="Times New Roman" pitchFamily="18" charset="0"/>
                <a:cs typeface="Times New Roman" pitchFamily="18" charset="0"/>
              </a:rPr>
              <a:t>гражданина России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являющейся методологической 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идеологической основой ФГОС </a:t>
            </a:r>
            <a:endParaRPr lang="ru-RU" sz="2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714750" algn="l"/>
              </a:tabLst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общего образования.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346" y="1682051"/>
            <a:ext cx="3240360" cy="5021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41" y="285750"/>
            <a:ext cx="4132429" cy="112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46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513" y="0"/>
            <a:ext cx="8964488" cy="5516563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19872" y="260647"/>
            <a:ext cx="5267031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0"/>
              </a:spcAft>
              <a:buFont typeface="Wingdings" pitchFamily="2" charset="2"/>
              <a:buChar char="v"/>
              <a:tabLst>
                <a:tab pos="2471420" algn="l"/>
              </a:tabLst>
            </a:pPr>
            <a:r>
              <a:rPr lang="ru-RU" sz="2800" dirty="0" smtClean="0">
                <a:solidFill>
                  <a:srgbClr val="0070C0"/>
                </a:solidFill>
                <a:latin typeface="Times New Roman"/>
                <a:ea typeface="Times New Roman"/>
              </a:rPr>
              <a:t>«Духовно-нравственное </a:t>
            </a:r>
            <a:r>
              <a:rPr lang="ru-RU" sz="2800" dirty="0">
                <a:solidFill>
                  <a:srgbClr val="0070C0"/>
                </a:solidFill>
                <a:latin typeface="Times New Roman"/>
                <a:ea typeface="Times New Roman"/>
              </a:rPr>
              <a:t>развитие и воспитание  обучающихся является первостепенной задачей  современной образовательной системы и представляет собой важный компонент социального заказа для </a:t>
            </a:r>
            <a:r>
              <a:rPr lang="ru-RU" sz="2800" dirty="0" smtClean="0">
                <a:solidFill>
                  <a:srgbClr val="0070C0"/>
                </a:solidFill>
                <a:latin typeface="Times New Roman"/>
                <a:ea typeface="Times New Roman"/>
              </a:rPr>
              <a:t>образования». </a:t>
            </a:r>
          </a:p>
          <a:p>
            <a:pPr marL="342900" indent="-342900">
              <a:spcAft>
                <a:spcPts val="0"/>
              </a:spcAft>
              <a:buFont typeface="Wingdings" pitchFamily="2" charset="2"/>
              <a:buChar char="v"/>
              <a:tabLst>
                <a:tab pos="2471420" algn="l"/>
              </a:tabLst>
            </a:pPr>
            <a:r>
              <a:rPr lang="ru-RU" sz="2800" b="1" dirty="0" smtClean="0">
                <a:solidFill>
                  <a:srgbClr val="BE1237"/>
                </a:solidFill>
                <a:latin typeface="Times New Roman"/>
                <a:ea typeface="Times New Roman"/>
              </a:rPr>
              <a:t>«Знания </a:t>
            </a:r>
            <a:r>
              <a:rPr lang="ru-RU" sz="2800" b="1" dirty="0">
                <a:solidFill>
                  <a:srgbClr val="BE1237"/>
                </a:solidFill>
                <a:latin typeface="Times New Roman"/>
                <a:ea typeface="Times New Roman"/>
              </a:rPr>
              <a:t>наук и незнание добра, острый ум и глухое сердце таят угрозу для человека, ограничивают и деформируют его личностное </a:t>
            </a:r>
            <a:r>
              <a:rPr lang="ru-RU" sz="2800" b="1" dirty="0" smtClean="0">
                <a:solidFill>
                  <a:srgbClr val="BE1237"/>
                </a:solidFill>
                <a:latin typeface="Times New Roman"/>
                <a:ea typeface="Times New Roman"/>
              </a:rPr>
              <a:t>развитие».</a:t>
            </a:r>
            <a:endParaRPr lang="ru-RU" sz="2800" b="1" dirty="0">
              <a:solidFill>
                <a:srgbClr val="BE1237"/>
              </a:solidFill>
              <a:latin typeface="Times New Roman"/>
              <a:ea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295" y="548680"/>
            <a:ext cx="3169164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66" y="1628800"/>
            <a:ext cx="3022222" cy="4680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687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-459432"/>
            <a:ext cx="8496944" cy="7047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endParaRPr lang="ru-RU" sz="2800" dirty="0" smtClean="0">
              <a:solidFill>
                <a:srgbClr val="0070C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«Воспитание человека, формирование свойств духовно развитой личности, любви к своей стране, потребности творить и совершенствоваться есть важнейшее условие успешного развития России».</a:t>
            </a: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sz="2800" dirty="0" smtClean="0">
                <a:solidFill>
                  <a:srgbClr val="BE1237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Учителю </a:t>
            </a:r>
            <a:r>
              <a:rPr lang="ru-RU" sz="2800" dirty="0">
                <a:solidFill>
                  <a:srgbClr val="BE1237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принадлежит значительная роль в формировании будущего члена общества. Именно дети, </a:t>
            </a:r>
            <a:r>
              <a:rPr lang="ru-RU" sz="2800" b="1" dirty="0">
                <a:solidFill>
                  <a:srgbClr val="BE1237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получившие основные знания и понимание нравственности и морали, будут управлять страной в будущем</a:t>
            </a:r>
            <a:r>
              <a:rPr lang="ru-RU" sz="2800" b="1" dirty="0" smtClean="0">
                <a:solidFill>
                  <a:srgbClr val="BE1237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«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Учителя обладают такой властью, о которой премьер-министр может только мечтать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».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             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Уинстон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Черчилль</a:t>
            </a:r>
          </a:p>
        </p:txBody>
      </p:sp>
    </p:spTree>
    <p:extLst>
      <p:ext uri="{BB962C8B-B14F-4D97-AF65-F5344CB8AC3E}">
        <p14:creationId xmlns:p14="http://schemas.microsoft.com/office/powerpoint/2010/main" val="64268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88640"/>
            <a:ext cx="8064896" cy="6396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v"/>
              <a:tabLst>
                <a:tab pos="810260" algn="l"/>
              </a:tabLst>
            </a:pPr>
            <a:r>
              <a:rPr lang="ru-RU" sz="2800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У</a:t>
            </a:r>
            <a:r>
              <a:rPr lang="ru-RU" sz="2800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  <a:cs typeface="Times New Roman"/>
              </a:rPr>
              <a:t>чебный предмет «Иностранный язык» влияет на формирование мировоззрения ученика, его нравственный облик, а также затрагивает вопросы его отношения и поведения в той или иной жизненной ситуации.</a:t>
            </a:r>
          </a:p>
          <a:p>
            <a:pPr marL="457200" indent="-457200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ru-RU" sz="2800" dirty="0" smtClean="0">
                <a:solidFill>
                  <a:srgbClr val="BE1237"/>
                </a:solidFill>
                <a:effectLst/>
                <a:latin typeface="Times New Roman"/>
                <a:ea typeface="Times New Roman"/>
                <a:cs typeface="Times New Roman"/>
              </a:rPr>
              <a:t>Главное достоинство любого учебно-методического комплекта, в том числе и по ИЯ, заключается именно в его воспитательном аспекте.</a:t>
            </a:r>
            <a:endParaRPr lang="ru-RU" sz="2800" dirty="0" smtClean="0">
              <a:solidFill>
                <a:srgbClr val="BE1237"/>
              </a:solidFill>
              <a:effectLst/>
              <a:latin typeface="Times"/>
              <a:ea typeface="Times New Roman"/>
              <a:cs typeface="Times New Roman"/>
            </a:endParaRPr>
          </a:p>
          <a:p>
            <a:pPr indent="457200" algn="just">
              <a:lnSpc>
                <a:spcPct val="150000"/>
              </a:lnSpc>
              <a:spcAft>
                <a:spcPts val="0"/>
              </a:spcAft>
              <a:tabLst>
                <a:tab pos="810260" algn="l"/>
              </a:tabLst>
            </a:pPr>
            <a:endParaRPr lang="ru-RU" sz="2400" b="1" dirty="0">
              <a:effectLst/>
              <a:latin typeface="Times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169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4099" y="692696"/>
            <a:ext cx="770231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Вопрос:</a:t>
            </a:r>
          </a:p>
          <a:p>
            <a:r>
              <a:rPr lang="ru-RU" sz="4800" b="1" dirty="0" smtClean="0">
                <a:solidFill>
                  <a:srgbClr val="BE1237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“</a:t>
            </a:r>
            <a:r>
              <a:rPr lang="en-US" sz="4800" b="1" dirty="0" smtClean="0">
                <a:solidFill>
                  <a:srgbClr val="BE1237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How to teach English</a:t>
            </a:r>
            <a:r>
              <a:rPr lang="ru-RU" sz="4800" b="1" dirty="0" smtClean="0">
                <a:solidFill>
                  <a:srgbClr val="BE1237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?”</a:t>
            </a:r>
          </a:p>
          <a:p>
            <a:r>
              <a:rPr lang="ru-RU" sz="3600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Ответ:</a:t>
            </a:r>
          </a:p>
          <a:p>
            <a:r>
              <a:rPr lang="ru-RU" sz="3600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«Формировать ключевые коммуникативные компетенции, развивая духовно-нравственный потенциал личности в контексте «вечных ценностей».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19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Направления воспитания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средствами УМК </a:t>
            </a:r>
            <a:r>
              <a:rPr lang="ru-RU" sz="2400" b="1" cap="small" dirty="0">
                <a:solidFill>
                  <a:srgbClr val="7030A0"/>
                </a:solidFill>
                <a:latin typeface="Times New Roman"/>
                <a:ea typeface="Times New Roman"/>
              </a:rPr>
              <a:t>«</a:t>
            </a:r>
            <a:r>
              <a:rPr lang="en-US" sz="2400" b="1" cap="small" dirty="0">
                <a:solidFill>
                  <a:srgbClr val="7030A0"/>
                </a:solidFill>
                <a:latin typeface="Times New Roman"/>
                <a:ea typeface="Times New Roman"/>
              </a:rPr>
              <a:t>Happy English.ru</a:t>
            </a:r>
            <a:r>
              <a:rPr lang="ru-RU" sz="2400" b="1" cap="small" dirty="0">
                <a:solidFill>
                  <a:srgbClr val="7030A0"/>
                </a:solidFill>
                <a:latin typeface="Times New Roman"/>
                <a:ea typeface="Times New Roman"/>
              </a:rPr>
              <a:t>» 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4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моральной сферы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учащихся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происходит, когда дети следят за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приключениями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положительных героев — Ани,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Седрика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Робинзона и отрицательной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героини 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злой феи Морганы. Благодаря поворотам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сюжета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дети учатся принимать сторону добра,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занимать </a:t>
            </a:r>
            <a:r>
              <a:rPr lang="ru-RU" sz="20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активную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жизненную позицию.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4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гражданской позиции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школьников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происходит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благодаря знакомству с реалиями родной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страны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сопоставлении с реалиями стран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изучаемого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языка. Дети учатся позиционировать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себя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граждане России и своей малой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родины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учатся воспринимать Россию как часть </a:t>
            </a:r>
          </a:p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мировой цивилизации с общими культурными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особенностями.</a:t>
            </a:r>
          </a:p>
          <a:p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Развитию </a:t>
            </a:r>
            <a:r>
              <a:rPr lang="ru-RU" sz="24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патриотизма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младших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школьников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способствует сопоставление положительных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особенностей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родной страны и стран изучаемого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языка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У детей развивается понимание того, что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родной стране есть немало интересного, о чем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можно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рассказать зарубежным сверстникам, что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своей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Родиной можно и нужно гордиться.</a:t>
            </a:r>
          </a:p>
        </p:txBody>
      </p:sp>
    </p:spTree>
    <p:extLst>
      <p:ext uri="{BB962C8B-B14F-4D97-AF65-F5344CB8AC3E}">
        <p14:creationId xmlns:p14="http://schemas.microsoft.com/office/powerpoint/2010/main" val="322775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-11340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Один из принципов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курса «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Happy English.ru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К.И.Кауфман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М.Ю. Кауфман–</a:t>
            </a:r>
          </a:p>
          <a:p>
            <a:pPr lvl="0" algn="ctr"/>
            <a:r>
              <a:rPr lang="ru-RU" sz="16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образовательная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600" dirty="0">
                <a:solidFill>
                  <a:srgbClr val="BE123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>
                <a:solidFill>
                  <a:srgbClr val="BE1237"/>
                </a:solidFill>
                <a:latin typeface="Times New Roman" pitchFamily="18" charset="0"/>
                <a:cs typeface="Times New Roman" pitchFamily="18" charset="0"/>
              </a:rPr>
              <a:t>воспитательная</a:t>
            </a:r>
            <a:r>
              <a:rPr lang="ru-RU" sz="1600" dirty="0">
                <a:solidFill>
                  <a:srgbClr val="BE123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solidFill>
                <a:srgbClr val="BE1237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ценность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содержания 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упражнений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заданий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837975"/>
              </p:ext>
            </p:extLst>
          </p:nvPr>
        </p:nvGraphicFramePr>
        <p:xfrm>
          <a:off x="251520" y="878109"/>
          <a:ext cx="8424936" cy="5979891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960440"/>
                <a:gridCol w="2448272"/>
                <a:gridCol w="2016224"/>
              </a:tblGrid>
              <a:tr h="829014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Описание задания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Образовательная ценность/предметные результаты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Воспитательная ценность/</a:t>
                      </a:r>
                      <a:r>
                        <a:rPr kumimoji="0" lang="ru-RU" sz="1800" b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личност-ные</a:t>
                      </a:r>
                      <a:r>
                        <a:rPr kumimoji="0" lang="ru-RU" sz="18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результаты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1075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Буквы едут на встречу с Аней, но некоторые из них </a:t>
                      </a:r>
                      <a:r>
                        <a:rPr lang="ru-RU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опоздали</a:t>
                      </a:r>
                      <a:r>
                        <a:rPr lang="ru-RU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Помести опоздавшие</a:t>
                      </a:r>
                      <a:r>
                        <a:rPr lang="ru-RU" b="1" baseline="0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буквы на правильные вагончики</a:t>
                      </a:r>
                      <a:r>
                        <a:rPr lang="ru-RU" baseline="0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.(ч.1,с.7)</a:t>
                      </a:r>
                      <a:endParaRPr lang="ru-RU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Научиться пользоваться английским алфавитом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Воспитание </a:t>
                      </a:r>
                      <a:r>
                        <a:rPr lang="ru-RU" sz="1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эмпатийных</a:t>
                      </a: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чувств (сочувствия, сопереживания)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39454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BE1237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Помоги</a:t>
                      </a:r>
                      <a:r>
                        <a:rPr lang="ru-RU" b="1" dirty="0" smtClean="0">
                          <a:solidFill>
                            <a:srgbClr val="BE1237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dirty="0" smtClean="0">
                          <a:solidFill>
                            <a:srgbClr val="BE1237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каждой маме-птичке найти своего птенца.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BE1237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(ч.1,с.9)</a:t>
                      </a:r>
                      <a:endParaRPr lang="ru-RU" dirty="0">
                        <a:solidFill>
                          <a:srgbClr val="BE1237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Научиться пользоваться английским алфавитом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Воспитание </a:t>
                      </a:r>
                      <a:r>
                        <a:rPr kumimoji="0" lang="ru-RU" sz="18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эмпатийных</a:t>
                      </a: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чувств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88051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Ворон </a:t>
                      </a:r>
                      <a:r>
                        <a:rPr lang="ru-RU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Седрик</a:t>
                      </a:r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конечно, тоже </a:t>
                      </a:r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соскучился </a:t>
                      </a:r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 Ане, </a:t>
                      </a:r>
                      <a:r>
                        <a:rPr lang="ru-RU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 ни за что не появится, пока не убедится, что Аня помнит его уроки.</a:t>
                      </a:r>
                      <a:r>
                        <a:rPr lang="ru-RU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Для начала </a:t>
                      </a:r>
                      <a:r>
                        <a:rPr kumimoji="0" lang="ru-RU" sz="18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Седрик</a:t>
                      </a: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перепутал буквы в алфавите. Посмотри на рисунок и найди 4 буквы, которые стоят не на своих местах. В рабочей тетради расположи их в правильном порядке.(ч.2,с.10)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Научиться пользоваться английским алфавитом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Формирование</a:t>
                      </a:r>
                      <a:r>
                        <a:rPr lang="ru-RU" sz="18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эмоциональной</a:t>
                      </a:r>
                      <a:r>
                        <a:rPr lang="ru-RU" sz="18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сферы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989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626765"/>
              </p:ext>
            </p:extLst>
          </p:nvPr>
        </p:nvGraphicFramePr>
        <p:xfrm>
          <a:off x="251520" y="332656"/>
          <a:ext cx="8496945" cy="6336704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952328"/>
                <a:gridCol w="2712302"/>
                <a:gridCol w="2832315"/>
              </a:tblGrid>
              <a:tr h="856583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effectLst/>
                        </a:rPr>
                        <a:t>Описание задания</a:t>
                      </a:r>
                      <a:endParaRPr lang="ru-RU" sz="2000" b="0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Образовательная ценность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/предметные результаты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Воспитательная ценность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/личностные результаты</a:t>
                      </a:r>
                    </a:p>
                  </a:txBody>
                  <a:tcPr/>
                </a:tc>
              </a:tr>
              <a:tr h="119921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7030A0"/>
                          </a:solidFill>
                        </a:rPr>
                        <a:t>Слова в предложениях </a:t>
                      </a:r>
                      <a:r>
                        <a:rPr lang="ru-RU" b="1" dirty="0" smtClean="0">
                          <a:solidFill>
                            <a:srgbClr val="7030A0"/>
                          </a:solidFill>
                        </a:rPr>
                        <a:t>заблудились.</a:t>
                      </a:r>
                      <a:r>
                        <a:rPr lang="ru-RU" b="1" baseline="0" dirty="0" smtClean="0">
                          <a:solidFill>
                            <a:srgbClr val="7030A0"/>
                          </a:solidFill>
                        </a:rPr>
                        <a:t> Поставь их в правильном порядке и прочитай предложения</a:t>
                      </a:r>
                      <a:r>
                        <a:rPr lang="ru-RU" baseline="0" dirty="0" smtClean="0">
                          <a:solidFill>
                            <a:srgbClr val="7030A0"/>
                          </a:solidFill>
                        </a:rPr>
                        <a:t>.(ч.1,с.25)</a:t>
                      </a:r>
                      <a:endParaRPr lang="ru-RU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Arial"/>
                        </a:rPr>
                        <a:t>Понимать и употреблять в речи основные коммуникативные типы предложений.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Воспитание </a:t>
                      </a:r>
                      <a:r>
                        <a:rPr kumimoji="0" lang="ru-RU" sz="18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эмпатийных</a:t>
                      </a: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чувств </a:t>
                      </a:r>
                      <a:endParaRPr lang="ru-RU" dirty="0"/>
                    </a:p>
                  </a:txBody>
                  <a:tcPr/>
                </a:tc>
              </a:tr>
              <a:tr h="3898304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rgbClr val="BE1237"/>
                          </a:solidFill>
                        </a:rPr>
                        <a:t>Седрик</a:t>
                      </a:r>
                      <a:r>
                        <a:rPr lang="ru-RU" dirty="0" smtClean="0">
                          <a:solidFill>
                            <a:srgbClr val="BE1237"/>
                          </a:solidFill>
                        </a:rPr>
                        <a:t>  отправился за друзьями, а Робинзон тут как тут. Прочитай и скажи: что </a:t>
                      </a: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BE1237"/>
                          </a:solidFill>
                          <a:effectLst/>
                          <a:uLnTx/>
                          <a:uFillTx/>
                        </a:rPr>
                        <a:t>Робинзон  дал Ане? Что произошло?(ч.1.,с.34)</a:t>
                      </a:r>
                      <a:endParaRPr lang="ru-RU" dirty="0">
                        <a:solidFill>
                          <a:srgbClr val="BE1237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Arial"/>
                        </a:rPr>
                        <a:t>Уметь читать небольшие тексты различных типов, применяя разные стратегии, обеспечивающие понимание основной идеи текста, полное понимание текста и понимание необходимой (запрашиваемой) информации;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</a:rPr>
                        <a:t>Этические знания</a:t>
                      </a:r>
                    </a:p>
                    <a:p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(совестливость и порядочность)</a:t>
                      </a:r>
                      <a:endParaRPr lang="ru-RU" sz="18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827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1667</TotalTime>
  <Words>1172</Words>
  <Application>Microsoft Office PowerPoint</Application>
  <PresentationFormat>Экран (4:3)</PresentationFormat>
  <Paragraphs>121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Эркер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Результаты работы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71</cp:revision>
  <dcterms:created xsi:type="dcterms:W3CDTF">2013-02-17T11:45:27Z</dcterms:created>
  <dcterms:modified xsi:type="dcterms:W3CDTF">2013-03-26T19:17:47Z</dcterms:modified>
</cp:coreProperties>
</file>