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2" r:id="rId1"/>
  </p:sldMasterIdLst>
  <p:notesMasterIdLst>
    <p:notesMasterId r:id="rId31"/>
  </p:notesMasterIdLst>
  <p:handoutMasterIdLst>
    <p:handoutMasterId r:id="rId32"/>
  </p:handoutMasterIdLst>
  <p:sldIdLst>
    <p:sldId id="287" r:id="rId2"/>
    <p:sldId id="284" r:id="rId3"/>
    <p:sldId id="289" r:id="rId4"/>
    <p:sldId id="302" r:id="rId5"/>
    <p:sldId id="296" r:id="rId6"/>
    <p:sldId id="293" r:id="rId7"/>
    <p:sldId id="297" r:id="rId8"/>
    <p:sldId id="304" r:id="rId9"/>
    <p:sldId id="301" r:id="rId10"/>
    <p:sldId id="303" r:id="rId11"/>
    <p:sldId id="305" r:id="rId12"/>
    <p:sldId id="299" r:id="rId13"/>
    <p:sldId id="291" r:id="rId14"/>
    <p:sldId id="292" r:id="rId15"/>
    <p:sldId id="300" r:id="rId16"/>
    <p:sldId id="314" r:id="rId17"/>
    <p:sldId id="290" r:id="rId18"/>
    <p:sldId id="306" r:id="rId19"/>
    <p:sldId id="307" r:id="rId20"/>
    <p:sldId id="316" r:id="rId21"/>
    <p:sldId id="315" r:id="rId22"/>
    <p:sldId id="310" r:id="rId23"/>
    <p:sldId id="311" r:id="rId24"/>
    <p:sldId id="312" r:id="rId25"/>
    <p:sldId id="313" r:id="rId26"/>
    <p:sldId id="294" r:id="rId27"/>
    <p:sldId id="309" r:id="rId28"/>
    <p:sldId id="308" r:id="rId29"/>
    <p:sldId id="288" r:id="rId3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00" autoAdjust="0"/>
    <p:restoredTop sz="94600" autoAdjust="0"/>
  </p:normalViewPr>
  <p:slideViewPr>
    <p:cSldViewPr snapToGrid="0">
      <p:cViewPr varScale="1">
        <p:scale>
          <a:sx n="70" d="100"/>
          <a:sy n="70" d="100"/>
        </p:scale>
        <p:origin x="-8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06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dirty="0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dirty="0"/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67E97AE-89D0-42AC-BA01-EEDF4E475B39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37531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de-DE" dirty="0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 dirty="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894896E-874E-4605-ACE6-5CF0F0193E24}" type="slidenum">
              <a:rPr lang="de-DE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373984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A0E3CF-81CA-410A-9BD0-352D89757A60}" type="slidenum">
              <a:rPr lang="de-DE"/>
              <a:pPr/>
              <a:t>1</a:t>
            </a:fld>
            <a:endParaRPr lang="de-DE" dirty="0"/>
          </a:p>
        </p:txBody>
      </p:sp>
      <p:sp>
        <p:nvSpPr>
          <p:cNvPr id="117762" name="Rectangle 7"/>
          <p:cNvSpPr txBox="1">
            <a:spLocks noGrp="1" noChangeArrowheads="1"/>
          </p:cNvSpPr>
          <p:nvPr/>
        </p:nvSpPr>
        <p:spPr bwMode="auto">
          <a:xfrm>
            <a:off x="3887788" y="8689975"/>
            <a:ext cx="2970212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4824" tIns="47416" rIns="94824" bIns="47416" anchor="b"/>
          <a:lstStyle>
            <a:lvl1pPr defTabSz="947738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47738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47738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47738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47738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4773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4773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4773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47738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fld id="{45B2666F-AA39-4B40-9404-36BDD40949FA}" type="slidenum">
              <a:rPr lang="en-GB" sz="1300"/>
              <a:pPr algn="r"/>
              <a:t>1</a:t>
            </a:fld>
            <a:endParaRPr lang="en-GB" sz="1300" dirty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lIns="94824" tIns="47416" rIns="94824" bIns="47416"/>
          <a:lstStyle/>
          <a:p>
            <a:endParaRPr lang="de-DE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EBC01-4297-4311-B5D3-E3449C3A6D8D}" type="slidenum">
              <a:rPr lang="de-DE"/>
              <a:pPr/>
              <a:t>2</a:t>
            </a:fld>
            <a:endParaRPr lang="de-DE" dirty="0"/>
          </a:p>
        </p:txBody>
      </p:sp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/>
          <a:lstStyle/>
          <a:p>
            <a:endParaRPr lang="ru-RU" noProof="1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11629" name="Rectangle 7"/>
          <p:cNvSpPr>
            <a:spLocks noGrp="1" noChangeArrowheads="1"/>
          </p:cNvSpPr>
          <p:nvPr>
            <p:ph type="ctrTitle"/>
          </p:nvPr>
        </p:nvSpPr>
        <p:spPr>
          <a:xfrm>
            <a:off x="1573213" y="3524250"/>
            <a:ext cx="7086600" cy="1081088"/>
          </a:xfrm>
        </p:spPr>
        <p:txBody>
          <a:bodyPr anchor="b"/>
          <a:lstStyle>
            <a:lvl1pPr>
              <a:lnSpc>
                <a:spcPct val="110000"/>
              </a:lnSpc>
              <a:defRPr sz="3200"/>
            </a:lvl1pPr>
          </a:lstStyle>
          <a:p>
            <a:pPr lvl="0"/>
            <a:r>
              <a:rPr lang="de-DE" noProof="0" smtClean="0"/>
              <a:t>Titelmasterformat durch Klicken bearbeiten</a:t>
            </a:r>
          </a:p>
        </p:txBody>
      </p:sp>
      <p:sp>
        <p:nvSpPr>
          <p:cNvPr id="111630" name="Rectangle 12"/>
          <p:cNvSpPr>
            <a:spLocks noGrp="1" noChangeArrowheads="1"/>
          </p:cNvSpPr>
          <p:nvPr>
            <p:ph type="subTitle" idx="1"/>
          </p:nvPr>
        </p:nvSpPr>
        <p:spPr bwMode="gray">
          <a:xfrm>
            <a:off x="1571625" y="4654550"/>
            <a:ext cx="4781550" cy="1127125"/>
          </a:xfrm>
        </p:spPr>
        <p:txBody>
          <a:bodyPr tIns="45720" bIns="45720"/>
          <a:lstStyle>
            <a:lvl1pPr marL="0" indent="0">
              <a:buFont typeface="Wingdings" pitchFamily="2" charset="2"/>
              <a:buNone/>
              <a:defRPr sz="2400"/>
            </a:lvl1pPr>
          </a:lstStyle>
          <a:p>
            <a:pPr lvl="0"/>
            <a:r>
              <a:rPr lang="de-DE" noProof="0" smtClean="0"/>
              <a:t>Formatvorlage des Untertitelmasters durch Klicken bearbeiten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79334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89725" y="990600"/>
            <a:ext cx="2130425" cy="50736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95275" y="990600"/>
            <a:ext cx="6242050" cy="50736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8204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2001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435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95275" y="1751013"/>
            <a:ext cx="4186238" cy="43132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33913" y="1751013"/>
            <a:ext cx="4186237" cy="43132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4047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8177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46528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470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548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0060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5275" y="1751013"/>
            <a:ext cx="8524875" cy="431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</a:p>
        </p:txBody>
      </p:sp>
      <p:sp>
        <p:nvSpPr>
          <p:cNvPr id="110595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365875"/>
            <a:ext cx="289560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noProof="1">
                <a:solidFill>
                  <a:schemeClr val="bg1"/>
                </a:solidFill>
                <a:cs typeface="+mn-cs"/>
              </a:defRPr>
            </a:lvl1pPr>
          </a:lstStyle>
          <a:p>
            <a:endParaRPr lang="ru-RU" dirty="0"/>
          </a:p>
        </p:txBody>
      </p:sp>
      <p:sp>
        <p:nvSpPr>
          <p:cNvPr id="110596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469900" y="990600"/>
            <a:ext cx="75485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smtClean="0"/>
              <a:t>Klicken Sie, um das Titelformat zu bearbeiten</a:t>
            </a:r>
          </a:p>
        </p:txBody>
      </p:sp>
      <p:sp>
        <p:nvSpPr>
          <p:cNvPr id="110597" name="Rectangle 5"/>
          <p:cNvSpPr>
            <a:spLocks noChangeArrowheads="1"/>
          </p:cNvSpPr>
          <p:nvPr/>
        </p:nvSpPr>
        <p:spPr bwMode="gray">
          <a:xfrm>
            <a:off x="219075" y="6365875"/>
            <a:ext cx="13430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DE" sz="1000" dirty="0">
                <a:cs typeface="Arial" charset="0"/>
              </a:rPr>
              <a:t>Page </a:t>
            </a:r>
            <a:r>
              <a:rPr lang="de-DE" sz="1000" dirty="0">
                <a:cs typeface="Arial" charset="0"/>
                <a:sym typeface="Wingdings" pitchFamily="2" charset="2"/>
              </a:rPr>
              <a:t></a:t>
            </a:r>
            <a:r>
              <a:rPr lang="de-DE" sz="1000" dirty="0">
                <a:cs typeface="Arial" charset="0"/>
              </a:rPr>
              <a:t> </a:t>
            </a:r>
            <a:fld id="{D3C3D656-F0EF-4F46-9359-346F546F276F}" type="slidenum">
              <a:rPr lang="de-DE" sz="1000">
                <a:cs typeface="Arial" charset="0"/>
              </a:rPr>
              <a:pPr/>
              <a:t>‹#›</a:t>
            </a:fld>
            <a:endParaRPr lang="de-DE" sz="1000" dirty="0"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180975" indent="-180975" algn="l" rtl="0" fontAlgn="base">
        <a:spcBef>
          <a:spcPct val="0"/>
        </a:spcBef>
        <a:spcAft>
          <a:spcPct val="40000"/>
        </a:spcAft>
        <a:buFont typeface="Wingdings" pitchFamily="2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61938" algn="l" rtl="0" fontAlgn="base">
        <a:spcBef>
          <a:spcPct val="0"/>
        </a:spcBef>
        <a:spcAft>
          <a:spcPct val="40000"/>
        </a:spcAft>
        <a:buChar char="–"/>
        <a:defRPr>
          <a:solidFill>
            <a:schemeClr val="tx1"/>
          </a:solidFill>
          <a:latin typeface="+mn-lt"/>
          <a:cs typeface="+mn-cs"/>
        </a:defRPr>
      </a:lvl2pPr>
      <a:lvl3pPr marL="720725" indent="-274638" algn="l" rtl="0" fontAlgn="base">
        <a:spcBef>
          <a:spcPct val="0"/>
        </a:spcBef>
        <a:spcAft>
          <a:spcPct val="40000"/>
        </a:spcAft>
        <a:buChar char="•"/>
        <a:defRPr>
          <a:solidFill>
            <a:schemeClr val="tx1"/>
          </a:solidFill>
          <a:latin typeface="+mn-lt"/>
          <a:cs typeface="+mn-cs"/>
        </a:defRPr>
      </a:lvl3pPr>
      <a:lvl4pPr marL="987425" indent="-265113" algn="l" rtl="0" fontAlgn="base">
        <a:spcBef>
          <a:spcPct val="0"/>
        </a:spcBef>
        <a:spcAft>
          <a:spcPct val="40000"/>
        </a:spcAft>
        <a:buChar char="–"/>
        <a:defRPr>
          <a:solidFill>
            <a:schemeClr val="tx1"/>
          </a:solidFill>
          <a:latin typeface="+mn-lt"/>
          <a:cs typeface="+mn-cs"/>
        </a:defRPr>
      </a:lvl4pPr>
      <a:lvl5pPr marL="12541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5pPr>
      <a:lvl6pPr marL="17113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6pPr>
      <a:lvl7pPr marL="21685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7pPr>
      <a:lvl8pPr marL="26257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8pPr>
      <a:lvl9pPr marL="3082925" indent="-265113" algn="l" rtl="0" fontAlgn="base">
        <a:spcBef>
          <a:spcPct val="0"/>
        </a:spcBef>
        <a:spcAft>
          <a:spcPct val="40000"/>
        </a:spcAft>
        <a:buChar char="»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forum/index.php?showtopic=231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77;&#1078;&#1080;&#1082;.MOV" TargetMode="Externa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Unit%202_Lesson%208_&#1052;&#1086;&#1103;%20&#1089;&#1077;&#1084;&#1100;&#1103;%20&#1051;&#1103;&#1084;&#1079;&#1080;&#1085;&#1072;.ppt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zooburst.com/book/zb04_5097df5c0f521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&#1076;&#1080;&#1072;&#1083;&#1086;&#1075;_1.MOV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Unit%202_Lesson%208_&#1052;&#1086;&#1103;%20&#1089;&#1077;&#1084;&#1100;&#1103;%20&#1051;&#1103;&#1084;&#1079;&#1080;&#1085;&#1072;.ppt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Unit%206_Lesson%207/Unit%206_Lesson%207.pptx" TargetMode="External"/><Relationship Id="rId3" Type="http://schemas.openxmlformats.org/officeDocument/2006/relationships/hyperlink" Target="../5_Unit_2_Lesson%201,2/My%20School_U2_L1-2.ppt" TargetMode="External"/><Relationship Id="rId7" Type="http://schemas.openxmlformats.org/officeDocument/2006/relationships/hyperlink" Target="http://metodisty.ru/m/files/view/Do_You_Live_In_London" TargetMode="External"/><Relationship Id="rId2" Type="http://schemas.openxmlformats.org/officeDocument/2006/relationships/hyperlink" Target="http://metodisty.ru/m/files/view/-The_ABC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&#1042;_Do%20you%20live%20in%20London%205%20&#1082;&#1083;&#1072;&#1089;&#1089;%20U8_L2/Do%20You%20Live%20In%20London.ppt" TargetMode="External"/><Relationship Id="rId5" Type="http://schemas.openxmlformats.org/officeDocument/2006/relationships/hyperlink" Target="http://metodisty.ru/m/files/view/A_Super_Cat" TargetMode="External"/><Relationship Id="rId10" Type="http://schemas.openxmlformats.org/officeDocument/2006/relationships/image" Target="../media/image33.png"/><Relationship Id="rId4" Type="http://schemas.openxmlformats.org/officeDocument/2006/relationships/hyperlink" Target="5_Unit_2_Lesson%201,2/My%20School_U2_L1-2.pptx" TargetMode="External"/><Relationship Id="rId9" Type="http://schemas.openxmlformats.org/officeDocument/2006/relationships/hyperlink" Target="http://metodisty.ru/m/files/view/We_Eat_Cake_On_My_Birthday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&#1054;&#1050;&#1055;.MOV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nglishteachers.ru/uploadedfiles/waresimgs/13.jpg" TargetMode="External"/><Relationship Id="rId3" Type="http://schemas.openxmlformats.org/officeDocument/2006/relationships/hyperlink" Target="http://www.englishteachers.ru/uploadedfiles/waresimgs/294.jpg" TargetMode="External"/><Relationship Id="rId7" Type="http://schemas.openxmlformats.org/officeDocument/2006/relationships/hyperlink" Target="http://www.englishteachers.ru/uploadedfiles/waresimgs/318.jpg" TargetMode="External"/><Relationship Id="rId2" Type="http://schemas.openxmlformats.org/officeDocument/2006/relationships/hyperlink" Target="http://www.presentationload.com/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englishteachers.ru/uploadedfiles/waresimgs/15.jpg" TargetMode="External"/><Relationship Id="rId5" Type="http://schemas.openxmlformats.org/officeDocument/2006/relationships/hyperlink" Target="http://www.englishteachers.ru/uploadedfiles/waresimgs/16.jpg" TargetMode="External"/><Relationship Id="rId10" Type="http://schemas.openxmlformats.org/officeDocument/2006/relationships/image" Target="../media/image35.jpeg"/><Relationship Id="rId4" Type="http://schemas.openxmlformats.org/officeDocument/2006/relationships/hyperlink" Target="http://www.englishteachers.ru/uploadedfiles/waresimgs/17.jpg" TargetMode="External"/><Relationship Id="rId9" Type="http://schemas.openxmlformats.org/officeDocument/2006/relationships/hyperlink" Target="http://www.saratov.strana-krasoty.ru/images/stories/saratov_/den_spasibo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Unit%201_Lesson%2010_&#1041;&#1086;&#1073;&#1082;&#1086;&#1074;&#1072;%20&#1054;&#1083;&#1077;&#1089;&#1103;%20&#1076;&#1086;&#1084;.%20&#1089;&#1090;&#1088;&#1072;&#1085;&#1080;&#1094;&#1072;.pptx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45" name="Rectangle 9"/>
          <p:cNvSpPr>
            <a:spLocks noGrp="1" noChangeArrowheads="1"/>
          </p:cNvSpPr>
          <p:nvPr>
            <p:ph type="ctrTitle"/>
          </p:nvPr>
        </p:nvSpPr>
        <p:spPr>
          <a:xfrm>
            <a:off x="663666" y="3195018"/>
            <a:ext cx="8056444" cy="10795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noProof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Апробация УМК </a:t>
            </a:r>
            <a:r>
              <a:rPr lang="en-US" noProof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“Happy English.ru”</a:t>
            </a:r>
            <a:r>
              <a:rPr lang="ru-RU" noProof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noProof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400" noProof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К.И.Кауфман, М.Ю.Кауфман</a:t>
            </a:r>
            <a:r>
              <a:rPr lang="ru-RU" noProof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noProof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noProof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noProof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noProof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6746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897009" y="4574251"/>
            <a:ext cx="6862691" cy="1127125"/>
          </a:xfrm>
        </p:spPr>
        <p:txBody>
          <a:bodyPr/>
          <a:lstStyle/>
          <a:p>
            <a:pPr algn="ctr"/>
            <a:r>
              <a:rPr lang="ru-RU" sz="1800" b="1" noProof="1" smtClean="0">
                <a:solidFill>
                  <a:schemeClr val="tx2">
                    <a:lumMod val="50000"/>
                  </a:schemeClr>
                </a:solidFill>
              </a:rPr>
              <a:t>Митюгина Татьяна Геннадьевна,</a:t>
            </a:r>
          </a:p>
          <a:p>
            <a:pPr algn="ctr"/>
            <a:r>
              <a:rPr lang="ru-RU" sz="1800" b="1" noProof="1" smtClean="0">
                <a:solidFill>
                  <a:schemeClr val="tx2">
                    <a:lumMod val="50000"/>
                  </a:schemeClr>
                </a:solidFill>
              </a:rPr>
              <a:t> учитель английского языка</a:t>
            </a:r>
          </a:p>
          <a:p>
            <a:pPr algn="ctr"/>
            <a:r>
              <a:rPr lang="ru-RU" sz="1800" b="1" noProof="1" smtClean="0">
                <a:solidFill>
                  <a:schemeClr val="tx2">
                    <a:lumMod val="50000"/>
                  </a:schemeClr>
                </a:solidFill>
              </a:rPr>
              <a:t> МБОУ – Кокинская СОШ Брянской области</a:t>
            </a:r>
            <a:endParaRPr lang="en-US" sz="1800" b="1" noProof="1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30000" y="3273103"/>
            <a:ext cx="3723776" cy="46166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 класс(4год обучения)</a:t>
            </a:r>
            <a:endParaRPr lang="ru-RU" sz="2400" b="1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63691" y="3944202"/>
            <a:ext cx="76563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hlinkClick r:id="rId3"/>
              </a:rPr>
              <a:t>http://www.englishteachers.ru/forum/index.php?showtopic=2312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Внеклассное чтение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345" y="1542196"/>
            <a:ext cx="6250674" cy="3980687"/>
          </a:xfrm>
          <a:ln>
            <a:solidFill>
              <a:srgbClr val="002060"/>
            </a:solidFill>
          </a:ln>
          <a:effectLst>
            <a:softEdge rad="127000"/>
          </a:effectLst>
        </p:spPr>
      </p:pic>
      <p:pic>
        <p:nvPicPr>
          <p:cNvPr id="5" name="Рисунок 4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102" y="2674738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Проекты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910" y="1751013"/>
            <a:ext cx="8274240" cy="4313237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1 -  My Home Page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2 -  My Family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3 -  A visit to the Empire State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Building and Buckingham Palace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4 -  Who is it?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6 -  Start a hobby club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7 -  My home town/village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8 – My big party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Объект 3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59699">
            <a:off x="4790364" y="2047286"/>
            <a:ext cx="3425588" cy="2579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730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Lesson 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Экскурсия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Букингемский дворец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324" y="1884612"/>
            <a:ext cx="5049670" cy="3470301"/>
          </a:xfrm>
          <a:effectLst>
            <a:softEdge rad="63500"/>
          </a:effectLst>
        </p:spPr>
      </p:pic>
      <p:sp>
        <p:nvSpPr>
          <p:cNvPr id="5" name="TextBox 4"/>
          <p:cNvSpPr txBox="1"/>
          <p:nvPr/>
        </p:nvSpPr>
        <p:spPr>
          <a:xfrm>
            <a:off x="1241946" y="5354913"/>
            <a:ext cx="66191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tx2">
                    <a:lumMod val="50000"/>
                  </a:schemeClr>
                </a:solidFill>
                <a:hlinkClick r:id="rId3"/>
              </a:rPr>
              <a:t>http://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www.zooburst.com/book/zb04_5097df5c0f521</a:t>
            </a:r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087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4, </a:t>
            </a:r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Lesson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11                           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Who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is it ?”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027" y="1627766"/>
            <a:ext cx="2826290" cy="3926871"/>
          </a:xfrm>
          <a:ln>
            <a:solidFill>
              <a:srgbClr val="00206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9713" y="1637731"/>
            <a:ext cx="3199409" cy="3930556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10253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6, </a:t>
            </a:r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Lesson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                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“Start a hobby club”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6412" y="1539685"/>
            <a:ext cx="6597546" cy="4001305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92744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78" y="1691216"/>
            <a:ext cx="3633789" cy="2044006"/>
          </a:xfrm>
          <a:effectLst>
            <a:softEdge rad="317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 bwMode="gray">
          <a:xfrm>
            <a:off x="622300" y="909637"/>
            <a:ext cx="7548563" cy="46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6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r>
              <a:rPr lang="ru-RU" kern="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4, Lesson 11                           Ролевая игра</a:t>
            </a:r>
            <a:endParaRPr lang="ru-RU" kern="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2567" y="1608730"/>
            <a:ext cx="3780430" cy="212649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450" y="3735222"/>
            <a:ext cx="3275463" cy="168293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3263" y="3735222"/>
            <a:ext cx="3657600" cy="168293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444" y="4394152"/>
            <a:ext cx="3050274" cy="156992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3242782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 в парах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141" y="1622883"/>
            <a:ext cx="5418160" cy="3901653"/>
          </a:xfrm>
          <a:effectLst>
            <a:softEdge rad="127000"/>
          </a:effectLst>
        </p:spPr>
      </p:pic>
      <p:pic>
        <p:nvPicPr>
          <p:cNvPr id="7" name="Рисунок 6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5157" y="2483669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53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5, Lesson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Ролевая игра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060" y="1772119"/>
            <a:ext cx="6714697" cy="3777017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247079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Упражнения учебника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9866" y="1409820"/>
            <a:ext cx="8466587" cy="4313237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Направлены на развитие всех видов речевой деятельности;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Многие с опорой на картинки;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Даются четкие пошаговые инструкции ко всем упражнениям;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Каждое предыдущее упражнение является опорой для  выполнения следующего; </a:t>
            </a:r>
            <a:r>
              <a:rPr lang="en-US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NB!</a:t>
            </a:r>
            <a:endParaRPr lang="ru-RU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Формат заданий -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это анализ и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синтез: </a:t>
            </a:r>
            <a:r>
              <a:rPr lang="ru-RU" sz="18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прочитай и найди…, сопоставь…, измени…, заполни пропуски…, выбери…,  правильно-неправильно, озаглавь части текста (один заголовок лишний) –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приучает к формату ГИА и ЕГЭ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Интересные формулировки  заданий – </a:t>
            </a:r>
            <a:r>
              <a:rPr lang="ru-RU" sz="18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факс вышел нечетким, восстанови…, Мишина мама плохо знает английский –помоги…, представь себе…, что бы ты хотел узнать?...-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создают дополнительную мотивацию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Аудиофайлы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опорой на текст (при необходимости)</a:t>
            </a:r>
          </a:p>
          <a:p>
            <a:pPr>
              <a:buFont typeface="Wingdings" pitchFamily="2" charset="2"/>
              <a:buChar char="ü"/>
            </a:pP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1539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Заключение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5275" y="1419367"/>
            <a:ext cx="8524875" cy="4494757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УМК учитывает возрастные особенности детей, поддерживает  постоянный интерес и создает мотивацию для  «добывания»  знаний, активизируя их мыслительную деятельность;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Помогает устранить пробелы, полученные в начальном звене, постепенно усложняя задания при повторении уже знакомых явлений;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этом дает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возможность дифференцированной работы над  грамматическим материалом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Являясь «мостиком»  из начальной школы в основную и затем среднюю, приучает к новым форматам заданий, необходимых в основной и старшей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школе;</a:t>
            </a:r>
          </a:p>
          <a:p>
            <a:pPr>
              <a:buFont typeface="Wingdings" pitchFamily="2" charset="2"/>
              <a:buChar char="ü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учебнике содержится богатейший страноведческий материал, знакомясь с которым, дети не только познают культуру и традиции страны изучаемого языка, но и учатся представлять культуру и традиции своей страны на изучаемом языке.  Учатся быть патриотами своей Родины.</a:t>
            </a:r>
            <a:endParaRPr lang="ru-RU" dirty="0" smtClean="0"/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2320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2" name="Rectangle 10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noProof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Компоненты УМК </a:t>
            </a:r>
            <a:r>
              <a:rPr lang="en-US" noProof="1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“Happy English.ru”</a:t>
            </a:r>
            <a:r>
              <a:rPr lang="ru-RU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ru-RU" noProof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de-DE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9801" y="1467432"/>
            <a:ext cx="1535530" cy="2023285"/>
          </a:xfr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36721">
            <a:off x="577428" y="1574462"/>
            <a:ext cx="1831393" cy="251715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770" y="2602315"/>
            <a:ext cx="1762774" cy="242284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95771">
            <a:off x="6083955" y="1586236"/>
            <a:ext cx="1698775" cy="23142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337" y="3656382"/>
            <a:ext cx="1372573" cy="1372573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6095" y="3674044"/>
            <a:ext cx="1337247" cy="1337247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0" name="TextBox 9"/>
          <p:cNvSpPr txBox="1"/>
          <p:nvPr/>
        </p:nvSpPr>
        <p:spPr>
          <a:xfrm>
            <a:off x="1146412" y="5186149"/>
            <a:ext cx="67556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Залог успешной работы – использование ВСЕХ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компонентов УМК.</a:t>
            </a:r>
            <a:endParaRPr lang="ru-RU" sz="2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4149" y="1473958"/>
            <a:ext cx="760180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Это современный УМК для российской школы, учитывающий  требования ФГОС, нацеленный на достижение личностных, предметных, </a:t>
            </a:r>
            <a:r>
              <a:rPr lang="ru-RU" sz="3200" b="1" dirty="0" err="1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метапредметных</a:t>
            </a:r>
            <a:r>
              <a:rPr lang="ru-RU" sz="3200" b="1" dirty="0">
                <a:solidFill>
                  <a:srgbClr val="800000"/>
                </a:solidFill>
                <a:latin typeface="Times New Roman" pitchFamily="18" charset="0"/>
                <a:cs typeface="Times New Roman" pitchFamily="18" charset="0"/>
              </a:rPr>
              <a:t> результатов и формирование универсальных учебных действий.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29261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54849" y="1668155"/>
            <a:ext cx="7086600" cy="108108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00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Для круглого стола</a:t>
            </a:r>
            <a:endParaRPr lang="ru-RU" sz="400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990992" y="2975875"/>
            <a:ext cx="4781550" cy="1127125"/>
          </a:xfrm>
        </p:spPr>
        <p:txBody>
          <a:bodyPr/>
          <a:lstStyle/>
          <a:p>
            <a:pPr marL="342900" indent="-342900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Методика работы: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            над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проектами</a:t>
            </a:r>
          </a:p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             над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песнями из УМК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Из 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</a:rPr>
              <a:t>опыта работы с ОКП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9402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Проекты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5910" y="1751013"/>
            <a:ext cx="8274240" cy="4313237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1 -  My Home Page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2 -  My Family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3 -  A visit to the Empire State </a:t>
            </a:r>
          </a:p>
          <a:p>
            <a:pPr marL="0" indent="0">
              <a:buNone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Building and Buckingham Palace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4 -  Who is it?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6 -  Start a hobby club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7 -  My home town/village</a:t>
            </a:r>
          </a:p>
          <a:p>
            <a:pPr>
              <a:buFont typeface="Wingdings" pitchFamily="2" charset="2"/>
              <a:buChar char="ü"/>
            </a:pPr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Unit 8 – My big party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Объект 3">
            <a:hlinkClick r:id="rId2" action="ppaction://hlinkpres?slideindex=1&amp;slidetitle=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559699">
            <a:off x="4790364" y="2047286"/>
            <a:ext cx="3425588" cy="2579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58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 над проектом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955344" y="1832900"/>
            <a:ext cx="7206017" cy="4313237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 проекта обговаривается в начале работы над разделом;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Создаются и обсуждаются критерии оценки проекта</a:t>
            </a:r>
          </a:p>
          <a:p>
            <a:pPr marL="0" indent="0">
              <a:buNone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а) индивидуальный; в) групповой;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Планомерная работа над проектом;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Консультации, обратная связь,  систематический контроль;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Защита проектов;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 защиты проектов.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7369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3299394" y="1154113"/>
            <a:ext cx="2514600" cy="685800"/>
          </a:xfrm>
          <a:prstGeom prst="roundRect">
            <a:avLst>
              <a:gd name="adj" fmla="val 16667"/>
            </a:avLst>
          </a:prstGeom>
          <a:solidFill>
            <a:schemeClr val="bg2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проекта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467" name="AutoShape 11"/>
          <p:cNvSpPr>
            <a:spLocks noChangeArrowheads="1"/>
          </p:cNvSpPr>
          <p:nvPr/>
        </p:nvSpPr>
        <p:spPr bwMode="auto">
          <a:xfrm>
            <a:off x="1143000" y="1537777"/>
            <a:ext cx="1927225" cy="315913"/>
          </a:xfrm>
          <a:prstGeom prst="roundRect">
            <a:avLst>
              <a:gd name="adj" fmla="val 16667"/>
            </a:avLst>
          </a:prstGeom>
          <a:solidFill>
            <a:schemeClr val="bg2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участник</a:t>
            </a:r>
          </a:p>
        </p:txBody>
      </p:sp>
      <p:sp>
        <p:nvSpPr>
          <p:cNvPr id="19468" name="AutoShape 12"/>
          <p:cNvSpPr>
            <a:spLocks noChangeArrowheads="1"/>
          </p:cNvSpPr>
          <p:nvPr/>
        </p:nvSpPr>
        <p:spPr bwMode="auto">
          <a:xfrm>
            <a:off x="6046787" y="1524000"/>
            <a:ext cx="1927225" cy="315913"/>
          </a:xfrm>
          <a:prstGeom prst="roundRect">
            <a:avLst>
              <a:gd name="adj" fmla="val 16667"/>
            </a:avLst>
          </a:prstGeom>
          <a:solidFill>
            <a:schemeClr val="bg2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b="1" dirty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руководитель</a:t>
            </a:r>
          </a:p>
        </p:txBody>
      </p:sp>
      <p:sp>
        <p:nvSpPr>
          <p:cNvPr id="19470" name="AutoShape 14"/>
          <p:cNvSpPr>
            <a:spLocks noChangeArrowheads="1"/>
          </p:cNvSpPr>
          <p:nvPr/>
        </p:nvSpPr>
        <p:spPr bwMode="auto">
          <a:xfrm>
            <a:off x="1143000" y="2049178"/>
            <a:ext cx="1927225" cy="315913"/>
          </a:xfrm>
          <a:prstGeom prst="roundRect">
            <a:avLst>
              <a:gd name="adj" fmla="val 16667"/>
            </a:avLst>
          </a:prstGeom>
          <a:solidFill>
            <a:schemeClr val="hlink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Сбор информации</a:t>
            </a:r>
          </a:p>
        </p:txBody>
      </p:sp>
      <p:sp>
        <p:nvSpPr>
          <p:cNvPr id="19472" name="AutoShape 16"/>
          <p:cNvSpPr>
            <a:spLocks noChangeArrowheads="1"/>
          </p:cNvSpPr>
          <p:nvPr/>
        </p:nvSpPr>
        <p:spPr bwMode="auto">
          <a:xfrm>
            <a:off x="1089025" y="2498596"/>
            <a:ext cx="1981200" cy="990600"/>
          </a:xfrm>
          <a:prstGeom prst="roundRect">
            <a:avLst>
              <a:gd name="adj" fmla="val 16667"/>
            </a:avLst>
          </a:prstGeom>
          <a:solidFill>
            <a:schemeClr val="hlink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Консультации с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руководителем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 обработке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информации </a:t>
            </a:r>
          </a:p>
        </p:txBody>
      </p:sp>
      <p:sp>
        <p:nvSpPr>
          <p:cNvPr id="19477" name="AutoShape 21"/>
          <p:cNvSpPr>
            <a:spLocks noChangeArrowheads="1"/>
          </p:cNvSpPr>
          <p:nvPr/>
        </p:nvSpPr>
        <p:spPr bwMode="auto">
          <a:xfrm>
            <a:off x="255326" y="3661581"/>
            <a:ext cx="2301401" cy="990600"/>
          </a:xfrm>
          <a:prstGeom prst="roundRect">
            <a:avLst>
              <a:gd name="adj" fmla="val 16667"/>
            </a:avLst>
          </a:prstGeom>
          <a:solidFill>
            <a:schemeClr val="hlink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Анализ, классификация,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обобщение собранной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информации </a:t>
            </a:r>
          </a:p>
        </p:txBody>
      </p:sp>
      <p:sp>
        <p:nvSpPr>
          <p:cNvPr id="19478" name="AutoShape 22"/>
          <p:cNvSpPr>
            <a:spLocks noChangeArrowheads="1"/>
          </p:cNvSpPr>
          <p:nvPr/>
        </p:nvSpPr>
        <p:spPr bwMode="auto">
          <a:xfrm>
            <a:off x="2698324" y="3695700"/>
            <a:ext cx="1981200" cy="990600"/>
          </a:xfrm>
          <a:prstGeom prst="roundRect">
            <a:avLst>
              <a:gd name="adj" fmla="val 16667"/>
            </a:avLst>
          </a:prstGeom>
          <a:solidFill>
            <a:schemeClr val="hlink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Оформление работы </a:t>
            </a:r>
          </a:p>
        </p:txBody>
      </p:sp>
      <p:sp>
        <p:nvSpPr>
          <p:cNvPr id="6163" name="Line 23"/>
          <p:cNvSpPr>
            <a:spLocks noChangeShapeType="1"/>
          </p:cNvSpPr>
          <p:nvPr/>
        </p:nvSpPr>
        <p:spPr bwMode="auto">
          <a:xfrm>
            <a:off x="3356828" y="5181600"/>
            <a:ext cx="18197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9480" name="AutoShape 24"/>
          <p:cNvSpPr>
            <a:spLocks noChangeArrowheads="1"/>
          </p:cNvSpPr>
          <p:nvPr/>
        </p:nvSpPr>
        <p:spPr bwMode="auto">
          <a:xfrm>
            <a:off x="1756628" y="4857750"/>
            <a:ext cx="1600200" cy="838200"/>
          </a:xfrm>
          <a:prstGeom prst="roundRect">
            <a:avLst>
              <a:gd name="adj" fmla="val 16667"/>
            </a:avLst>
          </a:prstGeom>
          <a:solidFill>
            <a:schemeClr val="hlink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ЗАЩИТА</a:t>
            </a:r>
          </a:p>
          <a:p>
            <a:pPr algn="ctr">
              <a:defRPr/>
            </a:pPr>
            <a:r>
              <a:rPr lang="ru-RU" sz="14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РАБОТЫ</a:t>
            </a:r>
            <a:r>
              <a:rPr lang="ru-RU" sz="16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</p:txBody>
      </p:sp>
      <p:sp>
        <p:nvSpPr>
          <p:cNvPr id="19484" name="AutoShape 28"/>
          <p:cNvSpPr>
            <a:spLocks noChangeArrowheads="1"/>
          </p:cNvSpPr>
          <p:nvPr/>
        </p:nvSpPr>
        <p:spPr bwMode="auto">
          <a:xfrm>
            <a:off x="6019799" y="2066676"/>
            <a:ext cx="1981200" cy="468313"/>
          </a:xfrm>
          <a:prstGeom prst="roundRect">
            <a:avLst>
              <a:gd name="adj" fmla="val 16667"/>
            </a:avLst>
          </a:prstGeom>
          <a:solidFill>
            <a:schemeClr val="hlink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Рекомендации по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поиску материала</a:t>
            </a:r>
          </a:p>
        </p:txBody>
      </p:sp>
      <p:sp>
        <p:nvSpPr>
          <p:cNvPr id="19490" name="AutoShape 34"/>
          <p:cNvSpPr>
            <a:spLocks noChangeArrowheads="1"/>
          </p:cNvSpPr>
          <p:nvPr/>
        </p:nvSpPr>
        <p:spPr bwMode="auto">
          <a:xfrm>
            <a:off x="6002171" y="2734787"/>
            <a:ext cx="1981200" cy="917575"/>
          </a:xfrm>
          <a:prstGeom prst="roundRect">
            <a:avLst>
              <a:gd name="adj" fmla="val 16667"/>
            </a:avLst>
          </a:prstGeom>
          <a:solidFill>
            <a:schemeClr val="hlink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Методические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рекомендации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обработке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информации </a:t>
            </a:r>
          </a:p>
        </p:txBody>
      </p:sp>
      <p:sp>
        <p:nvSpPr>
          <p:cNvPr id="19494" name="AutoShape 38"/>
          <p:cNvSpPr>
            <a:spLocks noChangeArrowheads="1"/>
          </p:cNvSpPr>
          <p:nvPr/>
        </p:nvSpPr>
        <p:spPr bwMode="auto">
          <a:xfrm>
            <a:off x="5968050" y="3810000"/>
            <a:ext cx="2021575" cy="762000"/>
          </a:xfrm>
          <a:prstGeom prst="roundRect">
            <a:avLst>
              <a:gd name="adj" fmla="val 16667"/>
            </a:avLst>
          </a:prstGeom>
          <a:solidFill>
            <a:schemeClr val="hlink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Требования к 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оформлению</a:t>
            </a: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работы </a:t>
            </a:r>
          </a:p>
        </p:txBody>
      </p:sp>
      <p:sp>
        <p:nvSpPr>
          <p:cNvPr id="19498" name="AutoShape 42"/>
          <p:cNvSpPr>
            <a:spLocks noChangeArrowheads="1"/>
          </p:cNvSpPr>
          <p:nvPr/>
        </p:nvSpPr>
        <p:spPr bwMode="auto">
          <a:xfrm>
            <a:off x="6002171" y="4838700"/>
            <a:ext cx="1994278" cy="685800"/>
          </a:xfrm>
          <a:prstGeom prst="roundRect">
            <a:avLst>
              <a:gd name="adj" fmla="val 16667"/>
            </a:avLst>
          </a:prstGeom>
          <a:solidFill>
            <a:schemeClr val="hlink">
              <a:alpha val="22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Консультации </a:t>
            </a:r>
          </a:p>
          <a:p>
            <a:pPr algn="ctr">
              <a:defRPr/>
            </a:pP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оформлению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работы </a:t>
            </a:r>
          </a:p>
        </p:txBody>
      </p:sp>
      <p:cxnSp>
        <p:nvCxnSpPr>
          <p:cNvPr id="3" name="Прямая со стрелкой 2"/>
          <p:cNvCxnSpPr/>
          <p:nvPr/>
        </p:nvCxnSpPr>
        <p:spPr bwMode="auto">
          <a:xfrm flipH="1">
            <a:off x="2017404" y="1287748"/>
            <a:ext cx="1257300" cy="2092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" name="Прямая со стрелкой 4"/>
          <p:cNvCxnSpPr/>
          <p:nvPr/>
        </p:nvCxnSpPr>
        <p:spPr bwMode="auto">
          <a:xfrm>
            <a:off x="5813994" y="1287748"/>
            <a:ext cx="1196405" cy="2092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5350300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iki.irkutsk.ru/thumb.php?f=%D0%A3%D0%A3%D0%94.JPG&amp;width=5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46" y="620688"/>
            <a:ext cx="7568472" cy="532859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63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Песни и стихи в УМК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The ABC song                      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  <a:hlinkClick r:id="rId2"/>
              </a:rPr>
              <a:t>http://metodisty.ru/m/files/view/-The_ABC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My School                        </a:t>
            </a:r>
            <a:endParaRPr lang="en-US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  <a:hlinkClick r:id="rId4" action="ppaction://hlinkpres?slideindex=1&amp;slidetitle="/>
            </a:endParaRPr>
          </a:p>
          <a:p>
            <a:pPr>
              <a:buFont typeface="Wingdings" pitchFamily="2" charset="2"/>
              <a:buChar char="ü"/>
            </a:pPr>
            <a:r>
              <a:rPr lang="en-US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4" action="ppaction://hlinkpres?slideindex=1&amp;slidetitle="/>
              </a:rPr>
              <a:t>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 Super Cat                          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5"/>
              </a:rPr>
              <a:t>metodisty.ru/m/files/view/A_Super_Cat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 Pop Star’s Life                   </a:t>
            </a:r>
          </a:p>
          <a:p>
            <a:pPr>
              <a:buFont typeface="Wingdings" pitchFamily="2" charset="2"/>
              <a:buChar char="ü"/>
            </a:pP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6" action="ppaction://hlinkpres?slideindex=1&amp;slidetitle="/>
              </a:rPr>
              <a:t>Do you live in London?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6" action="ppaction://hlinkpres?slideindex=1&amp;slidetitle="/>
              </a:rPr>
              <a:t>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7"/>
              </a:rPr>
              <a:t>http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  <a:hlinkClick r:id="rId7"/>
              </a:rPr>
              <a:t>://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7"/>
              </a:rPr>
              <a:t>metodisty.ru/m/files/view/Do_You_Live_In_London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8" action="ppaction://hlinkpres?slideindex=1&amp;slidetitle="/>
              </a:rPr>
              <a:t>Months of the year                 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We eat cake on my birthday  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  <a:hlinkClick r:id="rId9"/>
              </a:rPr>
              <a:t>http://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  <a:hlinkClick r:id="rId9"/>
              </a:rPr>
              <a:t>metodisty.ru/m/files/view/We_Eat_Cake_On_My_Birthday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What are you doing?              </a:t>
            </a:r>
          </a:p>
          <a:p>
            <a:pPr>
              <a:buFont typeface="Wingdings" pitchFamily="2" charset="2"/>
              <a:buChar char="ü"/>
            </a:pPr>
            <a:r>
              <a:rPr lang="en-US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Summer is fun, A winter day</a:t>
            </a:r>
          </a:p>
          <a:p>
            <a:pPr>
              <a:buFont typeface="Wingdings" pitchFamily="2" charset="2"/>
              <a:buChar char="ü"/>
            </a:pPr>
            <a:endParaRPr lang="ru-RU" sz="16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16" descr="http://www.fohccc.co.uk/children%20singing.gif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072718" y="4200348"/>
            <a:ext cx="1522863" cy="149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500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Работа над песнями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Связь текста песни с материалом раздела;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Виды упражнений </a:t>
            </a: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(на примере песни</a:t>
            </a:r>
            <a:r>
              <a:rPr lang="en-US" sz="2400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We eat cake on my </a:t>
            </a:r>
            <a:r>
              <a:rPr lang="en-US" sz="24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birthday</a:t>
            </a:r>
            <a:r>
              <a:rPr lang="ru-RU" sz="2400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 </a:t>
            </a: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и понимание основного содержания; 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проговаривание текста за диктором:</a:t>
            </a:r>
          </a:p>
          <a:p>
            <a:pPr marL="0" indent="0">
              <a:buNone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18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аудирование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 опорой на текст и полное понимание; </a:t>
            </a:r>
          </a:p>
          <a:p>
            <a:pPr marL="0" indent="0">
              <a:buNone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ответы на вопросы по содержанию песни; 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подстановка пропущенных слов;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языковые и речевые упражнения  на основе текста песни.</a:t>
            </a:r>
          </a:p>
          <a:p>
            <a:pPr>
              <a:buFont typeface="Wingdings" pitchFamily="2" charset="2"/>
              <a:buChar char="ü"/>
            </a:pP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Показ презентации и  исполнение песни в стиле караоке.</a:t>
            </a:r>
          </a:p>
          <a:p>
            <a:pPr>
              <a:buFont typeface="Wingdings" pitchFamily="2" charset="2"/>
              <a:buChar char="ü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85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Использование ОКП на уроке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00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(на примере </a:t>
            </a:r>
            <a:r>
              <a:rPr lang="en-US" sz="200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5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)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1444" y="1523504"/>
            <a:ext cx="6673755" cy="4313237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Соответствие упражнений урокам раздела учебника;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Practice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№1, №2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только после введения всей лексики –уроки 6,7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№3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Present Simple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уроки 2,3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№4, №5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don’t, doesn’t  -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уроки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2,3</a:t>
            </a:r>
            <a:endParaRPr lang="en-US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№6, №7 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порядковые числительные -  уроки 6,7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№8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чтение окончания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–s  -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2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упражнения для коллективной или индивидуальной работы;</a:t>
            </a:r>
          </a:p>
          <a:p>
            <a:pPr marL="0" indent="0">
              <a:buNone/>
            </a:pPr>
            <a:r>
              <a:rPr lang="en-US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Test  </a:t>
            </a:r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индивидуального контроля </a:t>
            </a:r>
            <a:endParaRPr lang="ru-RU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3271" y="3070523"/>
            <a:ext cx="1219200" cy="12192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90" y="1499324"/>
            <a:ext cx="6814781" cy="436159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674426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Использованные ресурсы</a:t>
            </a:r>
            <a:endParaRPr lang="ru-RU" sz="3200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0627" y="1787857"/>
            <a:ext cx="7410734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Шаблон презентации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de-DE" sz="1600" b="1" u="sng" noProof="1" smtClean="0">
                <a:solidFill>
                  <a:srgbClr val="A50021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www.PresentationLoad.com</a:t>
            </a:r>
            <a:endParaRPr lang="ru-RU" sz="1600" b="1" u="sng" noProof="1" smtClean="0">
              <a:solidFill>
                <a:srgbClr val="A5002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noProof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УМК  </a:t>
            </a:r>
            <a:r>
              <a:rPr lang="en-US" sz="1600" b="1" noProof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“Happy English.ru” </a:t>
            </a:r>
            <a:r>
              <a:rPr lang="ru-RU" sz="1600" b="1" noProof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К.И.Кауфман, М.Ю.Кауфман,  «Титул», 2011г.</a:t>
            </a:r>
          </a:p>
          <a:p>
            <a:r>
              <a:rPr lang="de-DE" sz="1600" b="1" noProof="1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de-DE" sz="1600" b="1" noProof="1" smtClean="0">
                <a:latin typeface="Times New Roman" pitchFamily="18" charset="0"/>
                <a:cs typeface="Times New Roman" pitchFamily="18" charset="0"/>
                <a:hlinkClick r:id="rId3"/>
              </a:rPr>
              <a:t>www.englishteachers.ru/uploadedfiles/waresimgs/294.jpg</a:t>
            </a:r>
            <a:endParaRPr lang="ru-RU" sz="1600" b="1" noProof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b="1" noProof="1">
                <a:latin typeface="Times New Roman" pitchFamily="18" charset="0"/>
                <a:cs typeface="Times New Roman" pitchFamily="18" charset="0"/>
                <a:hlinkClick r:id="rId4"/>
              </a:rPr>
              <a:t>http://</a:t>
            </a:r>
            <a:r>
              <a:rPr lang="de-DE" sz="1600" b="1" noProof="1" smtClean="0">
                <a:latin typeface="Times New Roman" pitchFamily="18" charset="0"/>
                <a:cs typeface="Times New Roman" pitchFamily="18" charset="0"/>
                <a:hlinkClick r:id="rId4"/>
              </a:rPr>
              <a:t>www.englishteachers.ru/uploadedfiles/waresimgs/17.jpg</a:t>
            </a:r>
            <a:endParaRPr lang="ru-RU" sz="1600" b="1" noProof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b="1" noProof="1">
                <a:latin typeface="Times New Roman" pitchFamily="18" charset="0"/>
                <a:cs typeface="Times New Roman" pitchFamily="18" charset="0"/>
                <a:hlinkClick r:id="rId5"/>
              </a:rPr>
              <a:t>http://</a:t>
            </a:r>
            <a:r>
              <a:rPr lang="de-DE" sz="1600" b="1" noProof="1" smtClean="0">
                <a:latin typeface="Times New Roman" pitchFamily="18" charset="0"/>
                <a:cs typeface="Times New Roman" pitchFamily="18" charset="0"/>
                <a:hlinkClick r:id="rId5"/>
              </a:rPr>
              <a:t>www.englishteachers.ru/uploadedfiles/waresimgs/16.jpg</a:t>
            </a:r>
            <a:endParaRPr lang="ru-RU" sz="1600" b="1" noProof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b="1" noProof="1">
                <a:latin typeface="Times New Roman" pitchFamily="18" charset="0"/>
                <a:cs typeface="Times New Roman" pitchFamily="18" charset="0"/>
                <a:hlinkClick r:id="rId6"/>
              </a:rPr>
              <a:t>http://</a:t>
            </a:r>
            <a:r>
              <a:rPr lang="de-DE" sz="1600" b="1" noProof="1" smtClean="0">
                <a:latin typeface="Times New Roman" pitchFamily="18" charset="0"/>
                <a:cs typeface="Times New Roman" pitchFamily="18" charset="0"/>
                <a:hlinkClick r:id="rId6"/>
              </a:rPr>
              <a:t>www.englishteachers.ru/uploadedfiles/waresimgs/15.jpg</a:t>
            </a:r>
            <a:endParaRPr lang="ru-RU" sz="1600" b="1" noProof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b="1" noProof="1">
                <a:latin typeface="Times New Roman" pitchFamily="18" charset="0"/>
                <a:cs typeface="Times New Roman" pitchFamily="18" charset="0"/>
                <a:hlinkClick r:id="rId7"/>
              </a:rPr>
              <a:t>http://</a:t>
            </a:r>
            <a:r>
              <a:rPr lang="de-DE" sz="1600" b="1" noProof="1" smtClean="0">
                <a:latin typeface="Times New Roman" pitchFamily="18" charset="0"/>
                <a:cs typeface="Times New Roman" pitchFamily="18" charset="0"/>
                <a:hlinkClick r:id="rId7"/>
              </a:rPr>
              <a:t>www.englishteachers.ru/uploadedfiles/waresimgs/318.jpg</a:t>
            </a:r>
            <a:endParaRPr lang="ru-RU" sz="1600" b="1" noProof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b="1" noProof="1">
                <a:latin typeface="Times New Roman" pitchFamily="18" charset="0"/>
                <a:cs typeface="Times New Roman" pitchFamily="18" charset="0"/>
                <a:hlinkClick r:id="rId8"/>
              </a:rPr>
              <a:t>http://</a:t>
            </a:r>
            <a:r>
              <a:rPr lang="de-DE" sz="1600" b="1" noProof="1" smtClean="0">
                <a:latin typeface="Times New Roman" pitchFamily="18" charset="0"/>
                <a:cs typeface="Times New Roman" pitchFamily="18" charset="0"/>
                <a:hlinkClick r:id="rId8"/>
              </a:rPr>
              <a:t>www.englishteachers.ru/uploadedfiles/waresimgs/13.jpg</a:t>
            </a:r>
            <a:endParaRPr lang="de-DE" sz="1600" b="1" noProof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de-DE" sz="1600" b="1" noProof="1">
                <a:latin typeface="Times New Roman" pitchFamily="18" charset="0"/>
                <a:cs typeface="Times New Roman" pitchFamily="18" charset="0"/>
                <a:hlinkClick r:id="rId9"/>
              </a:rPr>
              <a:t>http://www.saratov.strana-krasoty.ru/images/stories/saratov_/</a:t>
            </a:r>
            <a:r>
              <a:rPr lang="de-DE" sz="1600" b="1" noProof="1" smtClean="0">
                <a:latin typeface="Times New Roman" pitchFamily="18" charset="0"/>
                <a:cs typeface="Times New Roman" pitchFamily="18" charset="0"/>
                <a:hlinkClick r:id="rId9"/>
              </a:rPr>
              <a:t>den_spasibo.jpg</a:t>
            </a:r>
            <a:r>
              <a:rPr lang="de-DE" sz="1600" b="1" noProof="1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600" b="1" noProof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Фото и видео из архива Митюгиной Т.Г.  Фотографии несовершеннолетних публикуются с согласия их родителей</a:t>
            </a:r>
            <a:r>
              <a:rPr lang="ru-RU" sz="1600" b="1" noProof="1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de-DE" sz="1600" b="1" noProof="1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5" name="Рисунок 4" descr="0_1e989_58fd92de_XL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734220" y="4013519"/>
            <a:ext cx="2840287" cy="1884057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 rot="21446816">
            <a:off x="2472134" y="4971585"/>
            <a:ext cx="6858000" cy="523220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Tatyana Mityugina</a:t>
            </a:r>
            <a:endParaRPr lang="ru-RU" sz="2800" b="1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410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610435" y="881417"/>
            <a:ext cx="6591869" cy="466725"/>
          </a:xfrm>
        </p:spPr>
        <p:txBody>
          <a:bodyPr/>
          <a:lstStyle/>
          <a:p>
            <a:pPr algn="ctr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Безболезненный переход с любого УМК начальной школы  на УМК </a:t>
            </a:r>
            <a:r>
              <a:rPr lang="en-US" sz="2400" noProof="1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“Happy English.ru</a:t>
            </a:r>
            <a:r>
              <a:rPr lang="en-US" sz="2400" noProof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ru-RU" sz="2400" noProof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осуществляется за счет: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024" y="1946853"/>
            <a:ext cx="813406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занимательности сюжета  и доступности  текстов и диалогов по содержанию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(неослабевающая мотивация).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поурочной рубрики </a:t>
            </a:r>
            <a:r>
              <a:rPr lang="en-US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“Ask Miss Reading”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которая учит правильно произносить буквы и читать слова, дает основные правила чтения;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грамотного расположения грамматического и лексического материала – по нарастающей проводится повторение </a:t>
            </a:r>
          </a:p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( устранение пробелов за начальный курс обучения);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объяснения грамматики на русском языке (можно работать  дома самостоятельно);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збыточного количества упражнений учебника и рабочей тетради  - рассчитанных на разный уровень владения материалом;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11269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itchFamily="18" charset="0"/>
              </a:rPr>
              <a:t>Неослабевающая </a:t>
            </a:r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отивация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037" y="1631432"/>
            <a:ext cx="5939515" cy="4077976"/>
          </a:xfr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416065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1, </a:t>
            </a:r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Lesson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606" y="1417000"/>
            <a:ext cx="6059605" cy="3958864"/>
          </a:xfrm>
          <a:ln>
            <a:solidFill>
              <a:srgbClr val="002060"/>
            </a:solidFill>
          </a:ln>
          <a:effectLst>
            <a:softEdge rad="317500"/>
          </a:effectLst>
        </p:spPr>
      </p:pic>
      <p:sp>
        <p:nvSpPr>
          <p:cNvPr id="10" name="TextBox 9"/>
          <p:cNvSpPr txBox="1"/>
          <p:nvPr/>
        </p:nvSpPr>
        <p:spPr>
          <a:xfrm>
            <a:off x="2006221" y="5454329"/>
            <a:ext cx="4995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Проект  «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My Home Page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  <a:hlinkClick r:id="rId3" action="ppaction://hlinkpres?slideindex=1&amp;slidetitle="/>
              </a:rPr>
              <a:t>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371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4" y="1233212"/>
            <a:ext cx="5191125" cy="1135062"/>
          </a:xfrm>
          <a:ln>
            <a:solidFill>
              <a:srgbClr val="00206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844" y="1607798"/>
            <a:ext cx="4739640" cy="1520952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646" y="2763423"/>
            <a:ext cx="5382768" cy="1167384"/>
          </a:xfrm>
          <a:prstGeom prst="rect">
            <a:avLst/>
          </a:prstGeom>
          <a:ln>
            <a:solidFill>
              <a:srgbClr val="002060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9526" y="3128750"/>
            <a:ext cx="5084064" cy="2697480"/>
          </a:xfrm>
          <a:prstGeom prst="rect">
            <a:avLst/>
          </a:prstGeom>
          <a:ln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67139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1, </a:t>
            </a:r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Lesson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3957" y="1525436"/>
            <a:ext cx="5813947" cy="3276721"/>
          </a:xfrm>
          <a:effectLst>
            <a:softEdge rad="127000"/>
          </a:effectLst>
        </p:spPr>
      </p:pic>
      <p:sp>
        <p:nvSpPr>
          <p:cNvPr id="5" name="TextBox 4"/>
          <p:cNvSpPr txBox="1"/>
          <p:nvPr/>
        </p:nvSpPr>
        <p:spPr>
          <a:xfrm>
            <a:off x="1651378" y="4994516"/>
            <a:ext cx="56365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ситуация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заданию Мистера Этикета</a:t>
            </a:r>
            <a:endParaRPr lang="ru-RU" sz="2400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1807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495" y="2115402"/>
            <a:ext cx="7296204" cy="3398293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5, </a:t>
            </a:r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Lesson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                            повторение                       материала всего раздела в игровой форме</a:t>
            </a:r>
            <a:endParaRPr lang="ru-RU" dirty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132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Unit 6, Lesson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                      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</a:t>
            </a:r>
            <a:r>
              <a:rPr lang="ru-RU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</a:t>
            </a:r>
            <a:r>
              <a:rPr lang="en-US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Draggy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050" y="1665026"/>
            <a:ext cx="6560695" cy="3690391"/>
          </a:xfr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173944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Другая 6">
      <a:dk1>
        <a:srgbClr val="000000"/>
      </a:dk1>
      <a:lt1>
        <a:srgbClr val="FFFFFF"/>
      </a:lt1>
      <a:dk2>
        <a:srgbClr val="4C7013"/>
      </a:dk2>
      <a:lt2>
        <a:srgbClr val="0061B2"/>
      </a:lt2>
      <a:accent1>
        <a:srgbClr val="FEA501"/>
      </a:accent1>
      <a:accent2>
        <a:srgbClr val="C8A058"/>
      </a:accent2>
      <a:accent3>
        <a:srgbClr val="FFFFFF"/>
      </a:accent3>
      <a:accent4>
        <a:srgbClr val="000000"/>
      </a:accent4>
      <a:accent5>
        <a:srgbClr val="FECFAA"/>
      </a:accent5>
      <a:accent6>
        <a:srgbClr val="B5914F"/>
      </a:accent6>
      <a:hlink>
        <a:srgbClr val="002060"/>
      </a:hlink>
      <a:folHlink>
        <a:srgbClr val="002060"/>
      </a:folHlink>
    </a:clrScheme>
    <a:fontScheme name="Standard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4C7013"/>
        </a:dk2>
        <a:lt2>
          <a:srgbClr val="0061B2"/>
        </a:lt2>
        <a:accent1>
          <a:srgbClr val="FEA501"/>
        </a:accent1>
        <a:accent2>
          <a:srgbClr val="C8A058"/>
        </a:accent2>
        <a:accent3>
          <a:srgbClr val="FFFFFF"/>
        </a:accent3>
        <a:accent4>
          <a:srgbClr val="000000"/>
        </a:accent4>
        <a:accent5>
          <a:srgbClr val="FECFAA"/>
        </a:accent5>
        <a:accent6>
          <a:srgbClr val="B5914F"/>
        </a:accent6>
        <a:hlink>
          <a:srgbClr val="C40505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645</TotalTime>
  <Words>1001</Words>
  <Application>Microsoft Office PowerPoint</Application>
  <PresentationFormat>Экран (4:3)</PresentationFormat>
  <Paragraphs>148</Paragraphs>
  <Slides>29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Standarddesign</vt:lpstr>
      <vt:lpstr>Апробация УМК “Happy English.ru” К.И.Кауфман, М.Ю.Кауфман  </vt:lpstr>
      <vt:lpstr> Компоненты УМК “Happy English.ru” </vt:lpstr>
      <vt:lpstr>Безболезненный переход с любого УМК начальной школы  на УМК “Happy English.ru” осуществляется за счет:</vt:lpstr>
      <vt:lpstr>Неослабевающая мотивация</vt:lpstr>
      <vt:lpstr>Unit 1, Lesson 10</vt:lpstr>
      <vt:lpstr>Презентация PowerPoint</vt:lpstr>
      <vt:lpstr>Unit 1, Lesson 8</vt:lpstr>
      <vt:lpstr> Unit 5, Lesson 8                            повторение                       материала всего раздела в игровой форме</vt:lpstr>
      <vt:lpstr>Unit 6, Lesson 10                                    Draggy</vt:lpstr>
      <vt:lpstr>Внеклассное чтение</vt:lpstr>
      <vt:lpstr>Проекты</vt:lpstr>
      <vt:lpstr>Unit 3, Lesson 9                                 Экскурсия в Букингемский дворец</vt:lpstr>
      <vt:lpstr>Unit 4, Lesson 11                           “ Who is it ?”</vt:lpstr>
      <vt:lpstr>Unit 6, Lesson 10                 “Start a hobby club”</vt:lpstr>
      <vt:lpstr>Презентация PowerPoint</vt:lpstr>
      <vt:lpstr>Работа в парах</vt:lpstr>
      <vt:lpstr>Unit 5, Lesson 2                          Ролевая игра</vt:lpstr>
      <vt:lpstr>Упражнения учебника</vt:lpstr>
      <vt:lpstr>Заключение</vt:lpstr>
      <vt:lpstr>Презентация PowerPoint</vt:lpstr>
      <vt:lpstr>Для круглого стола</vt:lpstr>
      <vt:lpstr>Проекты</vt:lpstr>
      <vt:lpstr>Работа над проектом</vt:lpstr>
      <vt:lpstr>Презентация PowerPoint</vt:lpstr>
      <vt:lpstr>Презентация PowerPoint</vt:lpstr>
      <vt:lpstr>Песни и стихи в УМК</vt:lpstr>
      <vt:lpstr>Работа над песнями</vt:lpstr>
      <vt:lpstr>Использование ОКП на уроке (на примере Unit 5)</vt:lpstr>
      <vt:lpstr>Использованные ресурсы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Tanya</dc:creator>
  <dc:description>PresentationLoad.com</dc:description>
  <cp:lastModifiedBy>Tanya</cp:lastModifiedBy>
  <cp:revision>132</cp:revision>
  <dcterms:created xsi:type="dcterms:W3CDTF">2007-11-27T23:54:21Z</dcterms:created>
  <dcterms:modified xsi:type="dcterms:W3CDTF">2013-03-24T06:46:26Z</dcterms:modified>
</cp:coreProperties>
</file>