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5.xml.rels" ContentType="application/vnd.openxmlformats-package.relationships+xml"/>
  <Override PartName="/ppt/slides/_rels/slide22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27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8.xml" ContentType="application/vnd.openxmlformats-officedocument.presentationml.slide+xml"/>
  <Override PartName="/ppt/slides/slide17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media/image62.png" ContentType="image/png"/>
  <Override PartName="/ppt/media/image61.png" ContentType="image/png"/>
  <Override PartName="/ppt/media/image60.png" ContentType="image/png"/>
  <Override PartName="/ppt/media/image39.png" ContentType="image/png"/>
  <Override PartName="/ppt/media/image38.png" ContentType="image/png"/>
  <Override PartName="/ppt/media/image37.png" ContentType="image/png"/>
  <Override PartName="/ppt/media/image36.png" ContentType="image/png"/>
  <Override PartName="/ppt/media/image35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31.png" ContentType="image/png"/>
  <Override PartName="/ppt/media/image30.png" ContentType="image/png"/>
  <Override PartName="/ppt/media/image23.png" ContentType="image/png"/>
  <Override PartName="/ppt/media/image22.png" ContentType="image/png"/>
  <Override PartName="/ppt/media/image21.png" ContentType="image/png"/>
  <Override PartName="/ppt/media/image44.png" ContentType="image/png"/>
  <Override PartName="/ppt/media/image19.png" ContentType="image/png"/>
  <Override PartName="/ppt/media/image20.png" ContentType="image/png"/>
  <Override PartName="/ppt/media/image43.png" ContentType="image/png"/>
  <Override PartName="/ppt/media/image18.png" ContentType="image/png"/>
  <Override PartName="/ppt/media/image14.png" ContentType="image/png"/>
  <Override PartName="/ppt/media/image13.png" ContentType="image/png"/>
  <Override PartName="/ppt/media/image12.png" ContentType="image/png"/>
  <Override PartName="/ppt/media/image11.png" ContentType="image/png"/>
  <Override PartName="/ppt/media/image10.png" ContentType="image/png"/>
  <Override PartName="/ppt/media/image59.png" ContentType="image/png"/>
  <Override PartName="/ppt/media/image9.png" ContentType="image/png"/>
  <Override PartName="/ppt/media/image58.png" ContentType="image/png"/>
  <Override PartName="/ppt/media/image8.png" ContentType="image/png"/>
  <Override PartName="/ppt/media/image57.png" ContentType="image/png"/>
  <Override PartName="/ppt/media/image7.png" ContentType="image/png"/>
  <Override PartName="/ppt/media/image29.png" ContentType="image/png"/>
  <Override PartName="/ppt/media/image56.png" ContentType="image/png"/>
  <Override PartName="/ppt/media/image6.png" ContentType="image/png"/>
  <Override PartName="/ppt/media/image3.png" ContentType="image/png"/>
  <Override PartName="/ppt/media/image53.png" ContentType="image/png"/>
  <Override PartName="/ppt/media/image28.png" ContentType="image/png"/>
  <Override PartName="/ppt/media/image49.png" ContentType="image/png"/>
  <Override PartName="/ppt/media/image55.jpeg" ContentType="image/jpeg"/>
  <Override PartName="/ppt/media/image5.png" ContentType="image/png"/>
  <Override PartName="/ppt/media/image25.png" ContentType="image/png"/>
  <Override PartName="/ppt/media/image52.jpeg" ContentType="image/jpeg"/>
  <Override PartName="/ppt/media/image27.png" ContentType="image/png"/>
  <Override PartName="/ppt/media/image48.png" ContentType="image/png"/>
  <Override PartName="/ppt/media/image54.png" ContentType="image/png"/>
  <Override PartName="/ppt/media/image4.png" ContentType="image/png"/>
  <Override PartName="/ppt/media/image42.png" ContentType="image/png"/>
  <Override PartName="/ppt/media/image17.png" ContentType="image/png"/>
  <Override PartName="/ppt/media/image1.png" ContentType="image/png"/>
  <Override PartName="/ppt/media/image51.png" ContentType="image/png"/>
  <Override PartName="/ppt/media/image26.png" ContentType="image/png"/>
  <Override PartName="/ppt/media/image47.png" ContentType="image/png"/>
  <Override PartName="/ppt/media/image41.png" ContentType="image/png"/>
  <Override PartName="/ppt/media/image16.png" ContentType="image/png"/>
  <Override PartName="/ppt/media/image50.png" ContentType="image/png"/>
  <Override PartName="/ppt/media/image46.png" ContentType="image/png"/>
  <Override PartName="/ppt/media/image2.png" ContentType="image/png"/>
  <Override PartName="/ppt/media/image40.png" ContentType="image/png"/>
  <Override PartName="/ppt/media/image15.png" ContentType="image/png"/>
  <Override PartName="/ppt/media/image24.png" ContentType="image/png"/>
  <Override PartName="/ppt/media/image45.png" ContentType="image/png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6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7.xml.rels" ContentType="application/vnd.openxmlformats-package.relationships+xml"/>
  <Override PartName="/ppt/slideLayouts/slideLayout50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Relationship Id="rId3" Type="http://schemas.openxmlformats.org/officeDocument/2006/relationships/image" Target="../media/image7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0.png"/><Relationship Id="rId3" Type="http://schemas.openxmlformats.org/officeDocument/2006/relationships/image" Target="../media/image11.pn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11" name="" descr="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112" name="" descr=""/>
          <p:cNvPicPr/>
          <p:nvPr/>
        </p:nvPicPr>
        <p:blipFill>
          <a:blip r:embed="rId3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4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1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45" name="" descr="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146" name="" descr=""/>
          <p:cNvPicPr/>
          <p:nvPr/>
        </p:nvPicPr>
        <p:blipFill>
          <a:blip r:embed="rId3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8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5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79" name="" descr="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180" name="" descr=""/>
          <p:cNvPicPr/>
          <p:nvPr/>
        </p:nvPicPr>
        <p:blipFill>
          <a:blip r:embed="rId3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05D9F9C4-8632-42C3-B558-BB8BC7116B2D}" type="slidenum">
              <a:rPr lang="ru-RU" sz="1400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" descr=""/>
          <p:cNvPicPr/>
          <p:nvPr/>
        </p:nvPicPr>
        <p:blipFill>
          <a:blip r:embed="rId2"/>
          <a:stretch/>
        </p:blipFill>
        <p:spPr>
          <a:xfrm>
            <a:off x="0" y="0"/>
            <a:ext cx="10079640" cy="7560000"/>
          </a:xfrm>
          <a:prstGeom prst="rect">
            <a:avLst/>
          </a:prstGeom>
          <a:ln>
            <a:noFill/>
          </a:ln>
        </p:spPr>
      </p:pic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88000"/>
            <a:ext cx="9072000" cy="1248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759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47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 sz="3039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 sz="26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 sz="217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dt"/>
          </p:nvPr>
        </p:nvSpPr>
        <p:spPr>
          <a:xfrm>
            <a:off x="504000" y="6886440"/>
            <a:ext cx="2348280" cy="520920"/>
          </a:xfrm>
          <a:prstGeom prst="rect">
            <a:avLst/>
          </a:prstGeom>
        </p:spPr>
        <p:txBody>
          <a:bodyPr lIns="0" rIns="0" tIns="0" bIns="0"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ftr"/>
          </p:nvPr>
        </p:nvSpPr>
        <p:spPr>
          <a:xfrm>
            <a:off x="3447000" y="6886440"/>
            <a:ext cx="3195000" cy="52092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sldNum"/>
          </p:nvPr>
        </p:nvSpPr>
        <p:spPr>
          <a:xfrm>
            <a:off x="7227000" y="6886440"/>
            <a:ext cx="2348280" cy="520920"/>
          </a:xfrm>
          <a:prstGeom prst="rect">
            <a:avLst/>
          </a:prstGeom>
        </p:spPr>
        <p:txBody>
          <a:bodyPr lIns="0" rIns="0" tIns="0" bIns="0"/>
          <a:p>
            <a:pPr algn="r"/>
            <a:fld id="{1F81528C-F04A-4DDD-8E44-52DAEE3DF60C}" type="slidenum">
              <a:rPr lang="ru-RU" sz="1400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png"/><Relationship Id="rId3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png"/><Relationship Id="rId3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image" Target="../media/image45.png"/><Relationship Id="rId3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image" Target="../media/image53.png"/><Relationship Id="rId3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jpeg"/><Relationship Id="rId3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png"/><Relationship Id="rId3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image" Target="../media/image60.png"/><Relationship Id="rId3" Type="http://schemas.openxmlformats.org/officeDocument/2006/relationships/image" Target="../media/image61.png"/><Relationship Id="rId4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504000" y="258480"/>
            <a:ext cx="9071640" cy="1348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2" name="TextShape 2"/>
          <p:cNvSpPr txBox="1"/>
          <p:nvPr/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3" name="TextShape 3"/>
          <p:cNvSpPr txBox="1"/>
          <p:nvPr/>
        </p:nvSpPr>
        <p:spPr>
          <a:xfrm>
            <a:off x="454320" y="1728000"/>
            <a:ext cx="9481680" cy="4238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/>
            <a:r>
              <a:rPr b="1" lang="ru-RU" sz="4000">
                <a:latin typeface="Georgia"/>
              </a:rPr>
              <a:t>Работаем по ФГОС: </a:t>
            </a:r>
            <a:endParaRPr/>
          </a:p>
          <a:p>
            <a:pPr algn="ctr"/>
            <a:r>
              <a:rPr b="1" lang="ru-RU" sz="4000">
                <a:latin typeface="Georgia"/>
              </a:rPr>
              <a:t>Формирование личностных УУД </a:t>
            </a:r>
            <a:endParaRPr/>
          </a:p>
          <a:p>
            <a:pPr algn="ctr"/>
            <a:r>
              <a:rPr b="1" lang="ru-RU" sz="4000">
                <a:latin typeface="Georgia"/>
              </a:rPr>
              <a:t>в обучении английскому языку </a:t>
            </a:r>
            <a:endParaRPr/>
          </a:p>
          <a:p>
            <a:pPr algn="ctr"/>
            <a:r>
              <a:rPr b="1" lang="ru-RU" sz="4000">
                <a:latin typeface="Georgia"/>
              </a:rPr>
              <a:t>(на примере курсов и пособий издательства “Титул”)</a:t>
            </a:r>
            <a:endParaRPr/>
          </a:p>
          <a:p>
            <a:pPr algn="ctr"/>
            <a:endParaRPr/>
          </a:p>
          <a:p>
            <a:pPr algn="r"/>
            <a:r>
              <a:rPr i="1" lang="ru-RU" sz="2400">
                <a:latin typeface="Georgia"/>
              </a:rPr>
              <a:t>Апальков В.Г., </a:t>
            </a:r>
            <a:endParaRPr/>
          </a:p>
          <a:p>
            <a:pPr algn="r"/>
            <a:r>
              <a:rPr i="1" lang="ru-RU" sz="2400">
                <a:latin typeface="Georgia"/>
              </a:rPr>
              <a:t>кандидат педагогических наук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" descr=""/>
          <p:cNvPicPr/>
          <p:nvPr/>
        </p:nvPicPr>
        <p:blipFill>
          <a:blip r:embed="rId1"/>
          <a:srcRect l="3616" t="12308" r="29237" b="7647"/>
          <a:stretch/>
        </p:blipFill>
        <p:spPr>
          <a:xfrm>
            <a:off x="256680" y="1008000"/>
            <a:ext cx="4619520" cy="3096000"/>
          </a:xfrm>
          <a:prstGeom prst="rect">
            <a:avLst/>
          </a:prstGeom>
          <a:ln>
            <a:noFill/>
          </a:ln>
        </p:spPr>
      </p:pic>
      <p:sp>
        <p:nvSpPr>
          <p:cNvPr id="230" name="CustomShape 1"/>
          <p:cNvSpPr/>
          <p:nvPr/>
        </p:nvSpPr>
        <p:spPr>
          <a:xfrm>
            <a:off x="1656000" y="21600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  <p:sp>
        <p:nvSpPr>
          <p:cNvPr id="231" name="CustomShape 2"/>
          <p:cNvSpPr/>
          <p:nvPr/>
        </p:nvSpPr>
        <p:spPr>
          <a:xfrm>
            <a:off x="4968000" y="1440000"/>
            <a:ext cx="4968000" cy="1368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Интерес и уважение </a:t>
            </a:r>
            <a:endParaRPr/>
          </a:p>
          <a:p>
            <a:pPr algn="ctr"/>
            <a:r>
              <a:rPr lang="ru-RU" sz="3600">
                <a:latin typeface="Georgia"/>
              </a:rPr>
              <a:t>к другим народам</a:t>
            </a:r>
            <a:endParaRPr/>
          </a:p>
        </p:txBody>
      </p:sp>
      <p:sp>
        <p:nvSpPr>
          <p:cNvPr id="232" name="CustomShape 3"/>
          <p:cNvSpPr/>
          <p:nvPr/>
        </p:nvSpPr>
        <p:spPr>
          <a:xfrm>
            <a:off x="4968360" y="3240360"/>
            <a:ext cx="4968000" cy="23756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Желание осознавать </a:t>
            </a:r>
            <a:endParaRPr/>
          </a:p>
          <a:p>
            <a:pPr algn="ctr"/>
            <a:r>
              <a:rPr lang="ru-RU" sz="3600">
                <a:latin typeface="Georgia"/>
              </a:rPr>
              <a:t>свои трудности и </a:t>
            </a:r>
            <a:endParaRPr/>
          </a:p>
          <a:p>
            <a:pPr algn="ctr"/>
            <a:r>
              <a:rPr lang="ru-RU" sz="3600">
                <a:latin typeface="Georgia"/>
              </a:rPr>
              <a:t>стремиться к их </a:t>
            </a:r>
            <a:endParaRPr/>
          </a:p>
          <a:p>
            <a:pPr algn="ctr"/>
            <a:r>
              <a:rPr lang="ru-RU" sz="3600">
                <a:latin typeface="Georgia"/>
              </a:rPr>
              <a:t>преодолению</a:t>
            </a:r>
            <a:endParaRPr/>
          </a:p>
        </p:txBody>
      </p:sp>
      <p:sp>
        <p:nvSpPr>
          <p:cNvPr id="233" name="CustomShape 4"/>
          <p:cNvSpPr/>
          <p:nvPr/>
        </p:nvSpPr>
        <p:spPr>
          <a:xfrm>
            <a:off x="72720" y="4572360"/>
            <a:ext cx="4968000" cy="23756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Уважение </a:t>
            </a:r>
            <a:endParaRPr/>
          </a:p>
          <a:p>
            <a:pPr algn="ctr"/>
            <a:r>
              <a:rPr lang="ru-RU" sz="3600">
                <a:latin typeface="Georgia"/>
              </a:rPr>
              <a:t>к проявлению </a:t>
            </a:r>
            <a:endParaRPr/>
          </a:p>
          <a:p>
            <a:pPr algn="ctr"/>
            <a:r>
              <a:rPr lang="ru-RU" sz="3600">
                <a:latin typeface="Georgia"/>
              </a:rPr>
              <a:t>особенностей </a:t>
            </a:r>
            <a:endParaRPr/>
          </a:p>
          <a:p>
            <a:pPr algn="ctr"/>
            <a:r>
              <a:rPr lang="ru-RU" sz="3600">
                <a:latin typeface="Georgia"/>
              </a:rPr>
              <a:t>инокультуры</a:t>
            </a:r>
            <a:endParaRPr/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" descr=""/>
          <p:cNvPicPr/>
          <p:nvPr/>
        </p:nvPicPr>
        <p:blipFill>
          <a:blip r:embed="rId1"/>
          <a:stretch/>
        </p:blipFill>
        <p:spPr>
          <a:xfrm>
            <a:off x="522720" y="576000"/>
            <a:ext cx="3077280" cy="2047680"/>
          </a:xfrm>
          <a:prstGeom prst="rect">
            <a:avLst/>
          </a:prstGeom>
          <a:ln>
            <a:noFill/>
          </a:ln>
        </p:spPr>
      </p:pic>
      <p:sp>
        <p:nvSpPr>
          <p:cNvPr id="235" name="CustomShape 1"/>
          <p:cNvSpPr/>
          <p:nvPr/>
        </p:nvSpPr>
        <p:spPr>
          <a:xfrm>
            <a:off x="4680000" y="648000"/>
            <a:ext cx="45360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1" lang="ru-RU" sz="2800">
                <a:solidFill>
                  <a:srgbClr val="800000"/>
                </a:solidFill>
                <a:latin typeface="Georgia"/>
              </a:rPr>
              <a:t>Активный слушатель</a:t>
            </a:r>
            <a:endParaRPr/>
          </a:p>
        </p:txBody>
      </p:sp>
      <p:sp>
        <p:nvSpPr>
          <p:cNvPr id="236" name="CustomShape 2"/>
          <p:cNvSpPr/>
          <p:nvPr/>
        </p:nvSpPr>
        <p:spPr>
          <a:xfrm>
            <a:off x="4680360" y="1908360"/>
            <a:ext cx="45360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Пауза </a:t>
            </a:r>
            <a:endParaRPr/>
          </a:p>
        </p:txBody>
      </p:sp>
      <p:sp>
        <p:nvSpPr>
          <p:cNvPr id="237" name="CustomShape 3"/>
          <p:cNvSpPr/>
          <p:nvPr/>
        </p:nvSpPr>
        <p:spPr>
          <a:xfrm>
            <a:off x="4680720" y="3060720"/>
            <a:ext cx="45360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Уточнение  </a:t>
            </a:r>
            <a:endParaRPr/>
          </a:p>
        </p:txBody>
      </p:sp>
      <p:sp>
        <p:nvSpPr>
          <p:cNvPr id="238" name="CustomShape 4"/>
          <p:cNvSpPr/>
          <p:nvPr/>
        </p:nvSpPr>
        <p:spPr>
          <a:xfrm>
            <a:off x="4681080" y="4213080"/>
            <a:ext cx="45360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Пересказ/ </a:t>
            </a:r>
            <a:endParaRPr/>
          </a:p>
          <a:p>
            <a:pPr algn="ctr"/>
            <a:r>
              <a:rPr lang="ru-RU" sz="2800">
                <a:latin typeface="Georgia"/>
              </a:rPr>
              <a:t>парафраз</a:t>
            </a:r>
            <a:endParaRPr/>
          </a:p>
        </p:txBody>
      </p:sp>
      <p:sp>
        <p:nvSpPr>
          <p:cNvPr id="239" name="CustomShape 5"/>
          <p:cNvSpPr/>
          <p:nvPr/>
        </p:nvSpPr>
        <p:spPr>
          <a:xfrm>
            <a:off x="4681440" y="5437440"/>
            <a:ext cx="45360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Повтор </a:t>
            </a:r>
            <a:endParaRPr/>
          </a:p>
        </p:txBody>
      </p:sp>
      <p:sp>
        <p:nvSpPr>
          <p:cNvPr id="240" name="CustomShape 6"/>
          <p:cNvSpPr/>
          <p:nvPr/>
        </p:nvSpPr>
        <p:spPr>
          <a:xfrm>
            <a:off x="4681800" y="6553800"/>
            <a:ext cx="45360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Развитие мысли</a:t>
            </a:r>
            <a:endParaRPr/>
          </a:p>
        </p:txBody>
      </p:sp>
      <p:sp>
        <p:nvSpPr>
          <p:cNvPr id="241" name="CustomShape 7"/>
          <p:cNvSpPr/>
          <p:nvPr/>
        </p:nvSpPr>
        <p:spPr>
          <a:xfrm>
            <a:off x="217800" y="2809800"/>
            <a:ext cx="39582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Сообщение о</a:t>
            </a:r>
            <a:endParaRPr/>
          </a:p>
          <a:p>
            <a:pPr algn="ctr"/>
            <a:r>
              <a:rPr lang="ru-RU" sz="2800">
                <a:latin typeface="Georgia"/>
              </a:rPr>
              <a:t>восприятии </a:t>
            </a:r>
            <a:endParaRPr/>
          </a:p>
        </p:txBody>
      </p:sp>
      <p:sp>
        <p:nvSpPr>
          <p:cNvPr id="242" name="CustomShape 8"/>
          <p:cNvSpPr/>
          <p:nvPr/>
        </p:nvSpPr>
        <p:spPr>
          <a:xfrm>
            <a:off x="217800" y="3998160"/>
            <a:ext cx="39582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Сообщение о</a:t>
            </a:r>
            <a:endParaRPr/>
          </a:p>
          <a:p>
            <a:pPr algn="ctr"/>
            <a:r>
              <a:rPr lang="ru-RU" sz="2800">
                <a:latin typeface="Georgia"/>
              </a:rPr>
              <a:t>восприятии себя </a:t>
            </a:r>
            <a:endParaRPr/>
          </a:p>
        </p:txBody>
      </p:sp>
      <p:sp>
        <p:nvSpPr>
          <p:cNvPr id="243" name="CustomShape 9"/>
          <p:cNvSpPr/>
          <p:nvPr/>
        </p:nvSpPr>
        <p:spPr>
          <a:xfrm>
            <a:off x="217800" y="5222520"/>
            <a:ext cx="3958200" cy="936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800">
                <a:latin typeface="Georgia"/>
              </a:rPr>
              <a:t>Замечания о</a:t>
            </a:r>
            <a:endParaRPr/>
          </a:p>
          <a:p>
            <a:pPr algn="ctr"/>
            <a:r>
              <a:rPr lang="ru-RU" sz="2800">
                <a:latin typeface="Georgia"/>
              </a:rPr>
              <a:t>ходе беседы</a:t>
            </a:r>
            <a:endParaRPr/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1656360" y="21636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  <p:pic>
        <p:nvPicPr>
          <p:cNvPr id="245" name="" descr=""/>
          <p:cNvPicPr/>
          <p:nvPr/>
        </p:nvPicPr>
        <p:blipFill>
          <a:blip r:embed="rId1"/>
          <a:srcRect l="19445" t="12308" r="46264" b="7642"/>
          <a:stretch/>
        </p:blipFill>
        <p:spPr>
          <a:xfrm>
            <a:off x="432000" y="1152000"/>
            <a:ext cx="4536000" cy="5953680"/>
          </a:xfrm>
          <a:prstGeom prst="rect">
            <a:avLst/>
          </a:prstGeom>
          <a:ln>
            <a:noFill/>
          </a:ln>
        </p:spPr>
      </p:pic>
      <p:pic>
        <p:nvPicPr>
          <p:cNvPr id="246" name="" descr=""/>
          <p:cNvPicPr/>
          <p:nvPr/>
        </p:nvPicPr>
        <p:blipFill>
          <a:blip r:embed="rId2"/>
          <a:srcRect l="21587" t="12308" r="46264" b="7647"/>
          <a:stretch/>
        </p:blipFill>
        <p:spPr>
          <a:xfrm>
            <a:off x="5148000" y="1224000"/>
            <a:ext cx="4176000" cy="5846760"/>
          </a:xfrm>
          <a:prstGeom prst="rect">
            <a:avLst/>
          </a:prstGeom>
          <a:ln>
            <a:noFill/>
          </a:ln>
        </p:spPr>
      </p:pic>
      <p:sp>
        <p:nvSpPr>
          <p:cNvPr id="247" name="Line 2"/>
          <p:cNvSpPr/>
          <p:nvPr/>
        </p:nvSpPr>
        <p:spPr>
          <a:xfrm>
            <a:off x="1224000" y="1620000"/>
            <a:ext cx="108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48" name="Line 3"/>
          <p:cNvSpPr/>
          <p:nvPr/>
        </p:nvSpPr>
        <p:spPr>
          <a:xfrm>
            <a:off x="3096000" y="1764000"/>
            <a:ext cx="108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49" name="Line 4"/>
          <p:cNvSpPr/>
          <p:nvPr/>
        </p:nvSpPr>
        <p:spPr>
          <a:xfrm>
            <a:off x="1260000" y="2196000"/>
            <a:ext cx="198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50" name="Line 5"/>
          <p:cNvSpPr/>
          <p:nvPr/>
        </p:nvSpPr>
        <p:spPr>
          <a:xfrm>
            <a:off x="6768000" y="5004000"/>
            <a:ext cx="198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51" name="Line 6"/>
          <p:cNvSpPr/>
          <p:nvPr/>
        </p:nvSpPr>
        <p:spPr>
          <a:xfrm>
            <a:off x="5544000" y="5148000"/>
            <a:ext cx="324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52" name="Line 7"/>
          <p:cNvSpPr/>
          <p:nvPr/>
        </p:nvSpPr>
        <p:spPr>
          <a:xfrm>
            <a:off x="5544000" y="5292000"/>
            <a:ext cx="324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53" name="Line 8"/>
          <p:cNvSpPr/>
          <p:nvPr/>
        </p:nvSpPr>
        <p:spPr>
          <a:xfrm>
            <a:off x="5544000" y="5688000"/>
            <a:ext cx="324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54" name="Line 9"/>
          <p:cNvSpPr/>
          <p:nvPr/>
        </p:nvSpPr>
        <p:spPr>
          <a:xfrm>
            <a:off x="5544000" y="5832000"/>
            <a:ext cx="3240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1656360" y="21636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  <p:pic>
        <p:nvPicPr>
          <p:cNvPr id="256" name="" descr=""/>
          <p:cNvPicPr/>
          <p:nvPr/>
        </p:nvPicPr>
        <p:blipFill>
          <a:blip r:embed="rId1"/>
          <a:srcRect l="19445" t="12308" r="46264" b="7642"/>
          <a:stretch/>
        </p:blipFill>
        <p:spPr>
          <a:xfrm>
            <a:off x="432000" y="1152000"/>
            <a:ext cx="2304000" cy="3024000"/>
          </a:xfrm>
          <a:prstGeom prst="rect">
            <a:avLst/>
          </a:prstGeom>
          <a:ln>
            <a:noFill/>
          </a:ln>
        </p:spPr>
      </p:pic>
      <p:pic>
        <p:nvPicPr>
          <p:cNvPr id="257" name="" descr=""/>
          <p:cNvPicPr/>
          <p:nvPr/>
        </p:nvPicPr>
        <p:blipFill>
          <a:blip r:embed="rId2"/>
          <a:srcRect l="21587" t="12308" r="46264" b="7647"/>
          <a:stretch/>
        </p:blipFill>
        <p:spPr>
          <a:xfrm>
            <a:off x="1913400" y="2736000"/>
            <a:ext cx="2406600" cy="3369600"/>
          </a:xfrm>
          <a:prstGeom prst="rect">
            <a:avLst/>
          </a:prstGeom>
          <a:ln>
            <a:noFill/>
          </a:ln>
        </p:spPr>
      </p:pic>
      <p:sp>
        <p:nvSpPr>
          <p:cNvPr id="258" name="CustomShape 2"/>
          <p:cNvSpPr/>
          <p:nvPr/>
        </p:nvSpPr>
        <p:spPr>
          <a:xfrm>
            <a:off x="5616000" y="1440000"/>
            <a:ext cx="388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Умение слушать</a:t>
            </a:r>
            <a:endParaRPr/>
          </a:p>
        </p:txBody>
      </p:sp>
      <p:sp>
        <p:nvSpPr>
          <p:cNvPr id="259" name="CustomShape 3"/>
          <p:cNvSpPr/>
          <p:nvPr/>
        </p:nvSpPr>
        <p:spPr>
          <a:xfrm>
            <a:off x="4752000" y="2556360"/>
            <a:ext cx="5184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Культура работы в паре</a:t>
            </a:r>
            <a:endParaRPr/>
          </a:p>
        </p:txBody>
      </p:sp>
      <p:sp>
        <p:nvSpPr>
          <p:cNvPr id="260" name="CustomShape 4"/>
          <p:cNvSpPr/>
          <p:nvPr/>
        </p:nvSpPr>
        <p:spPr>
          <a:xfrm>
            <a:off x="4968000" y="3672360"/>
            <a:ext cx="4536360" cy="11516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Положительное </a:t>
            </a:r>
            <a:endParaRPr/>
          </a:p>
          <a:p>
            <a:pPr algn="ctr"/>
            <a:r>
              <a:rPr lang="ru-RU" sz="3600">
                <a:latin typeface="Georgia"/>
              </a:rPr>
              <a:t>отношение к учению</a:t>
            </a:r>
            <a:endParaRPr/>
          </a:p>
        </p:txBody>
      </p:sp>
      <p:sp>
        <p:nvSpPr>
          <p:cNvPr id="261" name="CustomShape 5"/>
          <p:cNvSpPr/>
          <p:nvPr/>
        </p:nvSpPr>
        <p:spPr>
          <a:xfrm>
            <a:off x="4968000" y="5076360"/>
            <a:ext cx="4536360" cy="11516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Осознание себя и </a:t>
            </a:r>
            <a:endParaRPr/>
          </a:p>
          <a:p>
            <a:pPr algn="ctr"/>
            <a:r>
              <a:rPr lang="ru-RU" sz="3600">
                <a:latin typeface="Georgia"/>
              </a:rPr>
              <a:t>своей роли ученика</a:t>
            </a:r>
            <a:endParaRPr/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1656720" y="21672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  <p:pic>
        <p:nvPicPr>
          <p:cNvPr id="263" name="" descr=""/>
          <p:cNvPicPr/>
          <p:nvPr/>
        </p:nvPicPr>
        <p:blipFill>
          <a:blip r:embed="rId1"/>
          <a:srcRect l="20873" t="49301" r="46978" b="5969"/>
          <a:stretch/>
        </p:blipFill>
        <p:spPr>
          <a:xfrm>
            <a:off x="72360" y="936720"/>
            <a:ext cx="3167640" cy="2477520"/>
          </a:xfrm>
          <a:prstGeom prst="rect">
            <a:avLst/>
          </a:prstGeom>
          <a:ln>
            <a:noFill/>
          </a:ln>
        </p:spPr>
      </p:pic>
      <p:pic>
        <p:nvPicPr>
          <p:cNvPr id="264" name="" descr=""/>
          <p:cNvPicPr/>
          <p:nvPr/>
        </p:nvPicPr>
        <p:blipFill>
          <a:blip r:embed="rId2"/>
          <a:srcRect l="20159" t="12460" r="46264" b="6220"/>
          <a:stretch/>
        </p:blipFill>
        <p:spPr>
          <a:xfrm>
            <a:off x="288000" y="3366360"/>
            <a:ext cx="2736000" cy="3725640"/>
          </a:xfrm>
          <a:prstGeom prst="rect">
            <a:avLst/>
          </a:prstGeom>
          <a:ln>
            <a:noFill/>
          </a:ln>
        </p:spPr>
      </p:pic>
      <p:pic>
        <p:nvPicPr>
          <p:cNvPr id="265" name="" descr=""/>
          <p:cNvPicPr/>
          <p:nvPr/>
        </p:nvPicPr>
        <p:blipFill>
          <a:blip r:embed="rId3"/>
          <a:srcRect l="20159" t="12460" r="46264" b="6220"/>
          <a:stretch/>
        </p:blipFill>
        <p:spPr>
          <a:xfrm>
            <a:off x="3384360" y="1296000"/>
            <a:ext cx="3595320" cy="4896000"/>
          </a:xfrm>
          <a:prstGeom prst="rect">
            <a:avLst/>
          </a:prstGeom>
          <a:ln>
            <a:noFill/>
          </a:ln>
        </p:spPr>
      </p:pic>
      <p:pic>
        <p:nvPicPr>
          <p:cNvPr id="266" name="" descr=""/>
          <p:cNvPicPr/>
          <p:nvPr/>
        </p:nvPicPr>
        <p:blipFill>
          <a:blip r:embed="rId4"/>
          <a:srcRect l="20873" t="12460" r="46978" b="7495"/>
          <a:stretch/>
        </p:blipFill>
        <p:spPr>
          <a:xfrm>
            <a:off x="6480000" y="2361600"/>
            <a:ext cx="3456000" cy="4838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CustomShape 1"/>
          <p:cNvSpPr/>
          <p:nvPr/>
        </p:nvSpPr>
        <p:spPr>
          <a:xfrm>
            <a:off x="1657080" y="21708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Правила работы в группе</a:t>
            </a:r>
            <a:endParaRPr/>
          </a:p>
        </p:txBody>
      </p:sp>
      <p:sp>
        <p:nvSpPr>
          <p:cNvPr id="268" name="CustomShape 2"/>
          <p:cNvSpPr/>
          <p:nvPr/>
        </p:nvSpPr>
        <p:spPr>
          <a:xfrm>
            <a:off x="360000" y="1512000"/>
            <a:ext cx="9360000" cy="468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Говорим вежливо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Называем собеседника по имени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Говорим по очереди, не перебивая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Внимательно слушаем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Если непонятно, переспросите партнера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Четко высказываем свое мнение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Соблюдаем порядок на парте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600">
                <a:latin typeface="Georgia"/>
              </a:rPr>
              <a:t>Уважаем мнение собеседника</a:t>
            </a:r>
            <a:endParaRPr/>
          </a:p>
        </p:txBody>
      </p:sp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ustomShape 1"/>
          <p:cNvSpPr/>
          <p:nvPr/>
        </p:nvSpPr>
        <p:spPr>
          <a:xfrm>
            <a:off x="1656720" y="21672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  <p:pic>
        <p:nvPicPr>
          <p:cNvPr id="270" name="" descr=""/>
          <p:cNvPicPr/>
          <p:nvPr/>
        </p:nvPicPr>
        <p:blipFill>
          <a:blip r:embed="rId1"/>
          <a:srcRect l="20873" t="49301" r="46978" b="5969"/>
          <a:stretch/>
        </p:blipFill>
        <p:spPr>
          <a:xfrm>
            <a:off x="72360" y="936720"/>
            <a:ext cx="3167640" cy="2477520"/>
          </a:xfrm>
          <a:prstGeom prst="rect">
            <a:avLst/>
          </a:prstGeom>
          <a:ln>
            <a:noFill/>
          </a:ln>
        </p:spPr>
      </p:pic>
      <p:pic>
        <p:nvPicPr>
          <p:cNvPr id="271" name="" descr=""/>
          <p:cNvPicPr/>
          <p:nvPr/>
        </p:nvPicPr>
        <p:blipFill>
          <a:blip r:embed="rId2"/>
          <a:srcRect l="20159" t="12460" r="46264" b="6220"/>
          <a:stretch/>
        </p:blipFill>
        <p:spPr>
          <a:xfrm>
            <a:off x="288000" y="3366360"/>
            <a:ext cx="2736000" cy="3725640"/>
          </a:xfrm>
          <a:prstGeom prst="rect">
            <a:avLst/>
          </a:prstGeom>
          <a:ln>
            <a:noFill/>
          </a:ln>
        </p:spPr>
      </p:pic>
      <p:pic>
        <p:nvPicPr>
          <p:cNvPr id="272" name="" descr=""/>
          <p:cNvPicPr/>
          <p:nvPr/>
        </p:nvPicPr>
        <p:blipFill>
          <a:blip r:embed="rId3"/>
          <a:srcRect l="20159" t="12460" r="46264" b="6220"/>
          <a:stretch/>
        </p:blipFill>
        <p:spPr>
          <a:xfrm>
            <a:off x="3384360" y="1296000"/>
            <a:ext cx="3595320" cy="4896000"/>
          </a:xfrm>
          <a:prstGeom prst="rect">
            <a:avLst/>
          </a:prstGeom>
          <a:ln>
            <a:noFill/>
          </a:ln>
        </p:spPr>
      </p:pic>
      <p:pic>
        <p:nvPicPr>
          <p:cNvPr id="273" name="" descr=""/>
          <p:cNvPicPr/>
          <p:nvPr/>
        </p:nvPicPr>
        <p:blipFill>
          <a:blip r:embed="rId4"/>
          <a:srcRect l="20873" t="12460" r="46978" b="7495"/>
          <a:stretch/>
        </p:blipFill>
        <p:spPr>
          <a:xfrm>
            <a:off x="6480000" y="2361600"/>
            <a:ext cx="3456000" cy="4838400"/>
          </a:xfrm>
          <a:prstGeom prst="rect">
            <a:avLst/>
          </a:prstGeom>
          <a:ln>
            <a:noFill/>
          </a:ln>
        </p:spPr>
      </p:pic>
      <p:sp>
        <p:nvSpPr>
          <p:cNvPr id="274" name="CustomShape 2"/>
          <p:cNvSpPr/>
          <p:nvPr/>
        </p:nvSpPr>
        <p:spPr>
          <a:xfrm>
            <a:off x="1152000" y="648000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600">
                <a:latin typeface="Georgia"/>
              </a:rPr>
              <a:t>Знакомство с другой культурой</a:t>
            </a:r>
            <a:endParaRPr/>
          </a:p>
          <a:p>
            <a:pPr algn="ctr"/>
            <a:r>
              <a:rPr lang="ru-RU" sz="2600">
                <a:latin typeface="Georgia"/>
              </a:rPr>
              <a:t>Уважительное отношение к членам семьи</a:t>
            </a:r>
            <a:endParaRPr/>
          </a:p>
        </p:txBody>
      </p:sp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" descr=""/>
          <p:cNvPicPr/>
          <p:nvPr/>
        </p:nvPicPr>
        <p:blipFill>
          <a:blip r:embed="rId1"/>
          <a:srcRect l="20873" t="12460" r="46978" b="6220"/>
          <a:stretch/>
        </p:blipFill>
        <p:spPr>
          <a:xfrm>
            <a:off x="144000" y="1008000"/>
            <a:ext cx="4536000" cy="6451560"/>
          </a:xfrm>
          <a:prstGeom prst="rect">
            <a:avLst/>
          </a:prstGeom>
          <a:ln>
            <a:noFill/>
          </a:ln>
        </p:spPr>
      </p:pic>
      <p:pic>
        <p:nvPicPr>
          <p:cNvPr id="276" name="" descr=""/>
          <p:cNvPicPr/>
          <p:nvPr/>
        </p:nvPicPr>
        <p:blipFill>
          <a:blip r:embed="rId2"/>
          <a:srcRect l="20873" t="13730" r="47692" b="10034"/>
          <a:stretch/>
        </p:blipFill>
        <p:spPr>
          <a:xfrm>
            <a:off x="4968000" y="504000"/>
            <a:ext cx="4824000" cy="6578280"/>
          </a:xfrm>
          <a:prstGeom prst="rect">
            <a:avLst/>
          </a:prstGeom>
          <a:ln>
            <a:noFill/>
          </a:ln>
        </p:spPr>
      </p:pic>
      <p:sp>
        <p:nvSpPr>
          <p:cNvPr id="277" name="CustomShape 1"/>
          <p:cNvSpPr/>
          <p:nvPr/>
        </p:nvSpPr>
        <p:spPr>
          <a:xfrm>
            <a:off x="1657080" y="21708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" descr=""/>
          <p:cNvPicPr/>
          <p:nvPr/>
        </p:nvPicPr>
        <p:blipFill>
          <a:blip r:embed="rId1"/>
          <a:srcRect l="20873" t="12460" r="46978" b="6220"/>
          <a:stretch/>
        </p:blipFill>
        <p:spPr>
          <a:xfrm>
            <a:off x="144000" y="1008000"/>
            <a:ext cx="2176920" cy="3096000"/>
          </a:xfrm>
          <a:prstGeom prst="rect">
            <a:avLst/>
          </a:prstGeom>
          <a:ln>
            <a:noFill/>
          </a:ln>
        </p:spPr>
      </p:pic>
      <p:sp>
        <p:nvSpPr>
          <p:cNvPr id="279" name="CustomShape 1"/>
          <p:cNvSpPr/>
          <p:nvPr/>
        </p:nvSpPr>
        <p:spPr>
          <a:xfrm>
            <a:off x="1657080" y="21708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  <p:sp>
        <p:nvSpPr>
          <p:cNvPr id="280" name="CustomShape 2"/>
          <p:cNvSpPr/>
          <p:nvPr/>
        </p:nvSpPr>
        <p:spPr>
          <a:xfrm>
            <a:off x="2917440" y="144144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Развитие кругозора</a:t>
            </a:r>
            <a:endParaRPr/>
          </a:p>
        </p:txBody>
      </p:sp>
      <p:sp>
        <p:nvSpPr>
          <p:cNvPr id="281" name="CustomShape 3"/>
          <p:cNvSpPr/>
          <p:nvPr/>
        </p:nvSpPr>
        <p:spPr>
          <a:xfrm>
            <a:off x="2917800" y="270180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Я — гражданин России</a:t>
            </a:r>
            <a:endParaRPr/>
          </a:p>
        </p:txBody>
      </p:sp>
      <p:sp>
        <p:nvSpPr>
          <p:cNvPr id="282" name="CustomShape 4"/>
          <p:cNvSpPr/>
          <p:nvPr/>
        </p:nvSpPr>
        <p:spPr>
          <a:xfrm>
            <a:off x="3026160" y="4070160"/>
            <a:ext cx="6768000" cy="19418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Сравнение информации о </a:t>
            </a:r>
            <a:endParaRPr/>
          </a:p>
          <a:p>
            <a:pPr algn="ctr"/>
            <a:r>
              <a:rPr lang="ru-RU" sz="3600">
                <a:latin typeface="Georgia"/>
              </a:rPr>
              <a:t>родной стране и странах </a:t>
            </a:r>
            <a:endParaRPr/>
          </a:p>
          <a:p>
            <a:pPr algn="ctr"/>
            <a:r>
              <a:rPr lang="ru-RU" sz="3600">
                <a:latin typeface="Georgia"/>
              </a:rPr>
              <a:t>изучаемого языка</a:t>
            </a:r>
            <a:endParaRPr/>
          </a:p>
        </p:txBody>
      </p:sp>
      <p:pic>
        <p:nvPicPr>
          <p:cNvPr id="283" name="" descr=""/>
          <p:cNvPicPr/>
          <p:nvPr/>
        </p:nvPicPr>
        <p:blipFill>
          <a:blip r:embed="rId2"/>
          <a:srcRect l="20873" t="13730" r="47692" b="10034"/>
          <a:stretch/>
        </p:blipFill>
        <p:spPr>
          <a:xfrm>
            <a:off x="896760" y="2955600"/>
            <a:ext cx="2520000" cy="3436560"/>
          </a:xfrm>
          <a:prstGeom prst="rect">
            <a:avLst/>
          </a:prstGeom>
          <a:ln>
            <a:noFill/>
          </a:ln>
        </p:spPr>
      </p:pic>
      <p:sp>
        <p:nvSpPr>
          <p:cNvPr id="284" name="CustomShape 5"/>
          <p:cNvSpPr/>
          <p:nvPr/>
        </p:nvSpPr>
        <p:spPr>
          <a:xfrm>
            <a:off x="2232000" y="6480000"/>
            <a:ext cx="752616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Осознание выбора способа чтения</a:t>
            </a:r>
            <a:endParaRPr/>
          </a:p>
        </p:txBody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" descr=""/>
          <p:cNvPicPr/>
          <p:nvPr/>
        </p:nvPicPr>
        <p:blipFill>
          <a:blip r:embed="rId1"/>
          <a:srcRect l="2509" t="11835" r="28916" b="8115"/>
          <a:stretch/>
        </p:blipFill>
        <p:spPr>
          <a:xfrm>
            <a:off x="478080" y="1152000"/>
            <a:ext cx="9106560" cy="5976000"/>
          </a:xfrm>
          <a:prstGeom prst="rect">
            <a:avLst/>
          </a:prstGeom>
          <a:ln>
            <a:noFill/>
          </a:ln>
        </p:spPr>
      </p:pic>
      <p:sp>
        <p:nvSpPr>
          <p:cNvPr id="286" name="CustomShape 1"/>
          <p:cNvSpPr/>
          <p:nvPr/>
        </p:nvSpPr>
        <p:spPr>
          <a:xfrm>
            <a:off x="1657440" y="21744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ru-RU" sz="4759">
                <a:latin typeface="Arial"/>
              </a:rPr>
              <a:t>ww.titul.ru</a:t>
            </a:r>
            <a:endParaRPr/>
          </a:p>
        </p:txBody>
      </p:sp>
      <p:pic>
        <p:nvPicPr>
          <p:cNvPr id="185" name="" descr=""/>
          <p:cNvPicPr/>
          <p:nvPr/>
        </p:nvPicPr>
        <p:blipFill>
          <a:blip r:embed="rId1"/>
          <a:stretch/>
        </p:blipFill>
        <p:spPr>
          <a:xfrm>
            <a:off x="216000" y="1293840"/>
            <a:ext cx="2880000" cy="3962160"/>
          </a:xfrm>
          <a:prstGeom prst="rect">
            <a:avLst/>
          </a:prstGeom>
          <a:ln>
            <a:noFill/>
          </a:ln>
        </p:spPr>
      </p:pic>
      <p:pic>
        <p:nvPicPr>
          <p:cNvPr id="186" name="" descr=""/>
          <p:cNvPicPr/>
          <p:nvPr/>
        </p:nvPicPr>
        <p:blipFill>
          <a:blip r:embed="rId2"/>
          <a:stretch/>
        </p:blipFill>
        <p:spPr>
          <a:xfrm>
            <a:off x="3978360" y="1586160"/>
            <a:ext cx="5714640" cy="5533560"/>
          </a:xfrm>
          <a:prstGeom prst="rect">
            <a:avLst/>
          </a:prstGeom>
          <a:ln>
            <a:noFill/>
          </a:ln>
        </p:spPr>
      </p:pic>
      <p:pic>
        <p:nvPicPr>
          <p:cNvPr id="187" name="" descr=""/>
          <p:cNvPicPr/>
          <p:nvPr/>
        </p:nvPicPr>
        <p:blipFill>
          <a:blip r:embed="rId3"/>
          <a:stretch/>
        </p:blipFill>
        <p:spPr>
          <a:xfrm>
            <a:off x="1872000" y="4248000"/>
            <a:ext cx="2106360" cy="2880000"/>
          </a:xfrm>
          <a:prstGeom prst="rect">
            <a:avLst/>
          </a:prstGeom>
          <a:ln>
            <a:noFill/>
          </a:ln>
        </p:spPr>
      </p:pic>
      <p:pic>
        <p:nvPicPr>
          <p:cNvPr id="188" name="" descr=""/>
          <p:cNvPicPr/>
          <p:nvPr/>
        </p:nvPicPr>
        <p:blipFill>
          <a:blip r:embed="rId4"/>
          <a:stretch/>
        </p:blipFill>
        <p:spPr>
          <a:xfrm>
            <a:off x="254520" y="4896000"/>
            <a:ext cx="1545480" cy="1560960"/>
          </a:xfrm>
          <a:prstGeom prst="rect">
            <a:avLst/>
          </a:prstGeom>
          <a:ln>
            <a:noFill/>
          </a:ln>
        </p:spPr>
      </p:pic>
      <p:pic>
        <p:nvPicPr>
          <p:cNvPr id="189" name="" descr=""/>
          <p:cNvPicPr/>
          <p:nvPr/>
        </p:nvPicPr>
        <p:blipFill>
          <a:blip r:embed="rId5"/>
          <a:stretch/>
        </p:blipFill>
        <p:spPr>
          <a:xfrm>
            <a:off x="2446200" y="1451880"/>
            <a:ext cx="2161800" cy="2940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" descr=""/>
          <p:cNvPicPr/>
          <p:nvPr/>
        </p:nvPicPr>
        <p:blipFill>
          <a:blip r:embed="rId1"/>
          <a:srcRect l="32755" t="0" r="4245" b="8417"/>
          <a:stretch/>
        </p:blipFill>
        <p:spPr>
          <a:xfrm>
            <a:off x="216000" y="360000"/>
            <a:ext cx="3930840" cy="4276440"/>
          </a:xfrm>
          <a:prstGeom prst="rect">
            <a:avLst/>
          </a:prstGeom>
          <a:ln>
            <a:noFill/>
          </a:ln>
        </p:spPr>
      </p:pic>
      <p:pic>
        <p:nvPicPr>
          <p:cNvPr id="288" name="" descr=""/>
          <p:cNvPicPr/>
          <p:nvPr/>
        </p:nvPicPr>
        <p:blipFill>
          <a:blip r:embed="rId2"/>
          <a:srcRect l="20366" t="11835" r="46057" b="8115"/>
          <a:stretch/>
        </p:blipFill>
        <p:spPr>
          <a:xfrm>
            <a:off x="4392000" y="352080"/>
            <a:ext cx="5162400" cy="6919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CustomShape 1"/>
          <p:cNvSpPr/>
          <p:nvPr/>
        </p:nvSpPr>
        <p:spPr>
          <a:xfrm>
            <a:off x="1658160" y="218160"/>
            <a:ext cx="6768000" cy="17258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Уважительное и толерантное </a:t>
            </a:r>
            <a:endParaRPr/>
          </a:p>
          <a:p>
            <a:pPr algn="ctr"/>
            <a:r>
              <a:rPr lang="ru-RU" sz="3600">
                <a:latin typeface="Georgia"/>
              </a:rPr>
              <a:t>отношение к мнению </a:t>
            </a:r>
            <a:endParaRPr/>
          </a:p>
          <a:p>
            <a:pPr algn="ctr"/>
            <a:r>
              <a:rPr lang="ru-RU" sz="3600">
                <a:latin typeface="Georgia"/>
              </a:rPr>
              <a:t>других людей</a:t>
            </a:r>
            <a:endParaRPr/>
          </a:p>
        </p:txBody>
      </p:sp>
      <p:sp>
        <p:nvSpPr>
          <p:cNvPr id="290" name="CustomShape 2"/>
          <p:cNvSpPr/>
          <p:nvPr/>
        </p:nvSpPr>
        <p:spPr>
          <a:xfrm>
            <a:off x="1658520" y="2486520"/>
            <a:ext cx="6768000" cy="17258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Формирование мотивации </a:t>
            </a:r>
            <a:endParaRPr/>
          </a:p>
          <a:p>
            <a:pPr algn="ctr"/>
            <a:r>
              <a:rPr lang="ru-RU" sz="3600">
                <a:latin typeface="Georgia"/>
              </a:rPr>
              <a:t>к учебной деятельности</a:t>
            </a:r>
            <a:endParaRPr/>
          </a:p>
        </p:txBody>
      </p:sp>
      <p:sp>
        <p:nvSpPr>
          <p:cNvPr id="291" name="CustomShape 3"/>
          <p:cNvSpPr/>
          <p:nvPr/>
        </p:nvSpPr>
        <p:spPr>
          <a:xfrm>
            <a:off x="902880" y="4680000"/>
            <a:ext cx="8205120" cy="176112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Осознание себя как личности,</a:t>
            </a:r>
            <a:endParaRPr/>
          </a:p>
          <a:p>
            <a:pPr algn="ctr"/>
            <a:r>
              <a:rPr lang="ru-RU" sz="3600">
                <a:latin typeface="Georgia"/>
              </a:rPr>
              <a:t>идентификация своих потребностей</a:t>
            </a:r>
            <a:endParaRPr/>
          </a:p>
        </p:txBody>
      </p:sp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1657440" y="21744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Read up! 9 класс</a:t>
            </a:r>
            <a:endParaRPr/>
          </a:p>
        </p:txBody>
      </p:sp>
      <p:pic>
        <p:nvPicPr>
          <p:cNvPr id="293" name="" descr=""/>
          <p:cNvPicPr/>
          <p:nvPr/>
        </p:nvPicPr>
        <p:blipFill>
          <a:blip r:embed="rId1"/>
          <a:srcRect l="21080" t="14379" r="46771" b="8115"/>
          <a:stretch/>
        </p:blipFill>
        <p:spPr>
          <a:xfrm>
            <a:off x="360000" y="1102320"/>
            <a:ext cx="4392000" cy="5953680"/>
          </a:xfrm>
          <a:prstGeom prst="rect">
            <a:avLst/>
          </a:prstGeom>
          <a:ln>
            <a:noFill/>
          </a:ln>
        </p:spPr>
      </p:pic>
      <p:pic>
        <p:nvPicPr>
          <p:cNvPr id="294" name="" descr=""/>
          <p:cNvPicPr/>
          <p:nvPr/>
        </p:nvPicPr>
        <p:blipFill>
          <a:blip r:embed="rId2"/>
          <a:srcRect l="24652" t="14379" r="47484" b="9384"/>
          <a:stretch/>
        </p:blipFill>
        <p:spPr>
          <a:xfrm>
            <a:off x="5328000" y="1005120"/>
            <a:ext cx="4176000" cy="6424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" descr=""/>
          <p:cNvPicPr/>
          <p:nvPr/>
        </p:nvPicPr>
        <p:blipFill>
          <a:blip r:embed="rId1"/>
          <a:srcRect l="21816" t="12396" r="48893" b="7559"/>
          <a:stretch/>
        </p:blipFill>
        <p:spPr>
          <a:xfrm>
            <a:off x="432000" y="2736360"/>
            <a:ext cx="2810880" cy="4319640"/>
          </a:xfrm>
          <a:prstGeom prst="rect">
            <a:avLst/>
          </a:prstGeom>
          <a:ln>
            <a:noFill/>
          </a:ln>
        </p:spPr>
      </p:pic>
      <p:sp>
        <p:nvSpPr>
          <p:cNvPr id="296" name="CustomShape 1"/>
          <p:cNvSpPr/>
          <p:nvPr/>
        </p:nvSpPr>
        <p:spPr>
          <a:xfrm>
            <a:off x="1657800" y="21780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Read up! 9 класс</a:t>
            </a:r>
            <a:endParaRPr/>
          </a:p>
        </p:txBody>
      </p:sp>
      <p:pic>
        <p:nvPicPr>
          <p:cNvPr id="297" name="" descr=""/>
          <p:cNvPicPr/>
          <p:nvPr/>
        </p:nvPicPr>
        <p:blipFill>
          <a:blip r:embed="rId2"/>
          <a:srcRect l="21816" t="14936" r="47465" b="7559"/>
          <a:stretch/>
        </p:blipFill>
        <p:spPr>
          <a:xfrm>
            <a:off x="3446640" y="1906920"/>
            <a:ext cx="2817360" cy="3997080"/>
          </a:xfrm>
          <a:prstGeom prst="rect">
            <a:avLst/>
          </a:prstGeom>
          <a:ln>
            <a:noFill/>
          </a:ln>
        </p:spPr>
      </p:pic>
      <p:pic>
        <p:nvPicPr>
          <p:cNvPr id="298" name="" descr=""/>
          <p:cNvPicPr/>
          <p:nvPr/>
        </p:nvPicPr>
        <p:blipFill>
          <a:blip r:embed="rId3"/>
          <a:srcRect l="22140" t="14867" r="47852" b="10167"/>
          <a:stretch/>
        </p:blipFill>
        <p:spPr>
          <a:xfrm>
            <a:off x="6480360" y="1332000"/>
            <a:ext cx="3023640" cy="424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1658160" y="21816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Read up! 9 класс</a:t>
            </a:r>
            <a:endParaRPr/>
          </a:p>
        </p:txBody>
      </p:sp>
      <p:pic>
        <p:nvPicPr>
          <p:cNvPr id="300" name="" descr=""/>
          <p:cNvPicPr/>
          <p:nvPr/>
        </p:nvPicPr>
        <p:blipFill>
          <a:blip r:embed="rId1"/>
          <a:srcRect l="20715" t="13666" r="46422" b="6284"/>
          <a:stretch/>
        </p:blipFill>
        <p:spPr>
          <a:xfrm>
            <a:off x="216000" y="1152000"/>
            <a:ext cx="3312000" cy="4536000"/>
          </a:xfrm>
          <a:prstGeom prst="rect">
            <a:avLst/>
          </a:prstGeom>
          <a:ln>
            <a:noFill/>
          </a:ln>
        </p:spPr>
      </p:pic>
      <p:pic>
        <p:nvPicPr>
          <p:cNvPr id="301" name="" descr=""/>
          <p:cNvPicPr/>
          <p:nvPr/>
        </p:nvPicPr>
        <p:blipFill>
          <a:blip r:embed="rId2"/>
          <a:srcRect l="22145" t="13666" r="47850" b="8828"/>
          <a:stretch/>
        </p:blipFill>
        <p:spPr>
          <a:xfrm>
            <a:off x="3633120" y="1806840"/>
            <a:ext cx="3168000" cy="4601160"/>
          </a:xfrm>
          <a:prstGeom prst="rect">
            <a:avLst/>
          </a:prstGeom>
          <a:ln>
            <a:noFill/>
          </a:ln>
        </p:spPr>
      </p:pic>
      <p:pic>
        <p:nvPicPr>
          <p:cNvPr id="302" name="" descr=""/>
          <p:cNvPicPr/>
          <p:nvPr/>
        </p:nvPicPr>
        <p:blipFill>
          <a:blip r:embed="rId3"/>
          <a:srcRect l="22145" t="16328" r="47136" b="7559"/>
          <a:stretch/>
        </p:blipFill>
        <p:spPr>
          <a:xfrm>
            <a:off x="6912000" y="2520000"/>
            <a:ext cx="3095640" cy="4312800"/>
          </a:xfrm>
          <a:prstGeom prst="rect">
            <a:avLst/>
          </a:prstGeom>
          <a:ln>
            <a:noFill/>
          </a:ln>
        </p:spPr>
      </p:pic>
      <p:sp>
        <p:nvSpPr>
          <p:cNvPr id="303" name="CustomShape 2"/>
          <p:cNvSpPr/>
          <p:nvPr/>
        </p:nvSpPr>
        <p:spPr>
          <a:xfrm>
            <a:off x="360000" y="6372000"/>
            <a:ext cx="928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Формирование экологического сознания</a:t>
            </a:r>
            <a:endParaRPr/>
          </a:p>
        </p:txBody>
      </p:sp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CustomShape 1"/>
          <p:cNvSpPr/>
          <p:nvPr/>
        </p:nvSpPr>
        <p:spPr>
          <a:xfrm>
            <a:off x="1658520" y="21852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10 класс</a:t>
            </a:r>
            <a:endParaRPr/>
          </a:p>
        </p:txBody>
      </p:sp>
      <p:pic>
        <p:nvPicPr>
          <p:cNvPr id="305" name="" descr=""/>
          <p:cNvPicPr/>
          <p:nvPr/>
        </p:nvPicPr>
        <p:blipFill>
          <a:blip r:embed="rId1">
            <a:lum bright="11000"/>
          </a:blip>
          <a:stretch/>
        </p:blipFill>
        <p:spPr>
          <a:xfrm>
            <a:off x="2160000" y="2052000"/>
            <a:ext cx="7848360" cy="5448240"/>
          </a:xfrm>
          <a:prstGeom prst="rect">
            <a:avLst/>
          </a:prstGeom>
          <a:ln>
            <a:noFill/>
          </a:ln>
        </p:spPr>
      </p:pic>
      <p:pic>
        <p:nvPicPr>
          <p:cNvPr id="306" name="" descr=""/>
          <p:cNvPicPr/>
          <p:nvPr/>
        </p:nvPicPr>
        <p:blipFill>
          <a:blip r:embed="rId2"/>
          <a:srcRect l="21429" t="69630" r="47136" b="8828"/>
          <a:stretch/>
        </p:blipFill>
        <p:spPr>
          <a:xfrm>
            <a:off x="144000" y="1008000"/>
            <a:ext cx="6264000" cy="2412360"/>
          </a:xfrm>
          <a:prstGeom prst="rect">
            <a:avLst/>
          </a:prstGeom>
          <a:ln>
            <a:noFill/>
          </a:ln>
        </p:spPr>
      </p:pic>
      <p:sp>
        <p:nvSpPr>
          <p:cNvPr id="307" name="CustomShape 2"/>
          <p:cNvSpPr/>
          <p:nvPr/>
        </p:nvSpPr>
        <p:spPr>
          <a:xfrm>
            <a:off x="144000" y="6336000"/>
            <a:ext cx="4392000" cy="864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endParaRPr/>
          </a:p>
          <a:p>
            <a:pPr algn="ctr"/>
            <a:r>
              <a:rPr lang="ru-RU" sz="3600">
                <a:latin typeface="Georgia"/>
              </a:rPr>
              <a:t>понимание текста</a:t>
            </a:r>
            <a:endParaRPr/>
          </a:p>
          <a:p>
            <a:pPr algn="ctr"/>
            <a:r>
              <a:rPr lang="ru-RU" sz="3600">
                <a:latin typeface="Georgia"/>
              </a:rPr>
              <a:t>анализ и синтез</a:t>
            </a:r>
            <a:endParaRPr/>
          </a:p>
          <a:p>
            <a:pPr algn="ctr"/>
            <a:endParaRPr/>
          </a:p>
        </p:txBody>
      </p:sp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CustomShape 1"/>
          <p:cNvSpPr/>
          <p:nvPr/>
        </p:nvSpPr>
        <p:spPr>
          <a:xfrm>
            <a:off x="1658880" y="21888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10 класс</a:t>
            </a:r>
            <a:endParaRPr/>
          </a:p>
        </p:txBody>
      </p:sp>
      <p:pic>
        <p:nvPicPr>
          <p:cNvPr id="309" name="" descr=""/>
          <p:cNvPicPr/>
          <p:nvPr/>
        </p:nvPicPr>
        <p:blipFill>
          <a:blip r:embed="rId1"/>
          <a:srcRect l="20715" t="14936" r="46422" b="7559"/>
          <a:stretch/>
        </p:blipFill>
        <p:spPr>
          <a:xfrm>
            <a:off x="534960" y="1224000"/>
            <a:ext cx="4289040" cy="5688000"/>
          </a:xfrm>
          <a:prstGeom prst="rect">
            <a:avLst/>
          </a:prstGeom>
          <a:ln>
            <a:noFill/>
          </a:ln>
        </p:spPr>
      </p:pic>
      <p:sp>
        <p:nvSpPr>
          <p:cNvPr id="310" name="CustomShape 2"/>
          <p:cNvSpPr/>
          <p:nvPr/>
        </p:nvSpPr>
        <p:spPr>
          <a:xfrm>
            <a:off x="4464000" y="5040000"/>
            <a:ext cx="5616000" cy="187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Нравственные ценности</a:t>
            </a:r>
            <a:endParaRPr/>
          </a:p>
          <a:p>
            <a:pPr algn="ctr"/>
            <a:r>
              <a:rPr lang="ru-RU" sz="3600">
                <a:latin typeface="Georgia"/>
              </a:rPr>
              <a:t>Социализация личности</a:t>
            </a:r>
            <a:endParaRPr/>
          </a:p>
          <a:p>
            <a:pPr algn="ctr"/>
            <a:r>
              <a:rPr lang="ru-RU" sz="3600">
                <a:latin typeface="Georgia"/>
              </a:rPr>
              <a:t>Моральные установки</a:t>
            </a:r>
            <a:endParaRPr/>
          </a:p>
        </p:txBody>
      </p:sp>
      <p:pic>
        <p:nvPicPr>
          <p:cNvPr id="311" name="" descr=""/>
          <p:cNvPicPr/>
          <p:nvPr/>
        </p:nvPicPr>
        <p:blipFill>
          <a:blip r:embed="rId2">
            <a:lum bright="12000" contrast="6000"/>
          </a:blip>
          <a:stretch/>
        </p:blipFill>
        <p:spPr>
          <a:xfrm>
            <a:off x="5087880" y="1728000"/>
            <a:ext cx="4704120" cy="2837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" descr=""/>
          <p:cNvPicPr/>
          <p:nvPr/>
        </p:nvPicPr>
        <p:blipFill>
          <a:blip r:embed="rId1"/>
          <a:srcRect l="0" t="6102" r="0" b="7278"/>
          <a:stretch/>
        </p:blipFill>
        <p:spPr>
          <a:xfrm>
            <a:off x="199080" y="504000"/>
            <a:ext cx="9753120" cy="6335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" descr=""/>
          <p:cNvPicPr/>
          <p:nvPr/>
        </p:nvPicPr>
        <p:blipFill>
          <a:blip r:embed="rId1"/>
          <a:srcRect l="20715" t="13666" r="45708" b="7559"/>
          <a:stretch/>
        </p:blipFill>
        <p:spPr>
          <a:xfrm>
            <a:off x="360000" y="1224360"/>
            <a:ext cx="3383640" cy="4463640"/>
          </a:xfrm>
          <a:prstGeom prst="rect">
            <a:avLst/>
          </a:prstGeom>
          <a:ln>
            <a:noFill/>
          </a:ln>
        </p:spPr>
      </p:pic>
      <p:sp>
        <p:nvSpPr>
          <p:cNvPr id="314" name="CustomShape 1"/>
          <p:cNvSpPr/>
          <p:nvPr/>
        </p:nvSpPr>
        <p:spPr>
          <a:xfrm>
            <a:off x="1658520" y="21852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Read up! 11 класс</a:t>
            </a:r>
            <a:endParaRPr/>
          </a:p>
        </p:txBody>
      </p:sp>
      <p:pic>
        <p:nvPicPr>
          <p:cNvPr id="315" name="" descr=""/>
          <p:cNvPicPr/>
          <p:nvPr/>
        </p:nvPicPr>
        <p:blipFill>
          <a:blip r:embed="rId2"/>
          <a:srcRect l="21432" t="16205" r="47133" b="6284"/>
          <a:stretch/>
        </p:blipFill>
        <p:spPr>
          <a:xfrm>
            <a:off x="4176360" y="1227600"/>
            <a:ext cx="4463640" cy="6188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CustomShape 1"/>
          <p:cNvSpPr/>
          <p:nvPr/>
        </p:nvSpPr>
        <p:spPr>
          <a:xfrm>
            <a:off x="1658880" y="21888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Read up! 11 класс</a:t>
            </a:r>
            <a:endParaRPr/>
          </a:p>
        </p:txBody>
      </p:sp>
      <p:pic>
        <p:nvPicPr>
          <p:cNvPr id="317" name="" descr=""/>
          <p:cNvPicPr/>
          <p:nvPr/>
        </p:nvPicPr>
        <p:blipFill>
          <a:blip r:embed="rId1"/>
          <a:srcRect l="22145" t="68292" r="48563" b="8828"/>
          <a:stretch/>
        </p:blipFill>
        <p:spPr>
          <a:xfrm>
            <a:off x="2999160" y="938880"/>
            <a:ext cx="4920840" cy="2160000"/>
          </a:xfrm>
          <a:prstGeom prst="rect">
            <a:avLst/>
          </a:prstGeom>
          <a:ln>
            <a:noFill/>
          </a:ln>
        </p:spPr>
      </p:pic>
      <p:pic>
        <p:nvPicPr>
          <p:cNvPr id="318" name="" descr=""/>
          <p:cNvPicPr/>
          <p:nvPr/>
        </p:nvPicPr>
        <p:blipFill>
          <a:blip r:embed="rId2"/>
          <a:srcRect l="20715" t="14936" r="47136" b="8828"/>
          <a:stretch/>
        </p:blipFill>
        <p:spPr>
          <a:xfrm>
            <a:off x="6120360" y="2376000"/>
            <a:ext cx="3815640" cy="5087520"/>
          </a:xfrm>
          <a:prstGeom prst="rect">
            <a:avLst/>
          </a:prstGeom>
          <a:ln>
            <a:noFill/>
          </a:ln>
        </p:spPr>
      </p:pic>
      <p:pic>
        <p:nvPicPr>
          <p:cNvPr id="319" name="" descr=""/>
          <p:cNvPicPr/>
          <p:nvPr/>
        </p:nvPicPr>
        <p:blipFill>
          <a:blip r:embed="rId3"/>
          <a:srcRect l="20715" t="14936" r="47136" b="7559"/>
          <a:stretch/>
        </p:blipFill>
        <p:spPr>
          <a:xfrm>
            <a:off x="192600" y="2016000"/>
            <a:ext cx="3983400" cy="5400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ru-RU" sz="4759">
                <a:latin typeface="Arial"/>
              </a:rPr>
              <a:t>Универсальные учебные действия</a:t>
            </a:r>
            <a:endParaRPr/>
          </a:p>
        </p:txBody>
      </p:sp>
      <p:sp>
        <p:nvSpPr>
          <p:cNvPr id="191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just">
              <a:buSzPct val="45000"/>
              <a:buFont typeface="StarSymbol"/>
              <a:buChar char=""/>
            </a:pPr>
            <a:endParaRPr/>
          </a:p>
          <a:p>
            <a:pPr algn="just">
              <a:buSzPct val="45000"/>
              <a:buFont typeface="StarSymbol"/>
              <a:buChar char=""/>
            </a:pPr>
            <a:r>
              <a:rPr lang="ru-RU" sz="3470">
                <a:latin typeface="Arial"/>
              </a:rPr>
              <a:t>это умение учиться, то есть способность человека к самосовершенствованию через усвоение нового социального опыта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CustomShape 1"/>
          <p:cNvSpPr/>
          <p:nvPr/>
        </p:nvSpPr>
        <p:spPr>
          <a:xfrm>
            <a:off x="1659240" y="219240"/>
            <a:ext cx="6768000" cy="1148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Эмоциональный интеллект</a:t>
            </a:r>
            <a:endParaRPr/>
          </a:p>
          <a:p>
            <a:pPr algn="ctr"/>
            <a:r>
              <a:rPr lang="ru-RU" sz="3600">
                <a:latin typeface="Georgia"/>
              </a:rPr>
              <a:t>EQ</a:t>
            </a:r>
            <a:endParaRPr/>
          </a:p>
        </p:txBody>
      </p:sp>
      <p:sp>
        <p:nvSpPr>
          <p:cNvPr id="321" name="CustomShape 2"/>
          <p:cNvSpPr/>
          <p:nvPr/>
        </p:nvSpPr>
        <p:spPr>
          <a:xfrm>
            <a:off x="1659600" y="1731240"/>
            <a:ext cx="6768000" cy="1148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Активно слушать</a:t>
            </a:r>
            <a:endParaRPr/>
          </a:p>
        </p:txBody>
      </p:sp>
      <p:sp>
        <p:nvSpPr>
          <p:cNvPr id="322" name="CustomShape 3"/>
          <p:cNvSpPr/>
          <p:nvPr/>
        </p:nvSpPr>
        <p:spPr>
          <a:xfrm>
            <a:off x="1659960" y="3207240"/>
            <a:ext cx="6768000" cy="1148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Адаптироваться к эмоциям</a:t>
            </a:r>
            <a:endParaRPr/>
          </a:p>
        </p:txBody>
      </p:sp>
      <p:sp>
        <p:nvSpPr>
          <p:cNvPr id="323" name="CustomShape 4"/>
          <p:cNvSpPr/>
          <p:nvPr/>
        </p:nvSpPr>
        <p:spPr>
          <a:xfrm>
            <a:off x="2772000" y="5148000"/>
            <a:ext cx="4824000" cy="216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Georgia"/>
              </a:rPr>
              <a:t>задания на рефлексию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Georgia"/>
              </a:rPr>
              <a:t>участие в проектах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Georgia"/>
              </a:rPr>
              <a:t>групповая работа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Georgia"/>
              </a:rPr>
              <a:t>творческие задания</a:t>
            </a:r>
            <a:endParaRPr/>
          </a:p>
        </p:txBody>
      </p:sp>
      <p:sp>
        <p:nvSpPr>
          <p:cNvPr id="324" name="CustomShape 5"/>
          <p:cNvSpPr/>
          <p:nvPr/>
        </p:nvSpPr>
        <p:spPr>
          <a:xfrm>
            <a:off x="4860000" y="4428000"/>
            <a:ext cx="504000" cy="648000"/>
          </a:xfrm>
          <a:prstGeom prst="downArrow">
            <a:avLst>
              <a:gd name="adj1" fmla="val 16200"/>
              <a:gd name="adj2" fmla="val 54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CustomShape 1"/>
          <p:cNvSpPr/>
          <p:nvPr/>
        </p:nvSpPr>
        <p:spPr>
          <a:xfrm>
            <a:off x="576000" y="219240"/>
            <a:ext cx="9000000" cy="1148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Результаты работы над формированием </a:t>
            </a:r>
            <a:endParaRPr/>
          </a:p>
          <a:p>
            <a:pPr algn="ctr"/>
            <a:r>
              <a:rPr lang="ru-RU" sz="3600">
                <a:latin typeface="Georgia"/>
              </a:rPr>
              <a:t>и развитием ЛУУД</a:t>
            </a:r>
            <a:endParaRPr/>
          </a:p>
        </p:txBody>
      </p:sp>
      <p:sp>
        <p:nvSpPr>
          <p:cNvPr id="326" name="CustomShape 2"/>
          <p:cNvSpPr/>
          <p:nvPr/>
        </p:nvSpPr>
        <p:spPr>
          <a:xfrm>
            <a:off x="576360" y="1659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Сформированная позиция ученика на уровне положительного </a:t>
            </a:r>
            <a:endParaRPr/>
          </a:p>
          <a:p>
            <a:pPr algn="ctr"/>
            <a:r>
              <a:rPr lang="ru-RU" sz="2200">
                <a:latin typeface="Georgia"/>
              </a:rPr>
              <a:t>отношения к школе, учебе</a:t>
            </a:r>
            <a:endParaRPr/>
          </a:p>
        </p:txBody>
      </p:sp>
      <p:sp>
        <p:nvSpPr>
          <p:cNvPr id="327" name="CustomShape 3"/>
          <p:cNvSpPr/>
          <p:nvPr/>
        </p:nvSpPr>
        <p:spPr>
          <a:xfrm>
            <a:off x="576720" y="2487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Повышение мотивации</a:t>
            </a:r>
            <a:endParaRPr/>
          </a:p>
        </p:txBody>
      </p:sp>
      <p:sp>
        <p:nvSpPr>
          <p:cNvPr id="328" name="CustomShape 4"/>
          <p:cNvSpPr/>
          <p:nvPr/>
        </p:nvSpPr>
        <p:spPr>
          <a:xfrm>
            <a:off x="577080" y="3279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Способность к самооценке</a:t>
            </a:r>
            <a:endParaRPr/>
          </a:p>
        </p:txBody>
      </p:sp>
      <p:sp>
        <p:nvSpPr>
          <p:cNvPr id="329" name="CustomShape 5"/>
          <p:cNvSpPr/>
          <p:nvPr/>
        </p:nvSpPr>
        <p:spPr>
          <a:xfrm>
            <a:off x="577440" y="4071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Сформированные основы российской гражданской идентичности</a:t>
            </a:r>
            <a:endParaRPr/>
          </a:p>
        </p:txBody>
      </p:sp>
      <p:sp>
        <p:nvSpPr>
          <p:cNvPr id="330" name="CustomShape 6"/>
          <p:cNvSpPr/>
          <p:nvPr/>
        </p:nvSpPr>
        <p:spPr>
          <a:xfrm>
            <a:off x="577440" y="3279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Способность к самооценке</a:t>
            </a:r>
            <a:endParaRPr/>
          </a:p>
        </p:txBody>
      </p:sp>
      <p:sp>
        <p:nvSpPr>
          <p:cNvPr id="331" name="CustomShape 7"/>
          <p:cNvSpPr/>
          <p:nvPr/>
        </p:nvSpPr>
        <p:spPr>
          <a:xfrm>
            <a:off x="577440" y="4863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Основы экологической культуры</a:t>
            </a:r>
            <a:endParaRPr/>
          </a:p>
        </p:txBody>
      </p:sp>
      <p:sp>
        <p:nvSpPr>
          <p:cNvPr id="332" name="CustomShape 8"/>
          <p:cNvSpPr/>
          <p:nvPr/>
        </p:nvSpPr>
        <p:spPr>
          <a:xfrm>
            <a:off x="577800" y="5655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Развитие чувства прекрасного</a:t>
            </a:r>
            <a:endParaRPr/>
          </a:p>
        </p:txBody>
      </p:sp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CustomShape 1"/>
          <p:cNvSpPr/>
          <p:nvPr/>
        </p:nvSpPr>
        <p:spPr>
          <a:xfrm>
            <a:off x="576360" y="219240"/>
            <a:ext cx="9000000" cy="1148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Личностные универсальные </a:t>
            </a:r>
            <a:endParaRPr/>
          </a:p>
          <a:p>
            <a:pPr algn="ctr"/>
            <a:r>
              <a:rPr lang="ru-RU" sz="3600">
                <a:latin typeface="Georgia"/>
              </a:rPr>
              <a:t>учебные действия</a:t>
            </a:r>
            <a:endParaRPr/>
          </a:p>
        </p:txBody>
      </p:sp>
      <p:graphicFrame>
        <p:nvGraphicFramePr>
          <p:cNvPr id="334" name="Table 2"/>
          <p:cNvGraphicFramePr/>
          <p:nvPr/>
        </p:nvGraphicFramePr>
        <p:xfrm>
          <a:off x="599760" y="1485000"/>
          <a:ext cx="8999640" cy="5472000"/>
        </p:xfrm>
        <a:graphic>
          <a:graphicData uri="http://schemas.openxmlformats.org/drawingml/2006/table">
            <a:tbl>
              <a:tblPr/>
              <a:tblGrid>
                <a:gridCol w="4488120"/>
                <a:gridCol w="4511880"/>
              </a:tblGrid>
              <a:tr h="1094040">
                <a:tc>
                  <a:txBody>
                    <a:bodyPr lIns="90000" rIns="90000" tIns="46800" bIns="46800"/>
                    <a:p>
                      <a:pPr algn="ctr"/>
                      <a:r>
                        <a:rPr b="1" lang="ru-RU" sz="2200">
                          <a:latin typeface="Georgia"/>
                        </a:rPr>
                        <a:t>Личностные УУД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pPr algn="ctr"/>
                      <a:r>
                        <a:rPr b="1" lang="ru-RU" sz="2200">
                          <a:latin typeface="Georgia"/>
                        </a:rPr>
                        <a:t>Способы формирования личностных УУД</a:t>
                      </a:r>
                      <a:endParaRPr/>
                    </a:p>
                  </a:txBody>
                  <a:tcPr/>
                </a:tc>
              </a:tr>
              <a:tr h="1094040"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Положительное отношение к учению, к познавательной деятельности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Упражнения, стимулирующие познавательную деятельность (поиск информации, работа с таблицами, восстановление содержания текстов)</a:t>
                      </a:r>
                      <a:endParaRPr/>
                    </a:p>
                  </a:txBody>
                  <a:tcPr/>
                </a:tc>
              </a:tr>
              <a:tr h="1094040"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Желание приобретать новые знания, умения, совершенствовать имеющиеся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Работа с интересными текстами, обсуждение различных тем, дискуссии</a:t>
                      </a:r>
                      <a:endParaRPr/>
                    </a:p>
                  </a:txBody>
                  <a:tcPr/>
                </a:tc>
              </a:tr>
              <a:tr h="1094040"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Желание осознавать свои трудности и стремиться к их преодолению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Анализ и синтез текста, поиск информации</a:t>
                      </a:r>
                      <a:endParaRPr/>
                    </a:p>
                  </a:txBody>
                  <a:tcPr/>
                </a:tc>
              </a:tr>
              <a:tr h="1095840"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Желание участвовать в творческом, созидательном процессе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 sz="2200">
                          <a:latin typeface="Georgia"/>
                        </a:rPr>
                        <a:t>Участие в проектах, выполнение творческих заданий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ustomShape 1"/>
          <p:cNvSpPr/>
          <p:nvPr/>
        </p:nvSpPr>
        <p:spPr>
          <a:xfrm>
            <a:off x="576360" y="219240"/>
            <a:ext cx="9000000" cy="1148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Личностные универсальные </a:t>
            </a:r>
            <a:endParaRPr/>
          </a:p>
          <a:p>
            <a:pPr algn="ctr"/>
            <a:r>
              <a:rPr lang="ru-RU" sz="3600">
                <a:latin typeface="Georgia"/>
              </a:rPr>
              <a:t>учебные действия</a:t>
            </a:r>
            <a:endParaRPr/>
          </a:p>
        </p:txBody>
      </p:sp>
      <p:graphicFrame>
        <p:nvGraphicFramePr>
          <p:cNvPr id="336" name="Table 2"/>
          <p:cNvGraphicFramePr/>
          <p:nvPr/>
        </p:nvGraphicFramePr>
        <p:xfrm>
          <a:off x="599760" y="1485000"/>
          <a:ext cx="8999640" cy="5472000"/>
        </p:xfrm>
        <a:graphic>
          <a:graphicData uri="http://schemas.openxmlformats.org/drawingml/2006/table">
            <a:tbl>
              <a:tblPr/>
              <a:tblGrid>
                <a:gridCol w="4488120"/>
                <a:gridCol w="4511880"/>
              </a:tblGrid>
              <a:tr h="1094040">
                <a:tc>
                  <a:txBody>
                    <a:bodyPr lIns="90000" rIns="90000" tIns="46800" bIns="46800"/>
                    <a:p>
                      <a:pPr algn="ctr"/>
                      <a:r>
                        <a:rPr b="1" lang="ru-RU" sz="2400">
                          <a:latin typeface="Georgia"/>
                        </a:rPr>
                        <a:t>Личностные УУД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pPr algn="ctr"/>
                      <a:r>
                        <a:rPr b="1" lang="ru-RU" sz="2400">
                          <a:latin typeface="Georgia"/>
                        </a:rPr>
                        <a:t>Способы формирования личностных УУД</a:t>
                      </a:r>
                      <a:endParaRPr/>
                    </a:p>
                  </a:txBody>
                  <a:tcPr/>
                </a:tc>
              </a:tr>
              <a:tr h="1094040"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Осознание себя как индивидуальности и одновременно членом общества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Материал для обсуждения по теме семья, о себе, об увлечениях, о дружбе</a:t>
                      </a:r>
                      <a:endParaRPr/>
                    </a:p>
                  </a:txBody>
                  <a:tcPr/>
                </a:tc>
              </a:tr>
              <a:tr h="1094040"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Признание моральных, общепринятых этических норм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Моделирование ситуаций, обсуждение поведения персонажей</a:t>
                      </a:r>
                      <a:endParaRPr/>
                    </a:p>
                  </a:txBody>
                  <a:tcPr/>
                </a:tc>
              </a:tr>
              <a:tr h="1094040"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Осознание себя как гражданина, представителя определенного народа, культуры; </a:t>
                      </a:r>
                      <a:endParaRPr/>
                    </a:p>
                    <a:p>
                      <a:r>
                        <a:rPr lang="ru-RU">
                          <a:latin typeface="Georgia"/>
                        </a:rPr>
                        <a:t>Интерес и уважение к другим культурам и народам, толерантность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Страноведческий материал</a:t>
                      </a:r>
                      <a:endParaRPr/>
                    </a:p>
                  </a:txBody>
                  <a:tcPr/>
                </a:tc>
              </a:tr>
              <a:tr h="1095840"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Развитие критического мышления, ценностных ориентаций, чувств и эмоций, экологическое сознание</a:t>
                      </a:r>
                      <a:endParaRPr/>
                    </a:p>
                  </a:txBody>
                  <a:tcPr/>
                </a:tc>
                <a:tc>
                  <a:txBody>
                    <a:bodyPr lIns="90000" rIns="90000" tIns="46800" bIns="46800"/>
                    <a:p>
                      <a:r>
                        <a:rPr lang="ru-RU">
                          <a:latin typeface="Georgia"/>
                        </a:rPr>
                        <a:t>Сопоставление явлений в родном и иностранном языках, анализ текстов, обсуждение проблем экологии, проекты.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" descr=""/>
          <p:cNvPicPr/>
          <p:nvPr/>
        </p:nvPicPr>
        <p:blipFill>
          <a:blip r:embed="rId1"/>
          <a:stretch/>
        </p:blipFill>
        <p:spPr>
          <a:xfrm>
            <a:off x="2396160" y="1944000"/>
            <a:ext cx="5163840" cy="34246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i="1" lang="ru-RU" sz="4759">
                <a:latin typeface="Arial"/>
              </a:rPr>
              <a:t>Виды УУД</a:t>
            </a:r>
            <a:endParaRPr/>
          </a:p>
        </p:txBody>
      </p:sp>
      <p:sp>
        <p:nvSpPr>
          <p:cNvPr id="193" name="CustomShape 2"/>
          <p:cNvSpPr/>
          <p:nvPr/>
        </p:nvSpPr>
        <p:spPr>
          <a:xfrm>
            <a:off x="576000" y="1656000"/>
            <a:ext cx="5256000" cy="1152000"/>
          </a:xfrm>
          <a:prstGeom prst="roundRect">
            <a:avLst>
              <a:gd name="adj" fmla="val 3600"/>
            </a:avLst>
          </a:prstGeom>
          <a:solidFill>
            <a:srgbClr val="336699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200">
                <a:latin typeface="Georgia"/>
              </a:rPr>
              <a:t>Личностные</a:t>
            </a:r>
            <a:endParaRPr/>
          </a:p>
        </p:txBody>
      </p:sp>
      <p:sp>
        <p:nvSpPr>
          <p:cNvPr id="194" name="CustomShape 3"/>
          <p:cNvSpPr/>
          <p:nvPr/>
        </p:nvSpPr>
        <p:spPr>
          <a:xfrm>
            <a:off x="576000" y="5976000"/>
            <a:ext cx="5256000" cy="1152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200">
                <a:latin typeface="Georgia"/>
              </a:rPr>
              <a:t>Коммуникативные</a:t>
            </a:r>
            <a:endParaRPr/>
          </a:p>
        </p:txBody>
      </p:sp>
      <p:sp>
        <p:nvSpPr>
          <p:cNvPr id="195" name="CustomShape 4"/>
          <p:cNvSpPr/>
          <p:nvPr/>
        </p:nvSpPr>
        <p:spPr>
          <a:xfrm>
            <a:off x="576000" y="4536000"/>
            <a:ext cx="5256000" cy="1152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200">
                <a:latin typeface="Georgia"/>
              </a:rPr>
              <a:t>Регулятивные</a:t>
            </a:r>
            <a:endParaRPr/>
          </a:p>
        </p:txBody>
      </p:sp>
      <p:sp>
        <p:nvSpPr>
          <p:cNvPr id="196" name="CustomShape 5"/>
          <p:cNvSpPr/>
          <p:nvPr/>
        </p:nvSpPr>
        <p:spPr>
          <a:xfrm>
            <a:off x="576000" y="3024000"/>
            <a:ext cx="5256000" cy="1152000"/>
          </a:xfrm>
          <a:prstGeom prst="roundRect">
            <a:avLst>
              <a:gd name="adj" fmla="val 3600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200">
                <a:latin typeface="Georgia"/>
              </a:rPr>
              <a:t>Познавательные 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576000" y="219240"/>
            <a:ext cx="9000000" cy="1148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Личностные универсальные </a:t>
            </a:r>
            <a:endParaRPr/>
          </a:p>
          <a:p>
            <a:pPr algn="ctr"/>
            <a:r>
              <a:rPr lang="ru-RU" sz="3600">
                <a:latin typeface="Georgia"/>
              </a:rPr>
              <a:t>учебные действия</a:t>
            </a:r>
            <a:endParaRPr/>
          </a:p>
        </p:txBody>
      </p:sp>
      <p:sp>
        <p:nvSpPr>
          <p:cNvPr id="198" name="CustomShape 2"/>
          <p:cNvSpPr/>
          <p:nvPr/>
        </p:nvSpPr>
        <p:spPr>
          <a:xfrm>
            <a:off x="2016000" y="1803240"/>
            <a:ext cx="576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endParaRPr/>
          </a:p>
          <a:p>
            <a:pPr algn="ctr"/>
            <a:r>
              <a:rPr lang="ru-RU" sz="2200">
                <a:latin typeface="Georgia"/>
              </a:rPr>
              <a:t>личностное самоопределение </a:t>
            </a:r>
            <a:endParaRPr/>
          </a:p>
          <a:p>
            <a:pPr algn="ctr"/>
            <a:r>
              <a:rPr lang="ru-RU" sz="2200">
                <a:latin typeface="Georgia"/>
              </a:rPr>
              <a:t> </a:t>
            </a:r>
            <a:endParaRPr/>
          </a:p>
        </p:txBody>
      </p:sp>
      <p:sp>
        <p:nvSpPr>
          <p:cNvPr id="199" name="CustomShape 3"/>
          <p:cNvSpPr/>
          <p:nvPr/>
        </p:nvSpPr>
        <p:spPr>
          <a:xfrm>
            <a:off x="612000" y="2736000"/>
            <a:ext cx="9000000" cy="151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ценностно-смысловая ориентация учащихся</a:t>
            </a:r>
            <a:endParaRPr/>
          </a:p>
          <a:p>
            <a:pPr algn="ctr"/>
            <a:r>
              <a:rPr lang="ru-RU" sz="2200">
                <a:latin typeface="Georgia"/>
              </a:rPr>
              <a:t> </a:t>
            </a:r>
            <a:r>
              <a:rPr lang="ru-RU" sz="2200">
                <a:latin typeface="Georgia"/>
              </a:rPr>
              <a:t>и нравственно-этическое оценивание </a:t>
            </a:r>
            <a:endParaRPr/>
          </a:p>
          <a:p>
            <a:pPr algn="ctr"/>
            <a:r>
              <a:rPr lang="ru-RU" sz="2200">
                <a:latin typeface="Georgia"/>
              </a:rPr>
              <a:t>(то есть умение ответить на вопрос </a:t>
            </a:r>
            <a:endParaRPr/>
          </a:p>
          <a:p>
            <a:pPr algn="ctr"/>
            <a:r>
              <a:rPr lang="ru-RU" sz="2200">
                <a:latin typeface="Georgia"/>
              </a:rPr>
              <a:t>«Что такое хорошо, что такое плохо?»)</a:t>
            </a:r>
            <a:endParaRPr/>
          </a:p>
        </p:txBody>
      </p:sp>
      <p:sp>
        <p:nvSpPr>
          <p:cNvPr id="200" name="CustomShape 4"/>
          <p:cNvSpPr/>
          <p:nvPr/>
        </p:nvSpPr>
        <p:spPr>
          <a:xfrm>
            <a:off x="577440" y="4536000"/>
            <a:ext cx="9000000" cy="133524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смыслообразования </a:t>
            </a:r>
            <a:endParaRPr/>
          </a:p>
          <a:p>
            <a:pPr algn="ctr"/>
            <a:r>
              <a:rPr lang="ru-RU" sz="2200">
                <a:latin typeface="Georgia"/>
              </a:rPr>
              <a:t>(соотношение цели действия и его результата, </a:t>
            </a:r>
            <a:endParaRPr/>
          </a:p>
          <a:p>
            <a:pPr algn="ctr"/>
            <a:r>
              <a:rPr lang="ru-RU" sz="2200">
                <a:latin typeface="Georgia"/>
              </a:rPr>
              <a:t>то есть умение ответить на вопрос </a:t>
            </a:r>
            <a:endParaRPr/>
          </a:p>
          <a:p>
            <a:pPr algn="ctr"/>
            <a:r>
              <a:rPr lang="ru-RU" sz="2200">
                <a:latin typeface="Georgia"/>
              </a:rPr>
              <a:t>«Какое значение, смысл имеет для меня учение?»)</a:t>
            </a:r>
            <a:endParaRPr/>
          </a:p>
        </p:txBody>
      </p:sp>
      <p:sp>
        <p:nvSpPr>
          <p:cNvPr id="201" name="CustomShape 5"/>
          <p:cNvSpPr/>
          <p:nvPr/>
        </p:nvSpPr>
        <p:spPr>
          <a:xfrm>
            <a:off x="577440" y="6339240"/>
            <a:ext cx="9000000" cy="64476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200">
                <a:latin typeface="Georgia"/>
              </a:rPr>
              <a:t>ориентацию в социальных ролях и межличностных отношениях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" descr=""/>
          <p:cNvPicPr/>
          <p:nvPr/>
        </p:nvPicPr>
        <p:blipFill>
          <a:blip r:embed="rId1"/>
          <a:stretch/>
        </p:blipFill>
        <p:spPr>
          <a:xfrm>
            <a:off x="360000" y="1293840"/>
            <a:ext cx="2880000" cy="3962160"/>
          </a:xfrm>
          <a:prstGeom prst="rect">
            <a:avLst/>
          </a:prstGeom>
          <a:ln>
            <a:noFill/>
          </a:ln>
        </p:spPr>
      </p:pic>
      <p:sp>
        <p:nvSpPr>
          <p:cNvPr id="203" name="CustomShape 1"/>
          <p:cNvSpPr/>
          <p:nvPr/>
        </p:nvSpPr>
        <p:spPr>
          <a:xfrm>
            <a:off x="4392000" y="792000"/>
            <a:ext cx="4896000" cy="1008000"/>
          </a:xfrm>
          <a:prstGeom prst="roundRect">
            <a:avLst>
              <a:gd name="adj" fmla="val 3600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1" lang="ru-RU" sz="4000">
                <a:latin typeface="Georgia"/>
              </a:rPr>
              <a:t>It's me</a:t>
            </a:r>
            <a:endParaRPr/>
          </a:p>
        </p:txBody>
      </p:sp>
      <p:sp>
        <p:nvSpPr>
          <p:cNvPr id="204" name="CustomShape 2"/>
          <p:cNvSpPr/>
          <p:nvPr/>
        </p:nvSpPr>
        <p:spPr>
          <a:xfrm>
            <a:off x="4392000" y="1944000"/>
            <a:ext cx="4896000" cy="1008000"/>
          </a:xfrm>
          <a:prstGeom prst="roundRect">
            <a:avLst>
              <a:gd name="adj" fmla="val 3600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1" lang="ru-RU" sz="4000">
                <a:latin typeface="Georgia"/>
              </a:rPr>
              <a:t>Food</a:t>
            </a:r>
            <a:endParaRPr/>
          </a:p>
        </p:txBody>
      </p:sp>
      <p:sp>
        <p:nvSpPr>
          <p:cNvPr id="205" name="CustomShape 3"/>
          <p:cNvSpPr/>
          <p:nvPr/>
        </p:nvSpPr>
        <p:spPr>
          <a:xfrm>
            <a:off x="4392000" y="3168000"/>
            <a:ext cx="4896000" cy="1008000"/>
          </a:xfrm>
          <a:prstGeom prst="roundRect">
            <a:avLst>
              <a:gd name="adj" fmla="val 3600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1" lang="ru-RU" sz="4000">
                <a:latin typeface="Georgia"/>
              </a:rPr>
              <a:t>Nature</a:t>
            </a:r>
            <a:endParaRPr/>
          </a:p>
        </p:txBody>
      </p:sp>
      <p:sp>
        <p:nvSpPr>
          <p:cNvPr id="206" name="CustomShape 4"/>
          <p:cNvSpPr/>
          <p:nvPr/>
        </p:nvSpPr>
        <p:spPr>
          <a:xfrm>
            <a:off x="4392000" y="4464000"/>
            <a:ext cx="4896000" cy="1008000"/>
          </a:xfrm>
          <a:prstGeom prst="roundRect">
            <a:avLst>
              <a:gd name="adj" fmla="val 3600"/>
            </a:avLst>
          </a:prstGeom>
          <a:solidFill>
            <a:srgbClr val="6699cc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b="1" lang="ru-RU" sz="4000">
                <a:latin typeface="Georgia"/>
              </a:rPr>
              <a:t>It's magic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8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endParaRPr/>
          </a:p>
        </p:txBody>
      </p:sp>
      <p:pic>
        <p:nvPicPr>
          <p:cNvPr id="209" name="" descr=""/>
          <p:cNvPicPr/>
          <p:nvPr/>
        </p:nvPicPr>
        <p:blipFill>
          <a:blip r:embed="rId1"/>
          <a:srcRect l="21545" t="11309" r="44164" b="4872"/>
          <a:stretch/>
        </p:blipFill>
        <p:spPr>
          <a:xfrm>
            <a:off x="-72000" y="65520"/>
            <a:ext cx="4667040" cy="6414480"/>
          </a:xfrm>
          <a:prstGeom prst="rect">
            <a:avLst/>
          </a:prstGeom>
          <a:ln>
            <a:noFill/>
          </a:ln>
        </p:spPr>
      </p:pic>
      <p:pic>
        <p:nvPicPr>
          <p:cNvPr id="210" name="" descr=""/>
          <p:cNvPicPr/>
          <p:nvPr/>
        </p:nvPicPr>
        <p:blipFill>
          <a:blip r:embed="rId2"/>
          <a:srcRect l="23119" t="11309" r="44018" b="8681"/>
          <a:stretch/>
        </p:blipFill>
        <p:spPr>
          <a:xfrm>
            <a:off x="4595040" y="576000"/>
            <a:ext cx="4536000" cy="6209640"/>
          </a:xfrm>
          <a:prstGeom prst="rect">
            <a:avLst/>
          </a:prstGeom>
          <a:ln>
            <a:noFill/>
          </a:ln>
        </p:spPr>
      </p:pic>
      <p:sp>
        <p:nvSpPr>
          <p:cNvPr id="211" name="Line 3"/>
          <p:cNvSpPr/>
          <p:nvPr/>
        </p:nvSpPr>
        <p:spPr>
          <a:xfrm>
            <a:off x="648000" y="612000"/>
            <a:ext cx="3456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12" name="Line 4"/>
          <p:cNvSpPr/>
          <p:nvPr/>
        </p:nvSpPr>
        <p:spPr>
          <a:xfrm>
            <a:off x="612000" y="792000"/>
            <a:ext cx="2196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13" name="Line 5"/>
          <p:cNvSpPr/>
          <p:nvPr/>
        </p:nvSpPr>
        <p:spPr>
          <a:xfrm>
            <a:off x="648000" y="2916000"/>
            <a:ext cx="3456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14" name="Line 6"/>
          <p:cNvSpPr/>
          <p:nvPr/>
        </p:nvSpPr>
        <p:spPr>
          <a:xfrm>
            <a:off x="684000" y="3096000"/>
            <a:ext cx="3456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  <p:sp>
        <p:nvSpPr>
          <p:cNvPr id="215" name="Line 7"/>
          <p:cNvSpPr/>
          <p:nvPr/>
        </p:nvSpPr>
        <p:spPr>
          <a:xfrm>
            <a:off x="684000" y="3276000"/>
            <a:ext cx="1548000" cy="0"/>
          </a:xfrm>
          <a:prstGeom prst="line">
            <a:avLst/>
          </a:prstGeom>
          <a:ln>
            <a:solidFill>
              <a:srgbClr val="ff3333"/>
            </a:solidFill>
          </a:ln>
        </p:spPr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" descr=""/>
          <p:cNvPicPr/>
          <p:nvPr/>
        </p:nvPicPr>
        <p:blipFill>
          <a:blip r:embed="rId1"/>
          <a:srcRect l="21545" t="11309" r="44164" b="4872"/>
          <a:stretch/>
        </p:blipFill>
        <p:spPr>
          <a:xfrm>
            <a:off x="-72360" y="65160"/>
            <a:ext cx="2736360" cy="3760920"/>
          </a:xfrm>
          <a:prstGeom prst="rect">
            <a:avLst/>
          </a:prstGeom>
          <a:ln>
            <a:noFill/>
          </a:ln>
        </p:spPr>
      </p:pic>
      <p:pic>
        <p:nvPicPr>
          <p:cNvPr id="217" name="" descr=""/>
          <p:cNvPicPr/>
          <p:nvPr/>
        </p:nvPicPr>
        <p:blipFill>
          <a:blip r:embed="rId2"/>
          <a:srcRect l="23119" t="11309" r="44018" b="8681"/>
          <a:stretch/>
        </p:blipFill>
        <p:spPr>
          <a:xfrm>
            <a:off x="1728000" y="2160000"/>
            <a:ext cx="3072960" cy="4206960"/>
          </a:xfrm>
          <a:prstGeom prst="rect">
            <a:avLst/>
          </a:prstGeom>
          <a:ln>
            <a:noFill/>
          </a:ln>
        </p:spPr>
      </p:pic>
      <p:sp>
        <p:nvSpPr>
          <p:cNvPr id="218" name="CustomShape 1"/>
          <p:cNvSpPr/>
          <p:nvPr/>
        </p:nvSpPr>
        <p:spPr>
          <a:xfrm>
            <a:off x="4968000" y="79200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>
                <a:latin typeface="Arial"/>
              </a:rPr>
              <a:t>Экологическое воспитание</a:t>
            </a:r>
            <a:endParaRPr/>
          </a:p>
        </p:txBody>
      </p:sp>
      <p:sp>
        <p:nvSpPr>
          <p:cNvPr id="219" name="CustomShape 2"/>
          <p:cNvSpPr/>
          <p:nvPr/>
        </p:nvSpPr>
        <p:spPr>
          <a:xfrm>
            <a:off x="4968360" y="208836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>
                <a:latin typeface="Georgia"/>
              </a:rPr>
              <a:t>Критическое мышление</a:t>
            </a:r>
            <a:endParaRPr/>
          </a:p>
        </p:txBody>
      </p:sp>
      <p:sp>
        <p:nvSpPr>
          <p:cNvPr id="220" name="TextShape 3"/>
          <p:cNvSpPr txBox="1"/>
          <p:nvPr/>
        </p:nvSpPr>
        <p:spPr>
          <a:xfrm>
            <a:off x="6624000" y="4176000"/>
            <a:ext cx="180720" cy="346320"/>
          </a:xfrm>
          <a:prstGeom prst="rect">
            <a:avLst/>
          </a:prstGeom>
          <a:noFill/>
          <a:ln>
            <a:noFill/>
          </a:ln>
        </p:spPr>
      </p:sp>
      <p:sp>
        <p:nvSpPr>
          <p:cNvPr id="221" name="CustomShape 4"/>
          <p:cNvSpPr/>
          <p:nvPr/>
        </p:nvSpPr>
        <p:spPr>
          <a:xfrm>
            <a:off x="4968360" y="79236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>
                <a:latin typeface="Arial"/>
              </a:rPr>
              <a:t>Экологическое воспитание</a:t>
            </a:r>
            <a:endParaRPr/>
          </a:p>
        </p:txBody>
      </p:sp>
      <p:sp>
        <p:nvSpPr>
          <p:cNvPr id="222" name="CustomShape 5"/>
          <p:cNvSpPr/>
          <p:nvPr/>
        </p:nvSpPr>
        <p:spPr>
          <a:xfrm>
            <a:off x="4968360" y="79236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2400">
                <a:latin typeface="Georgia"/>
              </a:rPr>
              <a:t>Экологическое воспитание</a:t>
            </a:r>
            <a:endParaRPr/>
          </a:p>
        </p:txBody>
      </p:sp>
      <p:sp>
        <p:nvSpPr>
          <p:cNvPr id="223" name="CustomShape 6"/>
          <p:cNvSpPr/>
          <p:nvPr/>
        </p:nvSpPr>
        <p:spPr>
          <a:xfrm>
            <a:off x="4968720" y="338472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>
                <a:latin typeface="Georgia"/>
              </a:rPr>
              <a:t>Ответственность</a:t>
            </a:r>
            <a:r>
              <a:rPr lang="ru-RU">
                <a:latin typeface="Arial"/>
              </a:rPr>
              <a:t> </a:t>
            </a:r>
            <a:endParaRPr/>
          </a:p>
        </p:txBody>
      </p:sp>
      <p:sp>
        <p:nvSpPr>
          <p:cNvPr id="224" name="CustomShape 7"/>
          <p:cNvSpPr/>
          <p:nvPr/>
        </p:nvSpPr>
        <p:spPr>
          <a:xfrm>
            <a:off x="4969080" y="468108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>
                <a:latin typeface="Arial"/>
              </a:rPr>
              <a:t>Положительное отношение </a:t>
            </a:r>
            <a:endParaRPr/>
          </a:p>
          <a:p>
            <a:pPr algn="ctr"/>
            <a:r>
              <a:rPr lang="ru-RU">
                <a:latin typeface="Arial"/>
              </a:rPr>
              <a:t>к явлениям языка </a:t>
            </a:r>
            <a:endParaRPr/>
          </a:p>
        </p:txBody>
      </p:sp>
      <p:sp>
        <p:nvSpPr>
          <p:cNvPr id="225" name="CustomShape 8"/>
          <p:cNvSpPr/>
          <p:nvPr/>
        </p:nvSpPr>
        <p:spPr>
          <a:xfrm>
            <a:off x="4969440" y="468144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>
                <a:latin typeface="Georgia"/>
              </a:rPr>
              <a:t>Положительное отношение </a:t>
            </a:r>
            <a:endParaRPr/>
          </a:p>
          <a:p>
            <a:pPr algn="ctr"/>
            <a:r>
              <a:rPr lang="ru-RU">
                <a:latin typeface="Georgia"/>
              </a:rPr>
              <a:t>к явлениям языка </a:t>
            </a:r>
            <a:endParaRPr/>
          </a:p>
        </p:txBody>
      </p:sp>
      <p:sp>
        <p:nvSpPr>
          <p:cNvPr id="226" name="CustomShape 9"/>
          <p:cNvSpPr/>
          <p:nvPr/>
        </p:nvSpPr>
        <p:spPr>
          <a:xfrm>
            <a:off x="4969800" y="5977800"/>
            <a:ext cx="4752000" cy="1152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>
                <a:latin typeface="Georgia"/>
              </a:rPr>
              <a:t>Интерес</a:t>
            </a:r>
            <a:r>
              <a:rPr lang="ru-RU">
                <a:latin typeface="Arial"/>
              </a:rPr>
              <a:t> </a:t>
            </a:r>
            <a:endParaRPr/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" descr=""/>
          <p:cNvPicPr/>
          <p:nvPr/>
        </p:nvPicPr>
        <p:blipFill>
          <a:blip r:embed="rId1"/>
          <a:srcRect l="3616" t="12308" r="29237" b="7647"/>
          <a:stretch/>
        </p:blipFill>
        <p:spPr>
          <a:xfrm>
            <a:off x="256680" y="1008000"/>
            <a:ext cx="9571320" cy="6414480"/>
          </a:xfrm>
          <a:prstGeom prst="rect">
            <a:avLst/>
          </a:prstGeom>
          <a:ln>
            <a:noFill/>
          </a:ln>
        </p:spPr>
      </p:pic>
      <p:sp>
        <p:nvSpPr>
          <p:cNvPr id="228" name="CustomShape 1"/>
          <p:cNvSpPr/>
          <p:nvPr/>
        </p:nvSpPr>
        <p:spPr>
          <a:xfrm>
            <a:off x="1656000" y="216000"/>
            <a:ext cx="6768000" cy="720000"/>
          </a:xfrm>
          <a:prstGeom prst="roundRect">
            <a:avLst>
              <a:gd name="adj" fmla="val 3600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/>
            <a:r>
              <a:rPr lang="ru-RU" sz="3600">
                <a:latin typeface="Georgia"/>
              </a:rPr>
              <a:t>Happy English.ru 4 класс</a:t>
            </a:r>
            <a:endParaRPr/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Application>LibreOffice/4.4.4.3$Windows_x86 LibreOffice_project/2c39ebcf046445232b798108aa8a7e7d89552ea8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2015-09-25T05:54:29Z</dcterms:created>
  <dc:language>ru-RU</dc:language>
  <dcterms:modified xsi:type="dcterms:W3CDTF">2015-09-25T09:01:32Z</dcterms:modified>
  <cp:revision>4</cp:revision>
</cp:coreProperties>
</file>