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85" r:id="rId3"/>
    <p:sldId id="257" r:id="rId4"/>
    <p:sldId id="258" r:id="rId5"/>
    <p:sldId id="273" r:id="rId6"/>
    <p:sldId id="274" r:id="rId7"/>
    <p:sldId id="275" r:id="rId8"/>
    <p:sldId id="284" r:id="rId9"/>
    <p:sldId id="259" r:id="rId10"/>
    <p:sldId id="260" r:id="rId11"/>
    <p:sldId id="279" r:id="rId12"/>
    <p:sldId id="267" r:id="rId13"/>
    <p:sldId id="269" r:id="rId14"/>
    <p:sldId id="278" r:id="rId15"/>
    <p:sldId id="268" r:id="rId16"/>
    <p:sldId id="261" r:id="rId17"/>
    <p:sldId id="270" r:id="rId18"/>
    <p:sldId id="271" r:id="rId19"/>
    <p:sldId id="277" r:id="rId20"/>
    <p:sldId id="280" r:id="rId21"/>
    <p:sldId id="281" r:id="rId22"/>
    <p:sldId id="272" r:id="rId23"/>
    <p:sldId id="262" r:id="rId24"/>
    <p:sldId id="263" r:id="rId25"/>
    <p:sldId id="264" r:id="rId26"/>
    <p:sldId id="265" r:id="rId27"/>
    <p:sldId id="266" r:id="rId28"/>
    <p:sldId id="282" r:id="rId29"/>
    <p:sldId id="283" r:id="rId30"/>
    <p:sldId id="286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636" autoAdjust="0"/>
  </p:normalViewPr>
  <p:slideViewPr>
    <p:cSldViewPr>
      <p:cViewPr>
        <p:scale>
          <a:sx n="70" d="100"/>
          <a:sy n="70" d="100"/>
        </p:scale>
        <p:origin x="-1386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5F09FBE4-AB78-49E9-A614-BEAB946AFA25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F845DC39-ECAF-46FD-B6A1-776F91377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584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4E61F-0DD7-4D02-B407-F0F8EF988322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ABA1A-2500-44BE-9943-54C3343335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2BC40-F315-4412-9867-6ECB5479AC66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FA1895-72AC-4D30-88DF-D37C02DCC3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D5270-FA49-4869-9919-4680344592C9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CDEC6-E734-44B4-AF30-6F0907E324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04466-9407-4126-B3A7-32F13C10326C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350CD-8FEF-47BE-9852-997FC802FA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B149-2414-4FBF-B543-16948A276E22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12938-8606-4E24-9B0E-749778410A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C0B67-4746-495F-A6AD-2F632BA118F6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54E56-67F9-4F30-832B-596527CAB9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A769F-BE54-42AE-920A-3E4323B9B0B6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4C2CB-A827-40CF-9275-BC63469B46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61616-83A2-45DF-9C04-D4BBA512768A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E8F62-457F-43FF-B8A5-129BD722A1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8CBB1-AD75-4F89-9C8D-09D6BBF5F175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80C71-0DBB-408D-9958-75105B400A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4DC74-44AE-4CDB-9C5E-B8C4B27C9923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66AE2-4474-4233-9505-173032A63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0BF35-D64D-4579-885E-1D65850519C0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674BD-BC36-42F5-B5F0-52BAA48FD3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628DF8-7550-4748-A89F-79ED554894D5}" type="datetimeFigureOut">
              <a:rPr lang="ru-RU"/>
              <a:pPr>
                <a:defRPr/>
              </a:pPr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0D59AA-A2BC-4A38-9BF1-A242F96F45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4365625"/>
            <a:ext cx="6459537" cy="1752600"/>
          </a:xfrm>
        </p:spPr>
        <p:txBody>
          <a:bodyPr rtlCol="0">
            <a:noAutofit/>
          </a:bodyPr>
          <a:lstStyle/>
          <a:p>
            <a:pPr algn="r" eaLnBrk="1" hangingPunct="1">
              <a:buFont typeface="Arial" charset="0"/>
              <a:buNone/>
              <a:defRPr/>
            </a:pP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Буров Илья </a:t>
            </a: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Михайлович</a:t>
            </a:r>
            <a:endParaRPr lang="en-US" sz="20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eaLnBrk="1" hangingPunct="1">
              <a:defRPr/>
            </a:pP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ведущий методист издательства «Титул», аспирант Университета Российской Академии Образования кафедры методики преподавания иностранных языков.</a:t>
            </a:r>
            <a:endParaRPr lang="ru-RU" sz="20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en-US" sz="20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60648"/>
            <a:ext cx="77768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Чему и как можно научить с помощью песен на уроках английского?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latin typeface="Arial Black" panose="020B0A04020102020204" pitchFamily="34" charset="0"/>
              <a:cs typeface="Arial" charset="0"/>
            </a:endParaRPr>
          </a:p>
        </p:txBody>
      </p:sp>
      <p:pic>
        <p:nvPicPr>
          <p:cNvPr id="1026" name="Picture 2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348880"/>
            <a:ext cx="2248528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724942"/>
          </a:xfrm>
        </p:spPr>
        <p:txBody>
          <a:bodyPr/>
          <a:lstStyle/>
          <a:p>
            <a:r>
              <a:rPr lang="ru-RU" sz="24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Как использовать песни на уроках?</a:t>
            </a:r>
            <a:r>
              <a:rPr lang="ru-RU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/>
            </a:r>
            <a:br>
              <a:rPr lang="ru-RU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Этапы работы:</a:t>
            </a:r>
          </a:p>
          <a:p>
            <a:r>
              <a:rPr lang="ru-RU" dirty="0" smtClean="0"/>
              <a:t>введение в тему;</a:t>
            </a:r>
          </a:p>
          <a:p>
            <a:r>
              <a:rPr lang="ru-RU" dirty="0" smtClean="0"/>
              <a:t>отработка лексики и грамматики;</a:t>
            </a:r>
          </a:p>
          <a:p>
            <a:r>
              <a:rPr lang="ru-RU" dirty="0" smtClean="0"/>
              <a:t>работа с аудиозаписью;</a:t>
            </a:r>
          </a:p>
          <a:p>
            <a:r>
              <a:rPr lang="ru-RU" dirty="0" smtClean="0"/>
              <a:t>самостоятельное исполнение или использование караоке-версии;</a:t>
            </a:r>
          </a:p>
          <a:p>
            <a:r>
              <a:rPr lang="ru-RU" dirty="0" smtClean="0"/>
              <a:t>песня как основа для дальнейшего изучения английского языка.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13735"/>
            <a:ext cx="8136904" cy="5634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724942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Что входит в работу с аудиозаписью?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Этапы:</a:t>
            </a:r>
          </a:p>
          <a:p>
            <a:pPr>
              <a:buNone/>
            </a:pPr>
            <a:r>
              <a:rPr lang="en-US" dirty="0" smtClean="0"/>
              <a:t>1) Before-listening</a:t>
            </a:r>
          </a:p>
          <a:p>
            <a:r>
              <a:rPr lang="ru-RU" dirty="0" smtClean="0"/>
              <a:t>отработка лексики, встречающейся в песне;</a:t>
            </a:r>
          </a:p>
          <a:p>
            <a:r>
              <a:rPr lang="ru-RU" dirty="0" smtClean="0"/>
              <a:t>догадка о содержании песни по названию;</a:t>
            </a:r>
          </a:p>
          <a:p>
            <a:r>
              <a:rPr lang="ru-RU" dirty="0" smtClean="0"/>
              <a:t>предварительные вопросы по теме;</a:t>
            </a:r>
          </a:p>
          <a:p>
            <a:r>
              <a:rPr lang="ru-RU" dirty="0" smtClean="0"/>
              <a:t>выбор названия песни из двух-трех возможных...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7" descr="HEru9SB_1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42950"/>
            <a:ext cx="4638675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Eru9SB_1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723900"/>
            <a:ext cx="4619625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HEru9SB_118"/>
          <p:cNvPicPr>
            <a:picLocks noChangeAspect="1" noChangeArrowheads="1"/>
          </p:cNvPicPr>
          <p:nvPr/>
        </p:nvPicPr>
        <p:blipFill rotWithShape="1">
          <a:blip r:embed="rId2" cstate="print"/>
          <a:srcRect l="1488" t="21513" r="-1488" b="2901"/>
          <a:stretch/>
        </p:blipFill>
        <p:spPr bwMode="auto">
          <a:xfrm>
            <a:off x="2117493" y="466054"/>
            <a:ext cx="6414947" cy="6391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alexeyvk\Рабочий стол\Развивающее обучение\Эмоции ХЕРУ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53295"/>
            <a:ext cx="4823742" cy="660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724942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Что входит в работу с аудиозаписью?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Этапы:</a:t>
            </a:r>
          </a:p>
          <a:p>
            <a:pPr>
              <a:buNone/>
            </a:pPr>
            <a:r>
              <a:rPr lang="ru-RU" dirty="0" smtClean="0"/>
              <a:t>2</a:t>
            </a:r>
            <a:r>
              <a:rPr lang="en-US" dirty="0" smtClean="0"/>
              <a:t>) While-listening tasks</a:t>
            </a:r>
          </a:p>
          <a:p>
            <a:r>
              <a:rPr lang="ru-RU" dirty="0" smtClean="0"/>
              <a:t>заполнить пропуски нужными словами;</a:t>
            </a:r>
          </a:p>
          <a:p>
            <a:r>
              <a:rPr lang="ru-RU" dirty="0" smtClean="0"/>
              <a:t>расставить куплеты (строчки) по порядку;</a:t>
            </a:r>
          </a:p>
          <a:p>
            <a:r>
              <a:rPr lang="ru-RU" dirty="0" smtClean="0"/>
              <a:t>сопоставить текст и картинки;</a:t>
            </a:r>
          </a:p>
          <a:p>
            <a:r>
              <a:rPr lang="ru-RU" dirty="0" smtClean="0"/>
              <a:t>ответить на вопросы;</a:t>
            </a:r>
          </a:p>
          <a:p>
            <a:r>
              <a:rPr lang="ru-RU" dirty="0" smtClean="0"/>
              <a:t>выбрать один правильный вариант...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0"/>
            <a:ext cx="504630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 t="24678" b="9173"/>
          <a:stretch>
            <a:fillRect/>
          </a:stretch>
        </p:blipFill>
        <p:spPr bwMode="auto">
          <a:xfrm>
            <a:off x="1907704" y="174117"/>
            <a:ext cx="6984776" cy="6279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724942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Что входит в работу с аудиозаписью?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Этапы:</a:t>
            </a:r>
          </a:p>
          <a:p>
            <a:pPr>
              <a:buNone/>
            </a:pPr>
            <a:r>
              <a:rPr lang="ru-RU" dirty="0" smtClean="0"/>
              <a:t>3</a:t>
            </a:r>
            <a:r>
              <a:rPr lang="en-US" dirty="0" smtClean="0"/>
              <a:t>) After</a:t>
            </a:r>
            <a:r>
              <a:rPr lang="ru-RU" dirty="0" smtClean="0"/>
              <a:t> </a:t>
            </a:r>
            <a:r>
              <a:rPr lang="en-US" dirty="0" smtClean="0"/>
              <a:t>listening</a:t>
            </a:r>
          </a:p>
          <a:p>
            <a:pPr>
              <a:buNone/>
            </a:pPr>
            <a:r>
              <a:rPr lang="ru-RU" dirty="0" smtClean="0"/>
              <a:t>проверить понимание посредством:</a:t>
            </a:r>
          </a:p>
          <a:p>
            <a:r>
              <a:rPr lang="ru-RU" dirty="0" smtClean="0"/>
              <a:t>заданий на говорение;</a:t>
            </a:r>
          </a:p>
          <a:p>
            <a:r>
              <a:rPr lang="ru-RU" dirty="0" smtClean="0"/>
              <a:t>заданий на письмо;</a:t>
            </a:r>
          </a:p>
          <a:p>
            <a:r>
              <a:rPr lang="ru-RU" dirty="0" smtClean="0"/>
              <a:t>заданий на чтение.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Eru7SB_1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476672"/>
            <a:ext cx="4834605" cy="638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Eru7SB_128"/>
          <p:cNvPicPr>
            <a:picLocks noChangeAspect="1" noChangeArrowheads="1"/>
          </p:cNvPicPr>
          <p:nvPr/>
        </p:nvPicPr>
        <p:blipFill>
          <a:blip r:embed="rId2" cstate="print"/>
          <a:srcRect l="48533" t="4238" b="35578"/>
          <a:stretch>
            <a:fillRect/>
          </a:stretch>
        </p:blipFill>
        <p:spPr bwMode="auto">
          <a:xfrm>
            <a:off x="4572000" y="188640"/>
            <a:ext cx="4058816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0"/>
            <a:ext cx="4956370" cy="679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52133" t="2693" b="32675"/>
          <a:stretch>
            <a:fillRect/>
          </a:stretch>
        </p:blipFill>
        <p:spPr bwMode="auto">
          <a:xfrm>
            <a:off x="4572000" y="260647"/>
            <a:ext cx="3528392" cy="65286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Обсуждаемые сегодня вопросы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Чему могут научить песни?</a:t>
            </a:r>
          </a:p>
          <a:p>
            <a:r>
              <a:rPr lang="ru-RU" dirty="0" smtClean="0"/>
              <a:t>Что развивают песни?</a:t>
            </a:r>
          </a:p>
          <a:p>
            <a:r>
              <a:rPr lang="ru-RU" dirty="0" smtClean="0"/>
              <a:t>Как их использовать?</a:t>
            </a:r>
          </a:p>
          <a:p>
            <a:r>
              <a:rPr lang="ru-RU" dirty="0" smtClean="0"/>
              <a:t>Авторское право;</a:t>
            </a:r>
          </a:p>
          <a:p>
            <a:r>
              <a:rPr lang="ru-RU" dirty="0" smtClean="0"/>
              <a:t>Рефлексия (подведение итогов).</a:t>
            </a:r>
          </a:p>
        </p:txBody>
      </p:sp>
    </p:spTree>
    <p:extLst>
      <p:ext uri="{BB962C8B-B14F-4D97-AF65-F5344CB8AC3E}">
        <p14:creationId xmlns:p14="http://schemas.microsoft.com/office/powerpoint/2010/main" val="413394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ЧАНТЫ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dirty="0" smtClean="0"/>
              <a:t>Тексты, произносимые в определенном ритме (</a:t>
            </a:r>
            <a:r>
              <a:rPr lang="ru-RU" sz="2400" dirty="0" err="1" smtClean="0"/>
              <a:t>чанты</a:t>
            </a:r>
            <a:r>
              <a:rPr lang="ru-RU" sz="2400" dirty="0" smtClean="0"/>
              <a:t>), служат основой для развития речемыслительной деятельности школьников, способствуют развитию как подготовленной, так и неподготовленной речи.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err="1" smtClean="0"/>
              <a:t>Чанты</a:t>
            </a:r>
            <a:r>
              <a:rPr lang="ru-RU" sz="2400" dirty="0" smtClean="0"/>
              <a:t> также способствуют совершенствованию навыков иноязычного произношения, развитию музыкального слуха.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dirty="0" smtClean="0"/>
              <a:t> Разучивание и исполнение песен и стихов с частыми повторами помогают закрепить правильную артикуляцию и произнесение звуков, правила фразового ударения, особенности ритма и т. 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Happy English.ru 3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altLang="ru-RU" dirty="0" err="1"/>
              <a:t>Чанты</a:t>
            </a:r>
            <a:r>
              <a:rPr lang="ru-RU" altLang="ru-RU" dirty="0"/>
              <a:t> на правила чтения</a:t>
            </a:r>
            <a:r>
              <a:rPr lang="en-US" altLang="ru-RU" dirty="0"/>
              <a:t> (</a:t>
            </a:r>
            <a:r>
              <a:rPr lang="ru-RU" altLang="ru-RU" dirty="0"/>
              <a:t>«заклинания»)</a:t>
            </a:r>
            <a:r>
              <a:rPr lang="en-US" altLang="ru-RU" dirty="0"/>
              <a:t>:</a:t>
            </a:r>
          </a:p>
          <a:p>
            <a:pPr eaLnBrk="1" hangingPunct="1">
              <a:buFont typeface="Arial" charset="0"/>
              <a:buNone/>
            </a:pPr>
            <a:r>
              <a:rPr lang="en-US" altLang="ru-RU" dirty="0"/>
              <a:t>Phantom, phlox, phase and phrase,</a:t>
            </a:r>
          </a:p>
          <a:p>
            <a:pPr eaLnBrk="1" hangingPunct="1">
              <a:buFont typeface="Arial" charset="0"/>
              <a:buNone/>
            </a:pPr>
            <a:r>
              <a:rPr lang="en-US" altLang="ru-RU" dirty="0"/>
              <a:t>Philter, photo, phone and maze,</a:t>
            </a:r>
          </a:p>
          <a:p>
            <a:pPr eaLnBrk="1" hangingPunct="1">
              <a:buFont typeface="Arial" charset="0"/>
              <a:buNone/>
            </a:pPr>
            <a:r>
              <a:rPr lang="en-US" altLang="ru-RU" dirty="0"/>
              <a:t>Ready, steady, head and spread,</a:t>
            </a:r>
          </a:p>
          <a:p>
            <a:pPr eaLnBrk="1" hangingPunct="1">
              <a:buFont typeface="Arial" charset="0"/>
              <a:buNone/>
            </a:pPr>
            <a:r>
              <a:rPr lang="en-US" altLang="ru-RU" dirty="0"/>
              <a:t>Dead and tread and jelly bread…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Проблема выбора песен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dirty="0" smtClean="0"/>
              <a:t>При выборе готовых песен возникают следующие проблемы:</a:t>
            </a:r>
          </a:p>
          <a:p>
            <a:pPr eaLnBrk="1" hangingPunct="1"/>
            <a:r>
              <a:rPr lang="ru-RU" sz="2400" dirty="0" smtClean="0"/>
              <a:t>сложная лексика;</a:t>
            </a:r>
          </a:p>
          <a:p>
            <a:pPr eaLnBrk="1" hangingPunct="1"/>
            <a:r>
              <a:rPr lang="ru-RU" sz="2400" dirty="0" smtClean="0"/>
              <a:t>сложная грамматика;</a:t>
            </a:r>
          </a:p>
          <a:p>
            <a:pPr eaLnBrk="1" hangingPunct="1"/>
            <a:r>
              <a:rPr lang="ru-RU" sz="2400" dirty="0" smtClean="0"/>
              <a:t>«ненужные» слова (</a:t>
            </a:r>
            <a:r>
              <a:rPr lang="ru-RU" sz="2400" dirty="0" err="1" smtClean="0"/>
              <a:t>слэнг</a:t>
            </a:r>
            <a:r>
              <a:rPr lang="ru-RU" sz="2400" dirty="0" smtClean="0"/>
              <a:t>, ругательства и т.п.);</a:t>
            </a:r>
          </a:p>
          <a:p>
            <a:pPr eaLnBrk="1" hangingPunct="1"/>
            <a:r>
              <a:rPr lang="ru-RU" sz="2400" dirty="0" smtClean="0"/>
              <a:t>произношение певца/певицы;</a:t>
            </a:r>
          </a:p>
          <a:p>
            <a:pPr eaLnBrk="1" hangingPunct="1"/>
            <a:r>
              <a:rPr lang="ru-RU" sz="2400" dirty="0" smtClean="0"/>
              <a:t>песня неинтересна ученикам;</a:t>
            </a:r>
          </a:p>
          <a:p>
            <a:pPr eaLnBrk="1" hangingPunct="1"/>
            <a:r>
              <a:rPr lang="ru-RU" sz="2400" dirty="0" smtClean="0"/>
              <a:t>педагогическая ценность песни – либо ее отсутствие.</a:t>
            </a:r>
          </a:p>
          <a:p>
            <a:pPr algn="ctr" eaLnBrk="1" hangingPunct="1">
              <a:buFontTx/>
              <a:buNone/>
            </a:pPr>
            <a:r>
              <a:rPr lang="ru-RU" sz="2400" dirty="0" smtClean="0"/>
              <a:t>Решение проблемы – использовать специально созданные для УМК песни.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Авторское право и творчество: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авторские права на музыку (музыка в оригинале) – композитор;</a:t>
            </a:r>
          </a:p>
          <a:p>
            <a:pPr lvl="0"/>
            <a:r>
              <a:rPr lang="ru-RU" dirty="0" smtClean="0"/>
              <a:t>авторские права на текст (слова) – поэт, автор стихов;</a:t>
            </a:r>
          </a:p>
          <a:p>
            <a:r>
              <a:rPr lang="ru-RU" dirty="0" smtClean="0"/>
              <a:t>авторские права на переработку, как правило, аранжировку. </a:t>
            </a:r>
          </a:p>
          <a:p>
            <a:endParaRPr lang="ru-RU" dirty="0" smtClean="0"/>
          </a:p>
          <a:p>
            <a:endParaRPr lang="ru-RU" sz="18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6381328"/>
            <a:ext cx="676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(по материалам: Быкова Владислава Юрьевича)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7704856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Авторское</a:t>
            </a:r>
            <a:r>
              <a:rPr lang="ru-RU" sz="36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 </a:t>
            </a:r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право и творчество: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Смежные права на песню:</a:t>
            </a:r>
          </a:p>
          <a:p>
            <a:pPr lvl="0"/>
            <a:r>
              <a:rPr lang="ru-RU" sz="2800" dirty="0" smtClean="0"/>
              <a:t>смежные права на исполнение музыки – музыкант;</a:t>
            </a:r>
          </a:p>
          <a:p>
            <a:pPr lvl="0"/>
            <a:r>
              <a:rPr lang="ru-RU" sz="2800" dirty="0" smtClean="0"/>
              <a:t>смежные права на исполнение текста (слов) – певец;</a:t>
            </a:r>
          </a:p>
          <a:p>
            <a:pPr lvl="0"/>
            <a:r>
              <a:rPr lang="ru-RU" sz="2800" dirty="0" smtClean="0"/>
              <a:t>смежные права на фонограмму – изготовитель фонограммы (лицо, взявшее на себя инициативу и ответственность за первую запись звуков.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6381328"/>
            <a:ext cx="676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(по материалам: Быкова Владислава Юрьевича)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7704856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Получить право на использование песни для образовательных целей: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853136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Алгоритм действий:</a:t>
            </a:r>
          </a:p>
          <a:p>
            <a:pPr lvl="0"/>
            <a:r>
              <a:rPr lang="ru-RU" sz="2800" dirty="0" smtClean="0"/>
              <a:t>найти подходящую песню;</a:t>
            </a:r>
          </a:p>
          <a:p>
            <a:pPr lvl="0">
              <a:buNone/>
            </a:pPr>
            <a:endParaRPr lang="ru-RU" sz="2800" dirty="0" smtClean="0"/>
          </a:p>
          <a:p>
            <a:pPr lvl="0"/>
            <a:endParaRPr lang="ru-RU" sz="2800" dirty="0" smtClean="0"/>
          </a:p>
          <a:p>
            <a:pPr lvl="0"/>
            <a:r>
              <a:rPr lang="ru-RU" sz="2800" dirty="0" smtClean="0"/>
              <a:t>Найти правообладателя;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348880"/>
            <a:ext cx="5934075" cy="866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933056"/>
            <a:ext cx="5328592" cy="2376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95536" y="6381328"/>
            <a:ext cx="676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(по материалам: Быкова Владислава Юрьевича)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7704856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Получить право на использование песни для образовательных целей: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Алгоритм действий:</a:t>
            </a:r>
          </a:p>
          <a:p>
            <a:pPr lvl="0"/>
            <a:r>
              <a:rPr lang="ru-RU" sz="2800" dirty="0" smtClean="0"/>
              <a:t>на сайте исполнителя найти раздел «</a:t>
            </a:r>
            <a:r>
              <a:rPr lang="en-US" sz="2800" dirty="0" smtClean="0"/>
              <a:t>Contact </a:t>
            </a:r>
            <a:r>
              <a:rPr lang="ru-RU" sz="2800" dirty="0" smtClean="0"/>
              <a:t>/ </a:t>
            </a:r>
            <a:r>
              <a:rPr lang="en-US" sz="2800" dirty="0" smtClean="0"/>
              <a:t>Contacts</a:t>
            </a:r>
            <a:r>
              <a:rPr lang="ru-RU" sz="2800" dirty="0" smtClean="0"/>
              <a:t>»;</a:t>
            </a:r>
          </a:p>
          <a:p>
            <a:pPr lvl="0">
              <a:buNone/>
            </a:pPr>
            <a:endParaRPr lang="ru-RU" sz="2800" dirty="0" smtClean="0"/>
          </a:p>
          <a:p>
            <a:pPr lvl="0"/>
            <a:endParaRPr lang="ru-RU" sz="2800" dirty="0" smtClean="0"/>
          </a:p>
          <a:p>
            <a:pPr lvl="0"/>
            <a:r>
              <a:rPr lang="ru-RU" sz="2800" dirty="0" smtClean="0"/>
              <a:t>Написать письмо, например: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lang="ru-RU" sz="1600" b="1" i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en-US" sz="1600" b="1" i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My name is </a:t>
            </a:r>
            <a:r>
              <a:rPr lang="en-US" sz="1600" b="1" i="1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Vladislav</a:t>
            </a:r>
            <a:r>
              <a:rPr lang="en-US" sz="1600" b="1" i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and I am the English teacher of one of the Russian schools. </a:t>
            </a:r>
            <a:endParaRPr lang="ru-RU" sz="1000" dirty="0" smtClean="0">
              <a:latin typeface="Arial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sz="1600" b="1" i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I would like to use your songs at my lessons with my students, that is why I want </a:t>
            </a:r>
            <a:endParaRPr lang="ru-RU" sz="1000" dirty="0" smtClean="0">
              <a:latin typeface="Arial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sz="1600" b="1" i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to get your permission to do it. </a:t>
            </a:r>
            <a:endParaRPr lang="ru-RU" sz="1000" dirty="0" smtClean="0">
              <a:latin typeface="Arial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sz="1600" b="1" i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Thank you very much for your future reply!</a:t>
            </a:r>
            <a:endParaRPr lang="ru-RU" sz="1000" dirty="0" smtClean="0">
              <a:latin typeface="Arial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sz="1600" b="1" i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Best wishes</a:t>
            </a:r>
            <a:r>
              <a:rPr lang="ru-RU" sz="1600" b="1" i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,</a:t>
            </a:r>
            <a:endParaRPr lang="ru-RU" sz="1000" dirty="0" smtClean="0">
              <a:latin typeface="Arial" pitchFamily="34" charset="0"/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ru-RU" sz="1600" b="1" i="1" dirty="0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en-US" sz="1600" b="1" i="1" dirty="0" err="1" smtClean="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Vladislav</a:t>
            </a:r>
            <a:endParaRPr lang="en-US" sz="2000" dirty="0" smtClean="0">
              <a:latin typeface="Arial" pitchFamily="34" charset="0"/>
            </a:endParaRPr>
          </a:p>
          <a:p>
            <a:pPr lvl="0">
              <a:buNone/>
            </a:pPr>
            <a:endParaRPr lang="ru-RU" sz="2800" dirty="0" smtClean="0"/>
          </a:p>
          <a:p>
            <a:pPr lvl="0">
              <a:buNone/>
            </a:pPr>
            <a:endParaRPr lang="ru-RU" sz="28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4150" y="2819400"/>
            <a:ext cx="3695700" cy="1219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95736" y="4869160"/>
            <a:ext cx="38164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9552" y="4509120"/>
            <a:ext cx="7128792" cy="165618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27584" y="6381328"/>
            <a:ext cx="676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(по материалам: Быкова Владислава Юрьевича)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7704856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Получить право на использование песни для образовательных целей:</a:t>
            </a:r>
            <a:endParaRPr lang="ru-RU" sz="2800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195736" y="4869160"/>
            <a:ext cx="38164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4219178" y="74711"/>
            <a:ext cx="70564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577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457200" y="1563109"/>
            <a:ext cx="7859216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Например: 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i="1" dirty="0" smtClean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Dear </a:t>
            </a:r>
            <a:r>
              <a:rPr kumimoji="0" lang="en-US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Vladislav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! </a:t>
            </a:r>
            <a:endParaRPr lang="ru-RU" sz="1100" dirty="0" smtClean="0"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You do not need permission to use learning for your students. 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Only if you are recording songs and selling them or posting the song on the Internet.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Hope your students enjoy your lessons!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/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</a:b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All the best,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Michelle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ba.com 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3528" y="2348880"/>
            <a:ext cx="7848872" cy="302433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6381328"/>
            <a:ext cx="6768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(по материалам: Быкова Владислава Юрьевича)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9" descr="HEru3SB1_0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-4279"/>
            <a:ext cx="5122754" cy="6862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8" descr="HEru3SB1_0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48680"/>
            <a:ext cx="4488284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Eru3SB1_08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548680"/>
            <a:ext cx="4427984" cy="611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HEru3SB1_081"/>
          <p:cNvPicPr>
            <a:picLocks noChangeAspect="1" noChangeArrowheads="1"/>
          </p:cNvPicPr>
          <p:nvPr/>
        </p:nvPicPr>
        <p:blipFill rotWithShape="1">
          <a:blip r:embed="rId2" cstate="print"/>
          <a:srcRect t="47510"/>
          <a:stretch/>
        </p:blipFill>
        <p:spPr bwMode="auto">
          <a:xfrm>
            <a:off x="152400" y="1052736"/>
            <a:ext cx="8059481" cy="576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Eru3SB1_084"/>
          <p:cNvPicPr>
            <a:picLocks noChangeAspect="1" noChangeArrowheads="1"/>
          </p:cNvPicPr>
          <p:nvPr/>
        </p:nvPicPr>
        <p:blipFill rotWithShape="1">
          <a:blip r:embed="rId3" cstate="print"/>
          <a:srcRect t="27585" b="1"/>
          <a:stretch/>
        </p:blipFill>
        <p:spPr bwMode="auto">
          <a:xfrm>
            <a:off x="2411760" y="147262"/>
            <a:ext cx="6668616" cy="66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20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60648"/>
            <a:ext cx="831641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Чему помогают научить песни?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latin typeface="Arial Black" panose="020B0A04020102020204" pitchFamily="34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268760"/>
            <a:ext cx="78488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более прочно усвоить и расширить лексический запас;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усвоить и активизировать грамматические конструкции;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совершенствовать навыки иноязычного произношения;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мотивировать к изучению английского языка.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5400" dirty="0" smtClean="0"/>
              <a:t>Спасибо за внимание!</a:t>
            </a:r>
          </a:p>
          <a:p>
            <a:pPr marL="0" indent="0" algn="ctr">
              <a:buNone/>
            </a:pPr>
            <a:endParaRPr lang="en-US" sz="5400" dirty="0" smtClean="0">
              <a:hlinkClick r:id="rId2"/>
            </a:endParaRPr>
          </a:p>
          <a:p>
            <a:pPr marL="0" indent="0" algn="ctr">
              <a:buNone/>
            </a:pPr>
            <a:r>
              <a:rPr lang="en-US" sz="5400" dirty="0" smtClean="0">
                <a:hlinkClick r:id="rId2"/>
              </a:rPr>
              <a:t>www.englishteachers.ru</a:t>
            </a:r>
            <a:r>
              <a:rPr lang="en-US" sz="5400" dirty="0" smtClean="0"/>
              <a:t> 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598388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47863" y="6072188"/>
            <a:ext cx="6400800" cy="460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2000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en-US" sz="2000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60648"/>
            <a:ext cx="8316416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0070C0"/>
                </a:solidFill>
                <a:latin typeface="Arial Black" panose="020B0A04020102020204" pitchFamily="34" charset="0"/>
                <a:cs typeface="Arial" charset="0"/>
              </a:rPr>
              <a:t>По каким направлениям происходит развитие во время обучения при помощи песен?</a:t>
            </a:r>
            <a:endParaRPr lang="ru-RU" sz="2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70C0"/>
              </a:solidFill>
              <a:latin typeface="Arial Black" panose="020B0A04020102020204" pitchFamily="34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268760"/>
            <a:ext cx="78488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Эстетическое и нравственное развитие;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Физическое развитие;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Речевое развитие;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Социокультурная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компетенция.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229600" cy="922114"/>
          </a:xfrm>
        </p:spPr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Эстетическое и нравственное развитие</a:t>
            </a:r>
            <a:endParaRPr lang="ru-RU" sz="3600" dirty="0"/>
          </a:p>
        </p:txBody>
      </p:sp>
      <p:pic>
        <p:nvPicPr>
          <p:cNvPr id="4" name="Picture 2" descr="HEru7SB_12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268760"/>
            <a:ext cx="4104456" cy="5417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Физическое развитие</a:t>
            </a:r>
            <a:endParaRPr lang="ru-RU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7776864" cy="5250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Речевое развитие</a:t>
            </a:r>
            <a:endParaRPr lang="ru-RU" dirty="0"/>
          </a:p>
        </p:txBody>
      </p:sp>
      <p:pic>
        <p:nvPicPr>
          <p:cNvPr id="4" name="Рисунок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196752"/>
            <a:ext cx="3897442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1"/>
          <p:cNvPicPr>
            <a:picLocks noChangeAspect="1" noChangeArrowheads="1"/>
          </p:cNvPicPr>
          <p:nvPr/>
        </p:nvPicPr>
        <p:blipFill>
          <a:blip r:embed="rId3" cstate="print"/>
          <a:srcRect b="50432"/>
          <a:stretch>
            <a:fillRect/>
          </a:stretch>
        </p:blipFill>
        <p:spPr bwMode="auto">
          <a:xfrm>
            <a:off x="1619672" y="1196752"/>
            <a:ext cx="6804248" cy="48990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-9042"/>
            <a:ext cx="5107030" cy="6867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20080"/>
          </a:xfrm>
        </p:spPr>
        <p:txBody>
          <a:bodyPr/>
          <a:lstStyle/>
          <a:p>
            <a:r>
              <a:rPr lang="ru-RU" sz="3600" dirty="0" err="1" smtClean="0"/>
              <a:t>Социокультурная</a:t>
            </a:r>
            <a:r>
              <a:rPr lang="ru-RU" sz="3600" dirty="0" smtClean="0"/>
              <a:t> компетенция</a:t>
            </a:r>
            <a:endParaRPr lang="ru-RU" sz="3600" dirty="0"/>
          </a:p>
        </p:txBody>
      </p:sp>
      <p:pic>
        <p:nvPicPr>
          <p:cNvPr id="4" name="Picture 2" descr="HEru6SB_22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908720"/>
            <a:ext cx="4376804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HEru6SB_2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908720"/>
            <a:ext cx="4398548" cy="5805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6270</TotalTime>
  <Words>712</Words>
  <Application>Microsoft Office PowerPoint</Application>
  <PresentationFormat>Экран (4:3)</PresentationFormat>
  <Paragraphs>126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Обсуждаемые сегодня вопросы</vt:lpstr>
      <vt:lpstr>Презентация PowerPoint</vt:lpstr>
      <vt:lpstr>Презентация PowerPoint</vt:lpstr>
      <vt:lpstr>Эстетическое и нравственное развитие</vt:lpstr>
      <vt:lpstr>Физическое развитие</vt:lpstr>
      <vt:lpstr>Речевое развитие</vt:lpstr>
      <vt:lpstr>Презентация PowerPoint</vt:lpstr>
      <vt:lpstr>Социокультурная компетенция</vt:lpstr>
      <vt:lpstr>Как использовать песни на уроках? </vt:lpstr>
      <vt:lpstr>Презентация PowerPoint</vt:lpstr>
      <vt:lpstr>Что входит в работу с аудиозаписью?</vt:lpstr>
      <vt:lpstr>Презентация PowerPoint</vt:lpstr>
      <vt:lpstr>Презентация PowerPoint</vt:lpstr>
      <vt:lpstr>Что входит в работу с аудиозаписью?</vt:lpstr>
      <vt:lpstr>Презентация PowerPoint</vt:lpstr>
      <vt:lpstr>Что входит в работу с аудиозаписью?</vt:lpstr>
      <vt:lpstr>Презентация PowerPoint</vt:lpstr>
      <vt:lpstr>Презентация PowerPoint</vt:lpstr>
      <vt:lpstr>ЧАНТЫ</vt:lpstr>
      <vt:lpstr>Happy English.ru 3 </vt:lpstr>
      <vt:lpstr>Проблема выбора песен</vt:lpstr>
      <vt:lpstr>Авторское право и творчество:</vt:lpstr>
      <vt:lpstr>Авторское право и творчество:</vt:lpstr>
      <vt:lpstr>Получить право на использование песни для образовательных целей:</vt:lpstr>
      <vt:lpstr>Получить право на использование песни для образовательных целей:</vt:lpstr>
      <vt:lpstr>Получить право на использование песни для образовательных целей: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Илья Буров</dc:creator>
  <cp:lastModifiedBy>Илья</cp:lastModifiedBy>
  <cp:revision>120</cp:revision>
  <dcterms:created xsi:type="dcterms:W3CDTF">2012-05-30T10:17:08Z</dcterms:created>
  <dcterms:modified xsi:type="dcterms:W3CDTF">2015-02-12T20:16:06Z</dcterms:modified>
</cp:coreProperties>
</file>