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87" r:id="rId3"/>
    <p:sldId id="291" r:id="rId4"/>
    <p:sldId id="292" r:id="rId5"/>
    <p:sldId id="293" r:id="rId6"/>
    <p:sldId id="294" r:id="rId7"/>
    <p:sldId id="295" r:id="rId8"/>
    <p:sldId id="296" r:id="rId9"/>
    <p:sldId id="315" r:id="rId10"/>
    <p:sldId id="316" r:id="rId11"/>
    <p:sldId id="290" r:id="rId12"/>
    <p:sldId id="314" r:id="rId13"/>
    <p:sldId id="270" r:id="rId14"/>
    <p:sldId id="271" r:id="rId15"/>
    <p:sldId id="272" r:id="rId16"/>
    <p:sldId id="273" r:id="rId17"/>
    <p:sldId id="258" r:id="rId18"/>
    <p:sldId id="274" r:id="rId19"/>
    <p:sldId id="275" r:id="rId20"/>
    <p:sldId id="276" r:id="rId21"/>
    <p:sldId id="277" r:id="rId22"/>
    <p:sldId id="299" r:id="rId23"/>
    <p:sldId id="304" r:id="rId24"/>
    <p:sldId id="305" r:id="rId25"/>
    <p:sldId id="306" r:id="rId26"/>
    <p:sldId id="307" r:id="rId27"/>
    <p:sldId id="308" r:id="rId28"/>
    <p:sldId id="310" r:id="rId29"/>
    <p:sldId id="311" r:id="rId30"/>
    <p:sldId id="312" r:id="rId31"/>
    <p:sldId id="313" r:id="rId32"/>
    <p:sldId id="259" r:id="rId33"/>
    <p:sldId id="260" r:id="rId34"/>
    <p:sldId id="261" r:id="rId35"/>
    <p:sldId id="265" r:id="rId36"/>
    <p:sldId id="266" r:id="rId37"/>
    <p:sldId id="264" r:id="rId38"/>
    <p:sldId id="300" r:id="rId39"/>
    <p:sldId id="302" r:id="rId40"/>
    <p:sldId id="280" r:id="rId41"/>
    <p:sldId id="282" r:id="rId42"/>
    <p:sldId id="263" r:id="rId43"/>
    <p:sldId id="278" r:id="rId44"/>
    <p:sldId id="279" r:id="rId45"/>
    <p:sldId id="301" r:id="rId46"/>
    <p:sldId id="283" r:id="rId47"/>
    <p:sldId id="298" r:id="rId48"/>
    <p:sldId id="262" r:id="rId49"/>
    <p:sldId id="303" r:id="rId50"/>
    <p:sldId id="289" r:id="rId51"/>
    <p:sldId id="257" r:id="rId52"/>
    <p:sldId id="285" r:id="rId53"/>
    <p:sldId id="297" r:id="rId54"/>
    <p:sldId id="309" r:id="rId55"/>
    <p:sldId id="284" r:id="rId5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AD0FBC-3F7E-469D-9622-6C7298057FEF}" type="doc">
      <dgm:prSet loTypeId="urn:microsoft.com/office/officeart/2005/8/layout/radial4" loCatId="relationship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075A0994-B15D-4318-853B-A66F5875242C}">
      <dgm:prSet phldrT="[Текст]"/>
      <dgm:spPr/>
      <dgm:t>
        <a:bodyPr/>
        <a:lstStyle/>
        <a:p>
          <a:r>
            <a:rPr lang="en-US" dirty="0" smtClean="0"/>
            <a:t>Read Up</a:t>
          </a:r>
          <a:r>
            <a:rPr lang="ru-RU" dirty="0" smtClean="0"/>
            <a:t>!</a:t>
          </a:r>
          <a:endParaRPr lang="ru-RU" dirty="0"/>
        </a:p>
      </dgm:t>
    </dgm:pt>
    <dgm:pt modelId="{B7EC6EA8-71D0-4291-8895-07E9DAE5107C}" type="parTrans" cxnId="{FCC338E3-2AA8-4B3A-B2C3-633831436673}">
      <dgm:prSet/>
      <dgm:spPr/>
      <dgm:t>
        <a:bodyPr/>
        <a:lstStyle/>
        <a:p>
          <a:endParaRPr lang="ru-RU"/>
        </a:p>
      </dgm:t>
    </dgm:pt>
    <dgm:pt modelId="{65F5023C-BC33-4DCB-9EBE-9D1DEB748FC0}" type="sibTrans" cxnId="{FCC338E3-2AA8-4B3A-B2C3-633831436673}">
      <dgm:prSet/>
      <dgm:spPr/>
      <dgm:t>
        <a:bodyPr/>
        <a:lstStyle/>
        <a:p>
          <a:endParaRPr lang="ru-RU"/>
        </a:p>
      </dgm:t>
    </dgm:pt>
    <dgm:pt modelId="{CCC4E3EA-F353-477F-B472-08D76E5FF580}">
      <dgm:prSet phldrT="[Текст]"/>
      <dgm:spPr/>
      <dgm:t>
        <a:bodyPr/>
        <a:lstStyle/>
        <a:p>
          <a:r>
            <a:rPr lang="ru-RU" dirty="0" smtClean="0"/>
            <a:t>Повседневные темы</a:t>
          </a:r>
          <a:endParaRPr lang="ru-RU" dirty="0"/>
        </a:p>
      </dgm:t>
    </dgm:pt>
    <dgm:pt modelId="{9825F6E2-9175-4420-9D27-977C9F9EAA76}" type="parTrans" cxnId="{F44CFAD8-0391-4D58-9ED9-187BAB83CCF9}">
      <dgm:prSet/>
      <dgm:spPr/>
      <dgm:t>
        <a:bodyPr/>
        <a:lstStyle/>
        <a:p>
          <a:endParaRPr lang="ru-RU"/>
        </a:p>
      </dgm:t>
    </dgm:pt>
    <dgm:pt modelId="{E9B58734-E991-4E16-9C6C-C0C2C5721157}" type="sibTrans" cxnId="{F44CFAD8-0391-4D58-9ED9-187BAB83CCF9}">
      <dgm:prSet/>
      <dgm:spPr/>
      <dgm:t>
        <a:bodyPr/>
        <a:lstStyle/>
        <a:p>
          <a:endParaRPr lang="ru-RU"/>
        </a:p>
      </dgm:t>
    </dgm:pt>
    <dgm:pt modelId="{D8531B47-2A73-48FD-B200-ACC7E3ABDF93}">
      <dgm:prSet phldrT="[Текст]"/>
      <dgm:spPr/>
      <dgm:t>
        <a:bodyPr/>
        <a:lstStyle/>
        <a:p>
          <a:r>
            <a:rPr lang="ru-RU" dirty="0" err="1" smtClean="0"/>
            <a:t>Социокультурный</a:t>
          </a:r>
          <a:r>
            <a:rPr lang="ru-RU" baseline="0" dirty="0" smtClean="0"/>
            <a:t> компонент</a:t>
          </a:r>
          <a:endParaRPr lang="ru-RU" dirty="0"/>
        </a:p>
      </dgm:t>
    </dgm:pt>
    <dgm:pt modelId="{8244265C-C188-43F9-9774-C36D74D438DD}" type="parTrans" cxnId="{A27473E8-EB70-4A22-B7F7-4B28F4237B92}">
      <dgm:prSet/>
      <dgm:spPr/>
      <dgm:t>
        <a:bodyPr/>
        <a:lstStyle/>
        <a:p>
          <a:endParaRPr lang="ru-RU"/>
        </a:p>
      </dgm:t>
    </dgm:pt>
    <dgm:pt modelId="{87B8BF91-A610-4A8B-9D4B-2A54302C4D3E}" type="sibTrans" cxnId="{A27473E8-EB70-4A22-B7F7-4B28F4237B92}">
      <dgm:prSet/>
      <dgm:spPr/>
      <dgm:t>
        <a:bodyPr/>
        <a:lstStyle/>
        <a:p>
          <a:endParaRPr lang="ru-RU"/>
        </a:p>
      </dgm:t>
    </dgm:pt>
    <dgm:pt modelId="{2939216B-1204-434C-9F2D-65F5AB37B84E}">
      <dgm:prSet phldrT="[Текст]"/>
      <dgm:spPr/>
      <dgm:t>
        <a:bodyPr/>
        <a:lstStyle/>
        <a:p>
          <a:r>
            <a:rPr lang="ru-RU" dirty="0" smtClean="0"/>
            <a:t>Литература</a:t>
          </a:r>
          <a:endParaRPr lang="ru-RU" dirty="0"/>
        </a:p>
      </dgm:t>
    </dgm:pt>
    <dgm:pt modelId="{810A65BD-BE65-41CF-AD84-64DEF58E6F6B}" type="parTrans" cxnId="{168804EC-F958-4514-95E1-0444750565FE}">
      <dgm:prSet/>
      <dgm:spPr/>
      <dgm:t>
        <a:bodyPr/>
        <a:lstStyle/>
        <a:p>
          <a:endParaRPr lang="ru-RU"/>
        </a:p>
      </dgm:t>
    </dgm:pt>
    <dgm:pt modelId="{D402271D-8F27-4196-97E6-48A117F49A9E}" type="sibTrans" cxnId="{168804EC-F958-4514-95E1-0444750565FE}">
      <dgm:prSet/>
      <dgm:spPr/>
      <dgm:t>
        <a:bodyPr/>
        <a:lstStyle/>
        <a:p>
          <a:endParaRPr lang="ru-RU"/>
        </a:p>
      </dgm:t>
    </dgm:pt>
    <dgm:pt modelId="{2A5D0319-8A3F-4433-9378-06CFAABF2D41}">
      <dgm:prSet/>
      <dgm:spPr/>
      <dgm:t>
        <a:bodyPr/>
        <a:lstStyle/>
        <a:p>
          <a:r>
            <a:rPr lang="ru-RU" dirty="0" smtClean="0"/>
            <a:t>Наука</a:t>
          </a:r>
          <a:endParaRPr lang="ru-RU" dirty="0"/>
        </a:p>
      </dgm:t>
    </dgm:pt>
    <dgm:pt modelId="{BB4DB045-DF3F-4991-9883-3E5EF3BD9DDF}" type="parTrans" cxnId="{1DF9E631-78BA-4E65-879A-9273552945D0}">
      <dgm:prSet/>
      <dgm:spPr/>
      <dgm:t>
        <a:bodyPr/>
        <a:lstStyle/>
        <a:p>
          <a:endParaRPr lang="ru-RU"/>
        </a:p>
      </dgm:t>
    </dgm:pt>
    <dgm:pt modelId="{F31826EF-EB57-4901-9492-007D44DC7F7F}" type="sibTrans" cxnId="{1DF9E631-78BA-4E65-879A-9273552945D0}">
      <dgm:prSet/>
      <dgm:spPr/>
      <dgm:t>
        <a:bodyPr/>
        <a:lstStyle/>
        <a:p>
          <a:endParaRPr lang="ru-RU"/>
        </a:p>
      </dgm:t>
    </dgm:pt>
    <dgm:pt modelId="{16D4030A-22BF-4FD8-AD82-56CCCD71720B}" type="pres">
      <dgm:prSet presAssocID="{8CAD0FBC-3F7E-469D-9622-6C7298057FE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070305-0F5D-4988-81DA-747E4A305288}" type="pres">
      <dgm:prSet presAssocID="{075A0994-B15D-4318-853B-A66F5875242C}" presName="centerShape" presStyleLbl="node0" presStyleIdx="0" presStyleCnt="1"/>
      <dgm:spPr/>
      <dgm:t>
        <a:bodyPr/>
        <a:lstStyle/>
        <a:p>
          <a:endParaRPr lang="ru-RU"/>
        </a:p>
      </dgm:t>
    </dgm:pt>
    <dgm:pt modelId="{52099055-31CB-4939-B26D-8DF53056E445}" type="pres">
      <dgm:prSet presAssocID="{9825F6E2-9175-4420-9D27-977C9F9EAA76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2FA38123-1857-4550-A5DA-4486DF088974}" type="pres">
      <dgm:prSet presAssocID="{CCC4E3EA-F353-477F-B472-08D76E5FF58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A1DC7-22B7-4CD2-832B-54F565AEF36C}" type="pres">
      <dgm:prSet presAssocID="{8244265C-C188-43F9-9774-C36D74D438DD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35D8CC70-3558-4CE5-9700-1A00FAB11F7C}" type="pres">
      <dgm:prSet presAssocID="{D8531B47-2A73-48FD-B200-ACC7E3ABDF9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D6FBF-964E-41FB-8487-16A0B7E1FEEA}" type="pres">
      <dgm:prSet presAssocID="{810A65BD-BE65-41CF-AD84-64DEF58E6F6B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A603FDAB-AD30-420A-B066-2F611E615319}" type="pres">
      <dgm:prSet presAssocID="{2939216B-1204-434C-9F2D-65F5AB37B84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2C471-6E69-4756-9926-A342A1758654}" type="pres">
      <dgm:prSet presAssocID="{BB4DB045-DF3F-4991-9883-3E5EF3BD9DDF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E39DEFFD-5C01-4472-AFF4-24CBE2CBED48}" type="pres">
      <dgm:prSet presAssocID="{2A5D0319-8A3F-4433-9378-06CFAABF2D4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8804EC-F958-4514-95E1-0444750565FE}" srcId="{075A0994-B15D-4318-853B-A66F5875242C}" destId="{2939216B-1204-434C-9F2D-65F5AB37B84E}" srcOrd="2" destOrd="0" parTransId="{810A65BD-BE65-41CF-AD84-64DEF58E6F6B}" sibTransId="{D402271D-8F27-4196-97E6-48A117F49A9E}"/>
    <dgm:cxn modelId="{B678AB97-62C1-4368-B622-8EC604F7EB74}" type="presOf" srcId="{D8531B47-2A73-48FD-B200-ACC7E3ABDF93}" destId="{35D8CC70-3558-4CE5-9700-1A00FAB11F7C}" srcOrd="0" destOrd="0" presId="urn:microsoft.com/office/officeart/2005/8/layout/radial4"/>
    <dgm:cxn modelId="{FCC338E3-2AA8-4B3A-B2C3-633831436673}" srcId="{8CAD0FBC-3F7E-469D-9622-6C7298057FEF}" destId="{075A0994-B15D-4318-853B-A66F5875242C}" srcOrd="0" destOrd="0" parTransId="{B7EC6EA8-71D0-4291-8895-07E9DAE5107C}" sibTransId="{65F5023C-BC33-4DCB-9EBE-9D1DEB748FC0}"/>
    <dgm:cxn modelId="{0990A775-4B82-4E7C-8FF9-2E336FD0753D}" type="presOf" srcId="{810A65BD-BE65-41CF-AD84-64DEF58E6F6B}" destId="{9A0D6FBF-964E-41FB-8487-16A0B7E1FEEA}" srcOrd="0" destOrd="0" presId="urn:microsoft.com/office/officeart/2005/8/layout/radial4"/>
    <dgm:cxn modelId="{10B83073-EE30-42EC-8CF1-78F8FBBF3D52}" type="presOf" srcId="{BB4DB045-DF3F-4991-9883-3E5EF3BD9DDF}" destId="{44E2C471-6E69-4756-9926-A342A1758654}" srcOrd="0" destOrd="0" presId="urn:microsoft.com/office/officeart/2005/8/layout/radial4"/>
    <dgm:cxn modelId="{82D0BAD5-C6A5-471A-83D9-B5AA6A1586EF}" type="presOf" srcId="{8244265C-C188-43F9-9774-C36D74D438DD}" destId="{462A1DC7-22B7-4CD2-832B-54F565AEF36C}" srcOrd="0" destOrd="0" presId="urn:microsoft.com/office/officeart/2005/8/layout/radial4"/>
    <dgm:cxn modelId="{8438C753-E63D-4484-BC09-C7BC1FA55AF9}" type="presOf" srcId="{8CAD0FBC-3F7E-469D-9622-6C7298057FEF}" destId="{16D4030A-22BF-4FD8-AD82-56CCCD71720B}" srcOrd="0" destOrd="0" presId="urn:microsoft.com/office/officeart/2005/8/layout/radial4"/>
    <dgm:cxn modelId="{0B91648D-63CC-48B5-BC75-9881E40F5DEF}" type="presOf" srcId="{2939216B-1204-434C-9F2D-65F5AB37B84E}" destId="{A603FDAB-AD30-420A-B066-2F611E615319}" srcOrd="0" destOrd="0" presId="urn:microsoft.com/office/officeart/2005/8/layout/radial4"/>
    <dgm:cxn modelId="{F44CFAD8-0391-4D58-9ED9-187BAB83CCF9}" srcId="{075A0994-B15D-4318-853B-A66F5875242C}" destId="{CCC4E3EA-F353-477F-B472-08D76E5FF580}" srcOrd="0" destOrd="0" parTransId="{9825F6E2-9175-4420-9D27-977C9F9EAA76}" sibTransId="{E9B58734-E991-4E16-9C6C-C0C2C5721157}"/>
    <dgm:cxn modelId="{A27473E8-EB70-4A22-B7F7-4B28F4237B92}" srcId="{075A0994-B15D-4318-853B-A66F5875242C}" destId="{D8531B47-2A73-48FD-B200-ACC7E3ABDF93}" srcOrd="1" destOrd="0" parTransId="{8244265C-C188-43F9-9774-C36D74D438DD}" sibTransId="{87B8BF91-A610-4A8B-9D4B-2A54302C4D3E}"/>
    <dgm:cxn modelId="{A36E793B-5ABE-45FA-BAAF-27AB877ACD15}" type="presOf" srcId="{CCC4E3EA-F353-477F-B472-08D76E5FF580}" destId="{2FA38123-1857-4550-A5DA-4486DF088974}" srcOrd="0" destOrd="0" presId="urn:microsoft.com/office/officeart/2005/8/layout/radial4"/>
    <dgm:cxn modelId="{9DEC0000-774A-46BE-8017-70CA1B1702FE}" type="presOf" srcId="{075A0994-B15D-4318-853B-A66F5875242C}" destId="{8D070305-0F5D-4988-81DA-747E4A305288}" srcOrd="0" destOrd="0" presId="urn:microsoft.com/office/officeart/2005/8/layout/radial4"/>
    <dgm:cxn modelId="{9A363D32-BDE3-4969-A958-0E661497205A}" type="presOf" srcId="{9825F6E2-9175-4420-9D27-977C9F9EAA76}" destId="{52099055-31CB-4939-B26D-8DF53056E445}" srcOrd="0" destOrd="0" presId="urn:microsoft.com/office/officeart/2005/8/layout/radial4"/>
    <dgm:cxn modelId="{319EDF2B-6402-4EA4-BA42-098C6A243011}" type="presOf" srcId="{2A5D0319-8A3F-4433-9378-06CFAABF2D41}" destId="{E39DEFFD-5C01-4472-AFF4-24CBE2CBED48}" srcOrd="0" destOrd="0" presId="urn:microsoft.com/office/officeart/2005/8/layout/radial4"/>
    <dgm:cxn modelId="{1DF9E631-78BA-4E65-879A-9273552945D0}" srcId="{075A0994-B15D-4318-853B-A66F5875242C}" destId="{2A5D0319-8A3F-4433-9378-06CFAABF2D41}" srcOrd="3" destOrd="0" parTransId="{BB4DB045-DF3F-4991-9883-3E5EF3BD9DDF}" sibTransId="{F31826EF-EB57-4901-9492-007D44DC7F7F}"/>
    <dgm:cxn modelId="{2DE6A313-AC55-450D-B7CA-6698E5F7F684}" type="presParOf" srcId="{16D4030A-22BF-4FD8-AD82-56CCCD71720B}" destId="{8D070305-0F5D-4988-81DA-747E4A305288}" srcOrd="0" destOrd="0" presId="urn:microsoft.com/office/officeart/2005/8/layout/radial4"/>
    <dgm:cxn modelId="{C01CC63D-46D4-429C-9CAA-D322A0554F2A}" type="presParOf" srcId="{16D4030A-22BF-4FD8-AD82-56CCCD71720B}" destId="{52099055-31CB-4939-B26D-8DF53056E445}" srcOrd="1" destOrd="0" presId="urn:microsoft.com/office/officeart/2005/8/layout/radial4"/>
    <dgm:cxn modelId="{8BDE9E03-FA04-4819-AC06-C112CB39F918}" type="presParOf" srcId="{16D4030A-22BF-4FD8-AD82-56CCCD71720B}" destId="{2FA38123-1857-4550-A5DA-4486DF088974}" srcOrd="2" destOrd="0" presId="urn:microsoft.com/office/officeart/2005/8/layout/radial4"/>
    <dgm:cxn modelId="{DADD5C12-08FB-4B96-9AF9-84551DC8EC59}" type="presParOf" srcId="{16D4030A-22BF-4FD8-AD82-56CCCD71720B}" destId="{462A1DC7-22B7-4CD2-832B-54F565AEF36C}" srcOrd="3" destOrd="0" presId="urn:microsoft.com/office/officeart/2005/8/layout/radial4"/>
    <dgm:cxn modelId="{D9EF7ABE-9A12-4158-8A34-FF25C5B09AED}" type="presParOf" srcId="{16D4030A-22BF-4FD8-AD82-56CCCD71720B}" destId="{35D8CC70-3558-4CE5-9700-1A00FAB11F7C}" srcOrd="4" destOrd="0" presId="urn:microsoft.com/office/officeart/2005/8/layout/radial4"/>
    <dgm:cxn modelId="{D4524295-B1C8-4E7E-8F8A-1744FD3353B1}" type="presParOf" srcId="{16D4030A-22BF-4FD8-AD82-56CCCD71720B}" destId="{9A0D6FBF-964E-41FB-8487-16A0B7E1FEEA}" srcOrd="5" destOrd="0" presId="urn:microsoft.com/office/officeart/2005/8/layout/radial4"/>
    <dgm:cxn modelId="{928B2DA2-5289-4980-9F6B-D4FE54F70477}" type="presParOf" srcId="{16D4030A-22BF-4FD8-AD82-56CCCD71720B}" destId="{A603FDAB-AD30-420A-B066-2F611E615319}" srcOrd="6" destOrd="0" presId="urn:microsoft.com/office/officeart/2005/8/layout/radial4"/>
    <dgm:cxn modelId="{77E56283-0AF8-4883-B6F6-A39874E8139A}" type="presParOf" srcId="{16D4030A-22BF-4FD8-AD82-56CCCD71720B}" destId="{44E2C471-6E69-4756-9926-A342A1758654}" srcOrd="7" destOrd="0" presId="urn:microsoft.com/office/officeart/2005/8/layout/radial4"/>
    <dgm:cxn modelId="{1E716D27-5CDA-4B88-A82F-36DF4A3E6C06}" type="presParOf" srcId="{16D4030A-22BF-4FD8-AD82-56CCCD71720B}" destId="{E39DEFFD-5C01-4472-AFF4-24CBE2CBED48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070305-0F5D-4988-81DA-747E4A305288}">
      <dsp:nvSpPr>
        <dsp:cNvPr id="0" name=""/>
        <dsp:cNvSpPr/>
      </dsp:nvSpPr>
      <dsp:spPr>
        <a:xfrm>
          <a:off x="3127667" y="2652978"/>
          <a:ext cx="2313617" cy="23136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600" kern="1200" dirty="0" smtClean="0"/>
            <a:t>Read Up</a:t>
          </a:r>
          <a:r>
            <a:rPr lang="ru-RU" sz="5600" kern="1200" dirty="0" smtClean="0"/>
            <a:t>!</a:t>
          </a:r>
          <a:endParaRPr lang="ru-RU" sz="5600" kern="1200" dirty="0"/>
        </a:p>
      </dsp:txBody>
      <dsp:txXfrm>
        <a:off x="3127667" y="2652978"/>
        <a:ext cx="2313617" cy="2313617"/>
      </dsp:txXfrm>
    </dsp:sp>
    <dsp:sp modelId="{52099055-31CB-4939-B26D-8DF53056E445}">
      <dsp:nvSpPr>
        <dsp:cNvPr id="0" name=""/>
        <dsp:cNvSpPr/>
      </dsp:nvSpPr>
      <dsp:spPr>
        <a:xfrm rot="11700000">
          <a:off x="1129767" y="2897453"/>
          <a:ext cx="1960503" cy="65938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A38123-1857-4550-A5DA-4486DF088974}">
      <dsp:nvSpPr>
        <dsp:cNvPr id="0" name=""/>
        <dsp:cNvSpPr/>
      </dsp:nvSpPr>
      <dsp:spPr>
        <a:xfrm>
          <a:off x="64200" y="2094261"/>
          <a:ext cx="2197936" cy="1758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Повседневные темы</a:t>
          </a:r>
          <a:endParaRPr lang="ru-RU" sz="2000" kern="1200" dirty="0"/>
        </a:p>
      </dsp:txBody>
      <dsp:txXfrm>
        <a:off x="64200" y="2094261"/>
        <a:ext cx="2197936" cy="1758348"/>
      </dsp:txXfrm>
    </dsp:sp>
    <dsp:sp modelId="{462A1DC7-22B7-4CD2-832B-54F565AEF36C}">
      <dsp:nvSpPr>
        <dsp:cNvPr id="0" name=""/>
        <dsp:cNvSpPr/>
      </dsp:nvSpPr>
      <dsp:spPr>
        <a:xfrm rot="14700000">
          <a:off x="2352841" y="1439849"/>
          <a:ext cx="1960503" cy="65938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5D8CC70-3558-4CE5-9700-1A00FAB11F7C}">
      <dsp:nvSpPr>
        <dsp:cNvPr id="0" name=""/>
        <dsp:cNvSpPr/>
      </dsp:nvSpPr>
      <dsp:spPr>
        <a:xfrm>
          <a:off x="1819852" y="1955"/>
          <a:ext cx="2197936" cy="1758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Социокультурный</a:t>
          </a:r>
          <a:r>
            <a:rPr lang="ru-RU" sz="2000" kern="1200" baseline="0" dirty="0" smtClean="0"/>
            <a:t> компонент</a:t>
          </a:r>
          <a:endParaRPr lang="ru-RU" sz="2000" kern="1200" dirty="0"/>
        </a:p>
      </dsp:txBody>
      <dsp:txXfrm>
        <a:off x="1819852" y="1955"/>
        <a:ext cx="2197936" cy="1758348"/>
      </dsp:txXfrm>
    </dsp:sp>
    <dsp:sp modelId="{9A0D6FBF-964E-41FB-8487-16A0B7E1FEEA}">
      <dsp:nvSpPr>
        <dsp:cNvPr id="0" name=""/>
        <dsp:cNvSpPr/>
      </dsp:nvSpPr>
      <dsp:spPr>
        <a:xfrm rot="17700000">
          <a:off x="4255607" y="1439849"/>
          <a:ext cx="1960503" cy="65938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603FDAB-AD30-420A-B066-2F611E615319}">
      <dsp:nvSpPr>
        <dsp:cNvPr id="0" name=""/>
        <dsp:cNvSpPr/>
      </dsp:nvSpPr>
      <dsp:spPr>
        <a:xfrm>
          <a:off x="4551163" y="1955"/>
          <a:ext cx="2197936" cy="1758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Литература</a:t>
          </a:r>
          <a:endParaRPr lang="ru-RU" sz="2000" kern="1200" dirty="0"/>
        </a:p>
      </dsp:txBody>
      <dsp:txXfrm>
        <a:off x="4551163" y="1955"/>
        <a:ext cx="2197936" cy="1758348"/>
      </dsp:txXfrm>
    </dsp:sp>
    <dsp:sp modelId="{44E2C471-6E69-4756-9926-A342A1758654}">
      <dsp:nvSpPr>
        <dsp:cNvPr id="0" name=""/>
        <dsp:cNvSpPr/>
      </dsp:nvSpPr>
      <dsp:spPr>
        <a:xfrm rot="20700000">
          <a:off x="5478681" y="2897453"/>
          <a:ext cx="1960503" cy="65938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9DEFFD-5C01-4472-AFF4-24CBE2CBED48}">
      <dsp:nvSpPr>
        <dsp:cNvPr id="0" name=""/>
        <dsp:cNvSpPr/>
      </dsp:nvSpPr>
      <dsp:spPr>
        <a:xfrm>
          <a:off x="6306815" y="2094261"/>
          <a:ext cx="2197936" cy="1758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Наука</a:t>
          </a:r>
          <a:endParaRPr lang="ru-RU" sz="2000" kern="1200" dirty="0"/>
        </a:p>
      </dsp:txBody>
      <dsp:txXfrm>
        <a:off x="6306815" y="2094261"/>
        <a:ext cx="2197936" cy="1758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8D72E-EE28-4CB0-98E6-3C8854414725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58706-F322-4EF4-A85A-13F520DF2C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5F28A4F-CAEE-4243-83A5-335F71E282AD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u="sng" smtClean="0"/>
              <a:t>Цитируется по:</a:t>
            </a:r>
            <a:r>
              <a:rPr lang="ru-RU" smtClean="0"/>
              <a:t> </a:t>
            </a:r>
          </a:p>
          <a:p>
            <a:pPr eaLnBrk="1" hangingPunct="1"/>
            <a:r>
              <a:rPr lang="ru-RU" smtClean="0"/>
              <a:t>Федеральный государственный образовательный стандарт начального общего образования [Текст] / М-во образования и науки Рос. Федерации. – М.: Просвещение, 2010. – 31 с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444F97-6339-42E0-B499-BFB9EBA2BD87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u="sng" smtClean="0"/>
              <a:t>Цитируется по:</a:t>
            </a:r>
            <a:r>
              <a:rPr lang="ru-RU" smtClean="0"/>
              <a:t> </a:t>
            </a:r>
          </a:p>
          <a:p>
            <a:pPr eaLnBrk="1" hangingPunct="1"/>
            <a:r>
              <a:rPr lang="ru-RU" smtClean="0"/>
              <a:t>Федеральный государственный образовательный стандарт начального общего образования [Текст] / М-во образования и науки Рос. Федерации. – М.: Просвещение, 2010. – 31 с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9A2474-E5E5-4660-A99E-A22506CF1F91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BC91A3-61FE-4801-B094-5BD9871F19C2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295&amp;p=111552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309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65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5904656" cy="5040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Достижение метапредметных результатов на уроках английского языка и во внеурочной деятельности с помощью книг для чтения </a:t>
            </a:r>
            <a:r>
              <a:rPr lang="en-US" dirty="0" smtClean="0"/>
              <a:t>“</a:t>
            </a:r>
            <a:r>
              <a:rPr lang="ru-RU" dirty="0" err="1" smtClean="0"/>
              <a:t>Read</a:t>
            </a:r>
            <a:r>
              <a:rPr lang="ru-RU" dirty="0" smtClean="0"/>
              <a:t> </a:t>
            </a:r>
            <a:r>
              <a:rPr lang="ru-RU" dirty="0" err="1" smtClean="0"/>
              <a:t>Up</a:t>
            </a:r>
            <a:r>
              <a:rPr lang="ru-RU" dirty="0" smtClean="0"/>
              <a:t>!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5950" y="332656"/>
            <a:ext cx="3448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4471392" y="5229200"/>
            <a:ext cx="4672608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зам.руководителя Центра образовательных программ издательства «Титул», аспирант лаборатории дидактики иностранных языков Института содержания и методов обучения Российской академии образования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Формы оценки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Результат выполнения специально сконструированных диагностических задач.</a:t>
            </a:r>
          </a:p>
          <a:p>
            <a:r>
              <a:rPr lang="ru-RU" dirty="0" smtClean="0"/>
              <a:t>Успешность выполнения учебных и учебно-практических задач средствами предмета.</a:t>
            </a:r>
          </a:p>
          <a:p>
            <a:r>
              <a:rPr lang="ru-RU" dirty="0" smtClean="0"/>
              <a:t>Успешность выполнения комплексных заданий на </a:t>
            </a:r>
            <a:r>
              <a:rPr lang="ru-RU" dirty="0" err="1" smtClean="0"/>
              <a:t>межпредметной</a:t>
            </a:r>
            <a:r>
              <a:rPr lang="ru-RU" dirty="0" smtClean="0"/>
              <a:t> основе.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148064" y="3284984"/>
            <a:ext cx="576064" cy="2520280"/>
          </a:xfrm>
          <a:prstGeom prst="rightBrac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41F6C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508104" y="3212976"/>
            <a:ext cx="3394720" cy="34563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1F6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Преимущество: предмет измерения – уровень присвоения учащимся учебного действия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41F6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41F6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defTabSz="912813"/>
            <a:r>
              <a:rPr lang="ru-RU" dirty="0" smtClean="0"/>
              <a:t>Позволяет получить дополнительные знания на родном языке;</a:t>
            </a:r>
          </a:p>
          <a:p>
            <a:pPr defTabSz="912813"/>
            <a:r>
              <a:rPr lang="ru-RU" dirty="0" smtClean="0"/>
              <a:t>Позволяет развивать умения поиска и анализа информации;</a:t>
            </a:r>
          </a:p>
          <a:p>
            <a:pPr defTabSz="912813"/>
            <a:r>
              <a:rPr lang="ru-RU" dirty="0" smtClean="0"/>
              <a:t>Позволяет повышать культурный уровень и воспитывать учеников;</a:t>
            </a:r>
          </a:p>
          <a:p>
            <a:pPr defTabSz="912813"/>
            <a:r>
              <a:rPr lang="ru-RU" dirty="0" smtClean="0"/>
              <a:t>Повышает мотивацию школьников.</a:t>
            </a:r>
          </a:p>
          <a:p>
            <a:pPr defTabSz="912813">
              <a:buNone/>
            </a:pPr>
            <a:r>
              <a:rPr lang="ru-RU" dirty="0" smtClean="0"/>
              <a:t>Может быть организована в виде научного общества, кружка, в ходе работы которого учащиеся получают социокультурную информацию о стране изучаемого языка, учатся находить новую информацию и выбирать нужную, знакомятся с жизнью зарубежных сверстников, разыгрывают сценки и т.п.</a:t>
            </a:r>
          </a:p>
          <a:p>
            <a:pPr defTabSz="912813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1656184" cy="2288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24744"/>
            <a:ext cx="1656184" cy="2282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1656184" cy="2282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196752"/>
            <a:ext cx="1728192" cy="2386134"/>
          </a:xfrm>
          <a:prstGeom prst="rect">
            <a:avLst/>
          </a:prstGeom>
          <a:noFill/>
        </p:spPr>
      </p:pic>
      <p:pic>
        <p:nvPicPr>
          <p:cNvPr id="8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429000"/>
            <a:ext cx="1656184" cy="2265693"/>
          </a:xfrm>
          <a:prstGeom prst="rect">
            <a:avLst/>
          </a:prstGeom>
          <a:noFill/>
        </p:spPr>
      </p:pic>
      <p:pic>
        <p:nvPicPr>
          <p:cNvPr id="9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4005064"/>
            <a:ext cx="1656184" cy="2288227"/>
          </a:xfrm>
          <a:prstGeom prst="rect">
            <a:avLst/>
          </a:prstGeom>
          <a:noFill/>
        </p:spPr>
      </p:pic>
      <p:pic>
        <p:nvPicPr>
          <p:cNvPr id="10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284984"/>
            <a:ext cx="1656184" cy="2288226"/>
          </a:xfrm>
          <a:prstGeom prst="rect">
            <a:avLst/>
          </a:prstGeom>
          <a:noFill/>
        </p:spPr>
      </p:pic>
      <p:pic>
        <p:nvPicPr>
          <p:cNvPr id="11" name="Picture 3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4005064"/>
            <a:ext cx="1691680" cy="23372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l="50407"/>
          <a:stretch/>
        </p:blipFill>
        <p:spPr bwMode="auto">
          <a:xfrm>
            <a:off x="3203848" y="188640"/>
            <a:ext cx="4706324" cy="6474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75856" y="404664"/>
            <a:ext cx="4176464" cy="280831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5856" y="3284984"/>
            <a:ext cx="4320480" cy="27363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34348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38171"/>
            <a:ext cx="5034341" cy="6819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987824" y="188640"/>
            <a:ext cx="3744416" cy="64807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78760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33" r="1" b="1340"/>
          <a:stretch/>
        </p:blipFill>
        <p:spPr>
          <a:xfrm>
            <a:off x="107505" y="864289"/>
            <a:ext cx="8814494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67893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8800672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96356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540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Разнообразие жанров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908720"/>
          <a:ext cx="8229600" cy="580526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543164"/>
                <a:gridCol w="2943236"/>
                <a:gridCol w="2743200"/>
              </a:tblGrid>
              <a:tr h="38369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2-4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5-9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10-11 классы</a:t>
                      </a:r>
                      <a:endParaRPr lang="ru-RU" sz="1800" dirty="0"/>
                    </a:p>
                  </a:txBody>
                  <a:tcPr marT="45716" marB="45716"/>
                </a:tc>
              </a:tr>
              <a:tr h="542156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</a:t>
                      </a:r>
                      <a:r>
                        <a:rPr lang="ru-RU" sz="2400" dirty="0" smtClean="0"/>
                        <a:t>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Рассказы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Пословицы, поговорки, скороговорки, загадки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Комиксы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Информационные</a:t>
                      </a:r>
                      <a:r>
                        <a:rPr lang="ru-RU" sz="2400" baseline="0" dirty="0" smtClean="0"/>
                        <a:t> тексты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Письма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Мифы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Объявления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Правила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Расписания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Программы</a:t>
                      </a:r>
                      <a:r>
                        <a:rPr lang="ru-RU" sz="1800" baseline="0" dirty="0" smtClean="0"/>
                        <a:t> мероприятий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Научно-популярные</a:t>
                      </a:r>
                      <a:r>
                        <a:rPr lang="ru-RU" sz="1800" baseline="0" dirty="0" smtClean="0"/>
                        <a:t> тексты (энциклопедические, журнальные)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r>
                        <a:rPr lang="ru-RU" sz="1800" baseline="0" dirty="0" smtClean="0"/>
                        <a:t>/</a:t>
                      </a:r>
                      <a:r>
                        <a:rPr lang="ru-RU" sz="1800" baseline="0" dirty="0" err="1" smtClean="0"/>
                        <a:t>вебстраницы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Интервью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Словарные</a:t>
                      </a:r>
                      <a:r>
                        <a:rPr lang="ru-RU" sz="1800" baseline="0" dirty="0" smtClean="0"/>
                        <a:t> и энциклопедические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Рекламные тексты (буклеты, объявления)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Биографии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исторических произведений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Научно-популярные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endParaRPr lang="ru-RU" sz="18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Драматургия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Мемуары</a:t>
                      </a:r>
                      <a:endParaRPr lang="ru-RU" sz="1800" dirty="0"/>
                    </a:p>
                  </a:txBody>
                  <a:tcPr marT="45716" marB="45716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"/>
            <a:ext cx="510581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419872" y="188640"/>
            <a:ext cx="4176464" cy="36004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38594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0"/>
            <a:ext cx="512250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131840" y="116632"/>
            <a:ext cx="4464496" cy="129614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ФГОС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  <a:defRPr/>
            </a:pPr>
            <a:r>
              <a:rPr lang="ru-RU" dirty="0" smtClean="0"/>
              <a:t>По ФГОС результаты обучения делятся на 3 группы:</a:t>
            </a:r>
          </a:p>
          <a:p>
            <a:pPr>
              <a:defRPr/>
            </a:pPr>
            <a:r>
              <a:rPr lang="ru-RU" dirty="0" smtClean="0"/>
              <a:t>личностные;</a:t>
            </a:r>
          </a:p>
          <a:p>
            <a:pPr>
              <a:defRPr/>
            </a:pPr>
            <a:r>
              <a:rPr lang="ru-RU" dirty="0" smtClean="0"/>
              <a:t>метапредметные;</a:t>
            </a:r>
          </a:p>
          <a:p>
            <a:pPr>
              <a:defRPr/>
            </a:pPr>
            <a:r>
              <a:rPr lang="ru-RU" dirty="0" smtClean="0"/>
              <a:t>предметные.</a:t>
            </a:r>
          </a:p>
          <a:p>
            <a:pPr>
              <a:buNone/>
              <a:defRPr/>
            </a:pPr>
            <a:r>
              <a:rPr lang="ru-RU" dirty="0" smtClean="0"/>
              <a:t>Личностные результаты не оцениваются, но планируются. </a:t>
            </a:r>
          </a:p>
          <a:p>
            <a:pPr>
              <a:buNone/>
              <a:defRPr/>
            </a:pPr>
            <a:r>
              <a:rPr lang="ru-RU" dirty="0" smtClean="0"/>
              <a:t>Метапредметные и предметные результаты планируются и подлежат оценке: в начальной школе - внутришкольной, в 5 – </a:t>
            </a:r>
            <a:r>
              <a:rPr lang="en-US" dirty="0" smtClean="0"/>
              <a:t>11</a:t>
            </a:r>
            <a:r>
              <a:rPr lang="ru-RU" dirty="0" smtClean="0"/>
              <a:t> – внешней (ОГЭ, ЕГЭ).</a:t>
            </a:r>
          </a:p>
          <a:p>
            <a:pPr>
              <a:buNone/>
              <a:defRPr/>
            </a:pPr>
            <a:r>
              <a:rPr lang="ru-RU" dirty="0" smtClean="0"/>
              <a:t>Результаты достигаются в ходе урочной и внеурочной деятельности учащихся.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16632"/>
            <a:ext cx="4884704" cy="6572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419872" y="3018772"/>
            <a:ext cx="4248472" cy="309634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7864" y="210460"/>
            <a:ext cx="4464496" cy="27363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029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755155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56682"/>
          <a:stretch/>
        </p:blipFill>
        <p:spPr>
          <a:xfrm>
            <a:off x="2483768" y="2740220"/>
            <a:ext cx="6666560" cy="3979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38753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4544" y="0"/>
            <a:ext cx="498683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211960" y="1340768"/>
            <a:ext cx="3024336" cy="28803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8683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627784" y="3068960"/>
            <a:ext cx="4752528" cy="345638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836712"/>
            <a:ext cx="3941465" cy="542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20"/>
            <a:ext cx="387471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4"/>
            <a:ext cx="8372475" cy="260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4986834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59" y="0"/>
            <a:ext cx="498683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-38869"/>
            <a:ext cx="5015098" cy="68968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507146"/>
            <a:ext cx="7555607" cy="4151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b="1" dirty="0" smtClean="0"/>
              <a:t>Метапредметные результаты освоения основной образовательной программы начального общего образования должны отражать:</a:t>
            </a:r>
            <a:br>
              <a:rPr lang="ru-RU" sz="1800" b="1" dirty="0" smtClean="0"/>
            </a:br>
            <a:endParaRPr lang="ru-RU" sz="1800" b="1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6106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dirty="0" smtClean="0"/>
              <a:t>овладение способностью </a:t>
            </a:r>
            <a:r>
              <a:rPr lang="ru-RU" sz="2400" b="1" u="sng" dirty="0" smtClean="0"/>
              <a:t>принимать и сохранять цели и задачи учебной деятельности</a:t>
            </a:r>
            <a:r>
              <a:rPr lang="ru-RU" sz="2400" dirty="0" smtClean="0"/>
              <a:t>, поиска средств  её осуществления; 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dirty="0" smtClean="0"/>
              <a:t>освоение способов решения </a:t>
            </a:r>
            <a:r>
              <a:rPr lang="ru-RU" sz="2400" b="1" u="sng" dirty="0" smtClean="0"/>
              <a:t>проблем творческого и поискового характера</a:t>
            </a:r>
            <a:r>
              <a:rPr lang="ru-RU" sz="2400" dirty="0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dirty="0" smtClean="0"/>
              <a:t>формирование </a:t>
            </a:r>
            <a:r>
              <a:rPr lang="ru-RU" sz="2400" b="1" u="sng" dirty="0" smtClean="0"/>
              <a:t>умения планировать, контролировать и оценивать учебные действия</a:t>
            </a:r>
            <a:r>
              <a:rPr lang="ru-RU" sz="2400" dirty="0" smtClean="0"/>
              <a:t> в соответствии с поставленной задачей и условиями ее реализации; </a:t>
            </a:r>
            <a:r>
              <a:rPr lang="ru-RU" sz="2400" b="1" u="sng" dirty="0" smtClean="0"/>
              <a:t>определять</a:t>
            </a:r>
            <a:r>
              <a:rPr lang="ru-RU" sz="2400" dirty="0" smtClean="0"/>
              <a:t> наиболее эффективные </a:t>
            </a:r>
            <a:r>
              <a:rPr lang="ru-RU" sz="2400" b="1" u="sng" dirty="0" smtClean="0"/>
              <a:t>способы достижения результата</a:t>
            </a:r>
            <a:r>
              <a:rPr lang="ru-RU" sz="2400" dirty="0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7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5" y="0"/>
            <a:ext cx="4986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6632"/>
            <a:ext cx="5402941" cy="6525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3275856" y="188640"/>
            <a:ext cx="5184576" cy="223224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63888" y="4725144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Использование графических способов представления информации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8"/>
            <a:ext cx="4345235" cy="441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smtClean="0"/>
              <a:t>Использование графических способов представления информации</a:t>
            </a:r>
            <a:endParaRPr lang="ru-RU" sz="3600" b="1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844675"/>
            <a:ext cx="6264275" cy="40005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“Read up!” </a:t>
            </a:r>
            <a:r>
              <a:rPr lang="ru-RU" dirty="0" smtClean="0"/>
              <a:t>для 8-11 классов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412776"/>
          <a:ext cx="856895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070305-0F5D-4988-81DA-747E4A305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8D070305-0F5D-4988-81DA-747E4A305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099055-31CB-4939-B26D-8DF53056E4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52099055-31CB-4939-B26D-8DF53056E4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A38123-1857-4550-A5DA-4486DF088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2FA38123-1857-4550-A5DA-4486DF0889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2A1DC7-22B7-4CD2-832B-54F565AEF3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462A1DC7-22B7-4CD2-832B-54F565AEF3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D8CC70-3558-4CE5-9700-1A00FAB11F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35D8CC70-3558-4CE5-9700-1A00FAB11F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0D6FBF-964E-41FB-8487-16A0B7E1FE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9A0D6FBF-964E-41FB-8487-16A0B7E1FE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03FDAB-AD30-420A-B066-2F611E615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A603FDAB-AD30-420A-B066-2F611E6153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E2C471-6E69-4756-9926-A342A1758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graphicEl>
                                              <a:dgm id="{44E2C471-6E69-4756-9926-A342A1758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9DEFFD-5C01-4472-AFF4-24CBE2CBE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E39DEFFD-5C01-4472-AFF4-24CBE2CBE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Повседневные вопросы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Социализация</a:t>
            </a:r>
          </a:p>
          <a:p>
            <a:r>
              <a:rPr lang="ru-RU" dirty="0" smtClean="0"/>
              <a:t>Самоопределение</a:t>
            </a:r>
          </a:p>
          <a:p>
            <a:r>
              <a:rPr lang="ru-RU" dirty="0" smtClean="0"/>
              <a:t>Решение возникающих проблем</a:t>
            </a:r>
          </a:p>
          <a:p>
            <a:r>
              <a:rPr lang="ru-RU" dirty="0" smtClean="0"/>
              <a:t>Гражданственность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24466" cy="2244404"/>
          </a:xfrm>
          <a:prstGeom prst="rect">
            <a:avLst/>
          </a:prstGeom>
          <a:noFill/>
        </p:spPr>
      </p:pic>
      <p:pic>
        <p:nvPicPr>
          <p:cNvPr id="2252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84784"/>
            <a:ext cx="668074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err="1" smtClean="0"/>
              <a:t>Социокультурный</a:t>
            </a:r>
            <a:r>
              <a:rPr lang="ru-RU" dirty="0" smtClean="0"/>
              <a:t> компонент</a:t>
            </a:r>
            <a:endParaRPr lang="ru-RU" dirty="0"/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Blip>
                <a:blip r:embed="rId2"/>
              </a:buBlip>
            </a:pPr>
            <a:endParaRPr lang="ru-RU" dirty="0" smtClean="0"/>
          </a:p>
          <a:p>
            <a:pPr algn="ctr" eaLnBrk="1" hangingPunct="1">
              <a:buFont typeface="Arial" charset="0"/>
              <a:buBlip>
                <a:blip r:embed="rId2"/>
              </a:buBlip>
            </a:pPr>
            <a:endParaRPr lang="ru-RU" dirty="0" smtClean="0"/>
          </a:p>
          <a:p>
            <a:r>
              <a:rPr lang="ru-RU" dirty="0" err="1" smtClean="0"/>
              <a:t>Социокультурная</a:t>
            </a:r>
            <a:r>
              <a:rPr lang="ru-RU" dirty="0" smtClean="0"/>
              <a:t> компетенция</a:t>
            </a:r>
          </a:p>
          <a:p>
            <a:r>
              <a:rPr lang="ru-RU" dirty="0" smtClean="0"/>
              <a:t>Развитие критического мышления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498683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08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882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498683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882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763000" cy="632460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r>
              <a:rPr lang="ru-RU" sz="2400" dirty="0"/>
              <a:t>формирование умения </a:t>
            </a:r>
            <a:r>
              <a:rPr lang="ru-RU" sz="2400" b="1" u="sng" dirty="0"/>
              <a:t>понимать причины успеха/неуспеха</a:t>
            </a:r>
            <a:r>
              <a:rPr lang="ru-RU" sz="2400" dirty="0"/>
              <a:t> учебной деятельности и способности конструктивно действовать даже в ситуациях неуспеха; </a:t>
            </a:r>
            <a:endParaRPr lang="ru-RU" sz="2400" dirty="0" smtClean="0"/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endParaRPr lang="ru-RU" sz="2400" dirty="0" smtClean="0"/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r>
              <a:rPr lang="ru-RU" sz="2400" dirty="0" smtClean="0"/>
              <a:t>освоение начальных форм </a:t>
            </a:r>
            <a:r>
              <a:rPr lang="ru-RU" sz="2400" b="1" u="sng" dirty="0" smtClean="0"/>
              <a:t>познавательной и личностной рефлексии</a:t>
            </a:r>
            <a:r>
              <a:rPr lang="ru-RU" sz="2400" dirty="0" smtClean="0"/>
              <a:t>; 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endParaRPr lang="ru-RU" sz="2400" dirty="0" smtClean="0"/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r>
              <a:rPr lang="ru-RU" sz="2400" b="1" u="sng" dirty="0" smtClean="0"/>
              <a:t>использование знаково-символических средств представления информации</a:t>
            </a:r>
            <a:r>
              <a:rPr lang="ru-RU" sz="2400" dirty="0" smtClean="0"/>
              <a:t> для создания моделей изучаемых объектов и процессов, схем решения учебных и практических задач; 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endParaRPr lang="ru-RU" sz="2400" dirty="0" smtClean="0"/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 startAt="4"/>
              <a:defRPr/>
            </a:pPr>
            <a:r>
              <a:rPr lang="ru-RU" sz="2400" b="1" u="sng" dirty="0" smtClean="0"/>
              <a:t>активное использование</a:t>
            </a:r>
            <a:r>
              <a:rPr lang="ru-RU" sz="2400" dirty="0" smtClean="0"/>
              <a:t> речевых средств и средств информационных и коммуникационных технологий (далее – </a:t>
            </a:r>
            <a:r>
              <a:rPr lang="ru-RU" sz="2400" b="1" u="sng" dirty="0" smtClean="0"/>
              <a:t>ИКТ</a:t>
            </a:r>
            <a:r>
              <a:rPr lang="ru-RU" sz="2400" dirty="0" smtClean="0"/>
              <a:t>) для решения коммуникативных и познавательных задач;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1700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152400"/>
            <a:ext cx="8229600" cy="685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Метапредметные результаты освоения основной образовательной программы начального общего образования должны отражать:</a:t>
            </a:r>
            <a:b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923928" y="692696"/>
            <a:ext cx="4536504" cy="100811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003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6586" y="152636"/>
            <a:ext cx="5867474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4466" cy="2244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3754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Литература</a:t>
            </a: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Интерпретация текста</a:t>
            </a:r>
          </a:p>
          <a:p>
            <a:pPr eaLnBrk="1" hangingPunct="1"/>
            <a:r>
              <a:rPr lang="ru-RU" dirty="0" smtClean="0"/>
              <a:t>Средства языковой выразительности</a:t>
            </a:r>
          </a:p>
          <a:p>
            <a:pPr eaLnBrk="1" hangingPunct="1"/>
            <a:r>
              <a:rPr lang="ru-RU" dirty="0" smtClean="0"/>
              <a:t>Высказывание своего мнения о прочитанном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154" y="116632"/>
            <a:ext cx="475698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6569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046" y="145833"/>
            <a:ext cx="6757905" cy="6523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275856" y="260648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8479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330"/>
          <a:stretch/>
        </p:blipFill>
        <p:spPr>
          <a:xfrm>
            <a:off x="2483768" y="116632"/>
            <a:ext cx="5565209" cy="6741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131840" y="1916832"/>
            <a:ext cx="4608512" cy="252028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406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56184" cy="2288227"/>
          </a:xfrm>
          <a:prstGeom prst="rect">
            <a:avLst/>
          </a:prstGeom>
          <a:noFill/>
        </p:spPr>
      </p:pic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6459" y="1132"/>
            <a:ext cx="4986011" cy="68568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0551" y="188640"/>
            <a:ext cx="6701151" cy="6336704"/>
          </a:xfrm>
          <a:prstGeom prst="rect">
            <a:avLst/>
          </a:prstGeom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483768" y="188640"/>
            <a:ext cx="5904656" cy="72008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7885" y="476114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Скругленная соединительная линия 10"/>
          <p:cNvCxnSpPr>
            <a:stCxn id="7" idx="2"/>
          </p:cNvCxnSpPr>
          <p:nvPr/>
        </p:nvCxnSpPr>
        <p:spPr>
          <a:xfrm rot="16200000" flipH="1">
            <a:off x="1922784" y="5388296"/>
            <a:ext cx="540174" cy="115785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022455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948" r="3237" b="4269"/>
          <a:stretch>
            <a:fillRect/>
          </a:stretch>
        </p:blipFill>
        <p:spPr bwMode="auto">
          <a:xfrm>
            <a:off x="2771800" y="0"/>
            <a:ext cx="5256584" cy="6869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9155" name="Picture 3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91680" cy="23372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Науки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Химия</a:t>
            </a:r>
          </a:p>
          <a:p>
            <a:pPr eaLnBrk="1" hangingPunct="1"/>
            <a:r>
              <a:rPr lang="ru-RU" dirty="0" smtClean="0"/>
              <a:t>География</a:t>
            </a:r>
          </a:p>
          <a:p>
            <a:pPr eaLnBrk="1" hangingPunct="1"/>
            <a:r>
              <a:rPr lang="ru-RU" dirty="0" smtClean="0"/>
              <a:t>Информатика</a:t>
            </a:r>
          </a:p>
          <a:p>
            <a:pPr eaLnBrk="1" hangingPunct="1"/>
            <a:r>
              <a:rPr lang="ru-RU" dirty="0" smtClean="0"/>
              <a:t>Физика</a:t>
            </a:r>
          </a:p>
          <a:p>
            <a:pPr eaLnBrk="1" hangingPunct="1"/>
            <a:r>
              <a:rPr lang="ru-RU" dirty="0" smtClean="0"/>
              <a:t>Психология</a:t>
            </a:r>
          </a:p>
          <a:p>
            <a:pPr eaLnBrk="1" hangingPunct="1"/>
            <a:r>
              <a:rPr lang="ru-RU" dirty="0" smtClean="0"/>
              <a:t>Биология</a:t>
            </a:r>
          </a:p>
          <a:p>
            <a:pPr eaLnBrk="1" hangingPunct="1"/>
            <a:r>
              <a:rPr lang="ru-RU" dirty="0" smtClean="0"/>
              <a:t>История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56184" cy="2288227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86835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10600" cy="630019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8"/>
              <a:defRPr/>
            </a:pPr>
            <a:r>
              <a:rPr lang="ru-RU" sz="2000" b="1" u="sng" dirty="0"/>
              <a:t>использование различных способов поиска</a:t>
            </a:r>
            <a:r>
              <a:rPr lang="ru-RU" sz="2000" dirty="0"/>
              <a:t> (в справочных источниках и открытом учебном информационном пространстве сети Интернет), </a:t>
            </a:r>
            <a:r>
              <a:rPr lang="ru-RU" sz="2000" b="1" u="sng" dirty="0"/>
              <a:t>сбора, обработки, анализа, организации, передачи и интерпретации информации</a:t>
            </a:r>
            <a:r>
              <a:rPr lang="ru-RU" sz="2000" dirty="0"/>
              <a:t> в соответствии с коммуникативными и познавательными задачами и технологиями учебного предмета; в том числе </a:t>
            </a:r>
            <a:r>
              <a:rPr lang="ru-RU" sz="2000" b="1" u="sng" dirty="0"/>
              <a:t>умение вводить текст с помощью клавиатуры</a:t>
            </a:r>
            <a:r>
              <a:rPr lang="ru-RU" sz="2000" dirty="0"/>
              <a:t>, фиксировать (записывать) в цифровой форме измеряемые величины и анализировать изображения, звуки,  </a:t>
            </a:r>
            <a:r>
              <a:rPr lang="ru-RU" sz="2000" b="1" u="sng" dirty="0"/>
              <a:t>готовить свое выступление и выступать с аудио-, видео- и графическим сопровождением; соблюдать нормы информационной избирательности, этики и этикета</a:t>
            </a:r>
            <a:r>
              <a:rPr lang="ru-RU" sz="2000" dirty="0" smtClean="0"/>
              <a:t>;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8"/>
              <a:defRPr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8"/>
              <a:defRPr/>
            </a:pPr>
            <a:r>
              <a:rPr lang="ru-RU" sz="2000" dirty="0" smtClean="0"/>
              <a:t>овладение </a:t>
            </a:r>
            <a:r>
              <a:rPr lang="ru-RU" sz="2000" b="1" u="sng" dirty="0" smtClean="0"/>
              <a:t>навыками смыслового чтения</a:t>
            </a:r>
            <a:r>
              <a:rPr lang="ru-RU" sz="2000" dirty="0" smtClean="0"/>
              <a:t> текстов различных стилей и жанров в соответствии с целями и задачами; </a:t>
            </a:r>
            <a:r>
              <a:rPr lang="ru-RU" sz="2000" b="1" u="sng" dirty="0" smtClean="0"/>
              <a:t>осознанно строить речевое высказывание</a:t>
            </a:r>
            <a:r>
              <a:rPr lang="ru-RU" sz="2000" dirty="0" smtClean="0"/>
              <a:t> в соответствии с задачами коммуникации и составлять тексты в устной и письменной формах;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600" b="1" u="sng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u="sng" dirty="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>
              <a:latin typeface="Monotype Corsiva" pitchFamily="66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b="1" dirty="0" smtClean="0"/>
              <a:t>Метапредметные результаты освоения основной образовательной программы начального общего образования должны отражать:</a:t>
            </a:r>
            <a:br>
              <a:rPr lang="ru-RU" sz="1800" b="1" dirty="0" smtClean="0"/>
            </a:br>
            <a:endParaRPr lang="ru-RU" sz="1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3528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Какие метапредметные результаты эффективнее достигать на уроках, а какие - во внеурочной деятельности?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196752"/>
          <a:ext cx="8064896" cy="4900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уроке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 внеурочной деятельности</a:t>
                      </a:r>
                      <a:endParaRPr lang="ru-RU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baseline="0" dirty="0" smtClean="0"/>
                        <a:t>Способность принимать и сохранять цели и задачи учебной деятельности.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Способы решения проблем творческого и поискового характера.</a:t>
                      </a:r>
                      <a:endParaRPr lang="ru-RU" sz="1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планировать,</a:t>
                      </a:r>
                      <a:r>
                        <a:rPr lang="ru-RU" sz="1400" baseline="0" dirty="0" smtClean="0"/>
                        <a:t> контролировать и оценивать учебные действия.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договариваться о распределении ролей в совместной деятельности.</a:t>
                      </a:r>
                      <a:endParaRPr lang="ru-RU" sz="1400" dirty="0"/>
                    </a:p>
                  </a:txBody>
                  <a:tcPr/>
                </a:tc>
              </a:tr>
              <a:tr h="8075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Овладеть начальными сведениями</a:t>
                      </a:r>
                      <a:r>
                        <a:rPr lang="ru-RU" sz="1400" baseline="0" dirty="0" smtClean="0"/>
                        <a:t> о сущности и особенностях объектов, процессов и явлений действительности.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Использование различных способов поиска, сбора, обработки,</a:t>
                      </a:r>
                      <a:r>
                        <a:rPr lang="ru-RU" sz="1400" baseline="0" dirty="0" smtClean="0"/>
                        <a:t> анализа, организации, передачи и интерпретации информации.</a:t>
                      </a:r>
                      <a:endParaRPr lang="ru-RU" sz="1400" dirty="0"/>
                    </a:p>
                  </a:txBody>
                  <a:tcPr/>
                </a:tc>
              </a:tr>
              <a:tr h="8075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Овладение базовыми предметными и межпредметными</a:t>
                      </a:r>
                      <a:r>
                        <a:rPr lang="ru-RU" sz="1400" baseline="0" dirty="0" smtClean="0"/>
                        <a:t> понятиями.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Готовить свое выступление.</a:t>
                      </a:r>
                      <a:r>
                        <a:rPr lang="ru-RU" sz="1400" baseline="0" dirty="0" smtClean="0"/>
                        <a:t> Готовить презентации. Соблюдать нормы информационной избирательности, этики и этикета.</a:t>
                      </a:r>
                      <a:endParaRPr lang="ru-RU" sz="1400" dirty="0"/>
                    </a:p>
                  </a:txBody>
                  <a:tcPr/>
                </a:tc>
              </a:tr>
              <a:tr h="8075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работать с учебными моделями.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Умение понимать причины успеха/неуспеха.</a:t>
                      </a:r>
                      <a:endParaRPr lang="ru-RU" sz="1400" dirty="0"/>
                    </a:p>
                  </a:txBody>
                  <a:tcPr/>
                </a:tc>
              </a:tr>
              <a:tr h="8075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Освоение начальных</a:t>
                      </a:r>
                      <a:r>
                        <a:rPr lang="ru-RU" sz="1400" baseline="0" dirty="0" smtClean="0"/>
                        <a:t> форм познавательной и личностной рефлексии.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Активное использование речевых средств и ИКТ.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Онлайн-апробация учебников</a:t>
            </a:r>
            <a:endParaRPr lang="ru-RU" sz="4000" b="1" dirty="0"/>
          </a:p>
        </p:txBody>
      </p:sp>
      <p:pic>
        <p:nvPicPr>
          <p:cNvPr id="31746" name="Picture 2" descr="HEru ap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531596" cy="37657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517232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Условия апробации указаны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https://www.englishteachers.ru/forum/index.php?showtopic=3295&amp;p=111552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b="3908"/>
          <a:stretch>
            <a:fillRect/>
          </a:stretch>
        </p:blipFill>
        <p:spPr bwMode="auto">
          <a:xfrm>
            <a:off x="0" y="1340768"/>
            <a:ext cx="9131489" cy="49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83768" y="170080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0880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0" t="21315" r="4259" b="16636"/>
          <a:stretch>
            <a:fillRect/>
          </a:stretch>
        </p:blipFill>
        <p:spPr bwMode="auto">
          <a:xfrm>
            <a:off x="0" y="1628800"/>
            <a:ext cx="9144000" cy="3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48264" y="465313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98884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733256"/>
            <a:ext cx="78488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Условия конкурса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https://www.englishteachers.ru/forum/index.php?showtopic=3309#entry112147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15" t="2571" r="24497" b="11310"/>
          <a:stretch>
            <a:fillRect/>
          </a:stretch>
        </p:blipFill>
        <p:spPr bwMode="auto">
          <a:xfrm>
            <a:off x="395536" y="406585"/>
            <a:ext cx="8280920" cy="64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Поддержка дополнительных учебных пособий издательства «Титул» 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www.englishteachers.ru/forum/index.php?showforum=65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307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0"/>
              <a:defRPr/>
            </a:pPr>
            <a:r>
              <a:rPr lang="ru-RU" sz="2000" b="1" u="sng" dirty="0"/>
              <a:t>овладение логическими действиями сравнения, анализа, синтеза, обобщения, классификации</a:t>
            </a:r>
            <a:r>
              <a:rPr lang="ru-RU" sz="2000" dirty="0"/>
              <a:t> по родовидовым признакам, </a:t>
            </a:r>
            <a:r>
              <a:rPr lang="ru-RU" sz="2000" b="1" u="sng" dirty="0"/>
              <a:t>установления аналогий и причинно-следственных связей</a:t>
            </a:r>
            <a:r>
              <a:rPr lang="ru-RU" sz="2000" dirty="0"/>
              <a:t>, построения рассуждений, отнесения к известным понятиям; 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0"/>
              <a:defRPr/>
            </a:pPr>
            <a:endParaRPr lang="ru-RU" sz="2000" dirty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0"/>
              <a:defRPr/>
            </a:pPr>
            <a:r>
              <a:rPr lang="ru-RU" sz="2000" dirty="0"/>
              <a:t>готовность </a:t>
            </a:r>
            <a:r>
              <a:rPr lang="ru-RU" sz="2000" b="1" u="sng" dirty="0"/>
              <a:t>слушать собеседника и вести диалог</a:t>
            </a:r>
            <a:r>
              <a:rPr lang="ru-RU" sz="2000" dirty="0"/>
              <a:t>; готовность признавать возможность существования различных точек зрения и права каждого иметь свою; излагать свое мнение и аргументировать свою точку зрения и оценку событий; </a:t>
            </a: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0"/>
              <a:defRPr/>
            </a:pPr>
            <a:endParaRPr lang="ru-RU" sz="2000" dirty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0"/>
              <a:defRPr/>
            </a:pPr>
            <a:r>
              <a:rPr lang="ru-RU" sz="2000" dirty="0"/>
              <a:t>определение общей цели и путей ее достижения; </a:t>
            </a:r>
            <a:r>
              <a:rPr lang="ru-RU" sz="2000" b="1" u="sng" dirty="0"/>
              <a:t>умение договариваться о распределении функций и ролей в совместной деятельности</a:t>
            </a:r>
            <a:r>
              <a:rPr lang="ru-RU" sz="2000" dirty="0"/>
              <a:t>; осуществлять взаимный контроль в совместной деятельности, адекватно оценивать собственное поведение и поведение окружающих;</a:t>
            </a:r>
          </a:p>
          <a:p>
            <a:pPr>
              <a:defRPr/>
            </a:pPr>
            <a:endParaRPr lang="ru-RU" sz="2400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b="1" dirty="0" smtClean="0"/>
              <a:t>Метапредметные результаты освоения основной образовательной программы начального общего образования должны отражать:</a:t>
            </a:r>
            <a:br>
              <a:rPr lang="ru-RU" sz="1800" b="1" dirty="0" smtClean="0"/>
            </a:br>
            <a:endParaRPr lang="ru-RU" sz="1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305800" cy="70104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r>
              <a:rPr lang="ru-RU" sz="2000" dirty="0" smtClean="0"/>
              <a:t>готовность </a:t>
            </a:r>
            <a:r>
              <a:rPr lang="ru-RU" sz="2000" b="1" u="sng" dirty="0" smtClean="0"/>
              <a:t>конструктивно разрешать конфликты</a:t>
            </a:r>
            <a:r>
              <a:rPr lang="ru-RU" sz="2000" dirty="0" smtClean="0"/>
              <a:t> посредством учета интересов сторон и сотрудничества;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r>
              <a:rPr lang="ru-RU" sz="2000" b="1" u="sng" dirty="0" smtClean="0"/>
              <a:t>овладение начальными сведениями о сущности и особенностях объектов, процессов и явлений действительности</a:t>
            </a:r>
            <a:r>
              <a:rPr lang="ru-RU" sz="2000" dirty="0" smtClean="0"/>
              <a:t> (природных, социальных, культурных, технических и др.) в соответствии с содержанием конкретного учебного предмета; 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r>
              <a:rPr lang="ru-RU" sz="2000" b="1" u="sng" dirty="0" smtClean="0"/>
              <a:t>овладение базовыми предметными и </a:t>
            </a:r>
            <a:r>
              <a:rPr lang="ru-RU" sz="2000" b="1" u="sng" dirty="0" err="1" smtClean="0"/>
              <a:t>межпредметными</a:t>
            </a:r>
            <a:r>
              <a:rPr lang="ru-RU" sz="2000" b="1" u="sng" dirty="0" smtClean="0"/>
              <a:t> понятиями</a:t>
            </a:r>
            <a:r>
              <a:rPr lang="ru-RU" sz="2000" dirty="0" smtClean="0"/>
              <a:t>, отражающими существенные связи и отношения между объектами и процессами;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endParaRPr lang="ru-RU" sz="2000" dirty="0" smtClean="0"/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 typeface="+mj-lt"/>
              <a:buAutoNum type="arabicPeriod" startAt="13"/>
              <a:defRPr/>
            </a:pPr>
            <a:r>
              <a:rPr lang="ru-RU" sz="2000" b="1" u="sng" dirty="0" smtClean="0"/>
              <a:t>умение работать</a:t>
            </a:r>
            <a:r>
              <a:rPr lang="ru-RU" sz="2000" dirty="0" smtClean="0"/>
              <a:t> в материальной и информационной среде начального общего образования (в том числе </a:t>
            </a:r>
            <a:r>
              <a:rPr lang="ru-RU" sz="2000" b="1" u="sng" dirty="0" smtClean="0"/>
              <a:t>с учебными моделями</a:t>
            </a:r>
            <a:r>
              <a:rPr lang="ru-RU" sz="2000" dirty="0" smtClean="0"/>
              <a:t>) в соответствии с содержанием конкретного учебного предмета.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600" b="1" u="sng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600" b="1" u="sng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u="sng" dirty="0" smtClean="0">
                <a:latin typeface="Monotype Corsiva" pitchFamily="66" charset="0"/>
              </a:rPr>
              <a:t>Цитируется по:</a:t>
            </a:r>
            <a:r>
              <a:rPr lang="ru-RU" sz="1600" dirty="0" smtClean="0">
                <a:latin typeface="Monotype Corsiva" pitchFamily="66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latin typeface="Monotype Corsiva" pitchFamily="66" charset="0"/>
              </a:rPr>
              <a:t>Федеральный государственный образовательный стандарт начального общего образования [Текст] / </a:t>
            </a:r>
            <a:r>
              <a:rPr lang="ru-RU" sz="1600" dirty="0" err="1" smtClean="0">
                <a:latin typeface="Monotype Corsiva" pitchFamily="66" charset="0"/>
              </a:rPr>
              <a:t>М-во</a:t>
            </a:r>
            <a:r>
              <a:rPr lang="ru-RU" sz="1600" dirty="0" smtClean="0">
                <a:latin typeface="Monotype Corsiva" pitchFamily="66" charset="0"/>
              </a:rPr>
              <a:t> образования и науки Рос. Федерации. – М.: Просвещение, 2010. – 31 с</a:t>
            </a:r>
            <a:r>
              <a:rPr lang="ru-RU" sz="1600" b="1" dirty="0" smtClean="0">
                <a:latin typeface="Monotype Corsiva" pitchFamily="66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ru-RU" sz="1600" b="1" dirty="0" smtClean="0">
              <a:latin typeface="Monotype Corsiva" pitchFamily="66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229600" cy="6858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b="1" dirty="0" smtClean="0"/>
              <a:t>Метапредметные результаты освоения основной образовательной программы начального общего образования должны отражать:</a:t>
            </a:r>
            <a:br>
              <a:rPr lang="ru-RU" sz="1800" b="1" dirty="0" smtClean="0"/>
            </a:br>
            <a:endParaRPr lang="ru-RU" sz="1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548680"/>
          <a:ext cx="8229600" cy="5904656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114800"/>
                <a:gridCol w="4114800"/>
              </a:tblGrid>
              <a:tr h="4124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</a:t>
                      </a:r>
                      <a:endParaRPr lang="ru-RU" dirty="0"/>
                    </a:p>
                  </a:txBody>
                  <a:tcPr/>
                </a:tc>
              </a:tr>
              <a:tr h="1017070"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Овладение способностью принимать и сохранять цели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 инструкциями, пошаговыми объяснениями задания,</a:t>
                      </a:r>
                      <a:r>
                        <a:rPr lang="ru-RU" baseline="0" dirty="0" smtClean="0"/>
                        <a:t> коммуникативный выход.</a:t>
                      </a:r>
                      <a:endParaRPr lang="ru-RU" dirty="0"/>
                    </a:p>
                  </a:txBody>
                  <a:tcPr/>
                </a:tc>
              </a:tr>
              <a:tr h="711949">
                <a:tc>
                  <a:txBody>
                    <a:bodyPr/>
                    <a:lstStyle/>
                    <a:p>
                      <a:r>
                        <a:rPr lang="ru-RU" dirty="0" smtClean="0"/>
                        <a:t>Освоение решения проблем творческого и поискового характера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 творческими заданиями</a:t>
                      </a:r>
                      <a:endParaRPr lang="ru-RU" dirty="0"/>
                    </a:p>
                  </a:txBody>
                  <a:tcPr/>
                </a:tc>
              </a:tr>
              <a:tr h="1017070"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Овладение навыками смыслового чтения текстов различных стилей и жанров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 текстами разных жанров и стилей, включая анализ стратегий чтения.</a:t>
                      </a:r>
                      <a:endParaRPr lang="ru-RU" dirty="0"/>
                    </a:p>
                  </a:txBody>
                  <a:tcPr/>
                </a:tc>
              </a:tr>
              <a:tr h="1017070"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Овладение логическими действиями сравнения, анализа, синтеза, обобщения информации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</a:t>
                      </a:r>
                      <a:r>
                        <a:rPr lang="ru-RU" baseline="0" dirty="0" smtClean="0"/>
                        <a:t> с выполнением</a:t>
                      </a:r>
                      <a:r>
                        <a:rPr lang="ru-RU" dirty="0" smtClean="0"/>
                        <a:t> заданий, направленных на сбор,</a:t>
                      </a:r>
                      <a:r>
                        <a:rPr lang="ru-RU" baseline="0" dirty="0" smtClean="0"/>
                        <a:t> анализ, синтез информации. </a:t>
                      </a:r>
                      <a:endParaRPr lang="ru-RU" dirty="0"/>
                    </a:p>
                  </a:txBody>
                  <a:tcPr/>
                </a:tc>
              </a:tr>
              <a:tr h="711949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Развитие информационной и компьютерной компетенции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Работа с заданиями на развитие критического мышления</a:t>
                      </a:r>
                      <a:endParaRPr lang="ru-RU" dirty="0"/>
                    </a:p>
                  </a:txBody>
                  <a:tcPr/>
                </a:tc>
              </a:tr>
              <a:tr h="1017070"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Овладение информацией из других предметных сфер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</a:t>
                      </a:r>
                      <a:r>
                        <a:rPr lang="ru-RU" baseline="0" dirty="0" smtClean="0"/>
                        <a:t> с информацией из </a:t>
                      </a:r>
                      <a:r>
                        <a:rPr lang="ru-RU" dirty="0" smtClean="0"/>
                        <a:t>других предметных сфер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рамках содержания курса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Объект оценки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41F6C"/>
                </a:solidFill>
              </a:rPr>
              <a:t>    </a:t>
            </a:r>
            <a:r>
              <a:rPr lang="ru-RU" dirty="0" smtClean="0"/>
              <a:t>Основной </a:t>
            </a:r>
            <a:r>
              <a:rPr lang="ru-RU" b="1" dirty="0" smtClean="0"/>
              <a:t>объект оценки </a:t>
            </a:r>
            <a:r>
              <a:rPr lang="ru-RU" dirty="0" smtClean="0"/>
              <a:t>метапредметных результатов – </a:t>
            </a:r>
            <a:r>
              <a:rPr lang="ru-RU" b="1" dirty="0" smtClean="0"/>
              <a:t>сформированность</a:t>
            </a:r>
            <a:r>
              <a:rPr lang="ru-RU" dirty="0" smtClean="0"/>
              <a:t> ряда регулятивных, коммуникативных и познавательных универсальных действий, т.е. таких </a:t>
            </a:r>
            <a:r>
              <a:rPr lang="ru-RU" b="1" dirty="0" smtClean="0"/>
              <a:t>умственных действий учащихся, которые направлены на анализ и управление своей познавательной деятельностью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1270</Words>
  <Application>Microsoft Office PowerPoint</Application>
  <PresentationFormat>Экран (4:3)</PresentationFormat>
  <Paragraphs>179</Paragraphs>
  <Slides>55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Достижение метапредметных результатов на уроках английского языка и во внеурочной деятельности с помощью книг для чтения “Read Up!”</vt:lpstr>
      <vt:lpstr>ФГОС</vt:lpstr>
      <vt:lpstr>Метапредметные результаты освоения основной образовательной программы начального общего образования должны отражать: </vt:lpstr>
      <vt:lpstr>Слайд 4</vt:lpstr>
      <vt:lpstr>Метапредметные результаты освоения основной образовательной программы начального общего образования должны отражать: </vt:lpstr>
      <vt:lpstr>Метапредметные результаты освоения основной образовательной программы начального общего образования должны отражать: </vt:lpstr>
      <vt:lpstr>Метапредметные результаты освоения основной образовательной программы начального общего образования должны отражать: </vt:lpstr>
      <vt:lpstr>Слайд 8</vt:lpstr>
      <vt:lpstr>Объект оценки</vt:lpstr>
      <vt:lpstr>Формы оценки</vt:lpstr>
      <vt:lpstr>Внеурочная деятельность</vt:lpstr>
      <vt:lpstr>Слайд 12</vt:lpstr>
      <vt:lpstr>Слайд 13</vt:lpstr>
      <vt:lpstr>Слайд 14</vt:lpstr>
      <vt:lpstr>Слайд 15</vt:lpstr>
      <vt:lpstr>Слайд 16</vt:lpstr>
      <vt:lpstr>Разнообразие жанров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Использование графических способов представления информации</vt:lpstr>
      <vt:lpstr>Использование графических способов представления информации</vt:lpstr>
      <vt:lpstr>“Read up!” для 8-11 классов </vt:lpstr>
      <vt:lpstr>Повседневные вопросы</vt:lpstr>
      <vt:lpstr>Слайд 36</vt:lpstr>
      <vt:lpstr>Социокультурный компонент</vt:lpstr>
      <vt:lpstr>Слайд 38</vt:lpstr>
      <vt:lpstr>Слайд 39</vt:lpstr>
      <vt:lpstr>Слайд 40</vt:lpstr>
      <vt:lpstr>Слайд 41</vt:lpstr>
      <vt:lpstr>Литература</vt:lpstr>
      <vt:lpstr>Слайд 43</vt:lpstr>
      <vt:lpstr>Слайд 44</vt:lpstr>
      <vt:lpstr>Слайд 45</vt:lpstr>
      <vt:lpstr>Слайд 46</vt:lpstr>
      <vt:lpstr>Слайд 47</vt:lpstr>
      <vt:lpstr>Науки</vt:lpstr>
      <vt:lpstr>Слайд 49</vt:lpstr>
      <vt:lpstr>Какие метапредметные результаты эффективнее достигать на уроках, а какие - во внеурочной деятельности?</vt:lpstr>
      <vt:lpstr>Онлайн-апробация учебников</vt:lpstr>
      <vt:lpstr>Конкурсы</vt:lpstr>
      <vt:lpstr>Конкурсы</vt:lpstr>
      <vt:lpstr>Мы в социальных сетях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по ФГОС:  достижение метапредметных результатов на уроках английского языка и во внеурочной деятельности с помощью книг для чтения “Read Up!”</dc:title>
  <cp:lastModifiedBy>bae</cp:lastModifiedBy>
  <cp:revision>59</cp:revision>
  <dcterms:modified xsi:type="dcterms:W3CDTF">2015-08-27T06:32:33Z</dcterms:modified>
</cp:coreProperties>
</file>