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57" r:id="rId3"/>
    <p:sldId id="263" r:id="rId4"/>
    <p:sldId id="258" r:id="rId5"/>
    <p:sldId id="264" r:id="rId6"/>
    <p:sldId id="259" r:id="rId7"/>
    <p:sldId id="262" r:id="rId8"/>
    <p:sldId id="285" r:id="rId9"/>
    <p:sldId id="286" r:id="rId10"/>
    <p:sldId id="266" r:id="rId11"/>
    <p:sldId id="268" r:id="rId12"/>
    <p:sldId id="271" r:id="rId13"/>
    <p:sldId id="277" r:id="rId14"/>
    <p:sldId id="275" r:id="rId15"/>
    <p:sldId id="273" r:id="rId16"/>
    <p:sldId id="272" r:id="rId17"/>
    <p:sldId id="276" r:id="rId18"/>
    <p:sldId id="279" r:id="rId19"/>
    <p:sldId id="269" r:id="rId20"/>
    <p:sldId id="281" r:id="rId21"/>
    <p:sldId id="282" r:id="rId22"/>
    <p:sldId id="270" r:id="rId23"/>
    <p:sldId id="274" r:id="rId24"/>
    <p:sldId id="280" r:id="rId25"/>
    <p:sldId id="278" r:id="rId26"/>
    <p:sldId id="284" r:id="rId27"/>
    <p:sldId id="283" r:id="rId28"/>
    <p:sldId id="26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87EEF-2EC6-4135-B377-489FD2CD4F9C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894296-F20F-4C3B-A888-A95AB0164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29.04.2015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609601"/>
            <a:ext cx="7776864" cy="2243335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Эффективное применение метода драматизации на уроках английского языка</a:t>
            </a:r>
            <a:endParaRPr 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229200"/>
            <a:ext cx="6400800" cy="1219200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>
                <a:solidFill>
                  <a:schemeClr val="tx1"/>
                </a:solidFill>
              </a:rPr>
              <a:t>Буров Илья Михайлович</a:t>
            </a:r>
            <a:r>
              <a:rPr lang="ru-RU" dirty="0">
                <a:solidFill>
                  <a:schemeClr val="tx1"/>
                </a:solidFill>
              </a:rPr>
              <a:t>,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140968"/>
            <a:ext cx="2747576" cy="16718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298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0"/>
            <a:ext cx="7467600" cy="764704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Пантомима</a:t>
            </a:r>
            <a:r>
              <a:rPr lang="en-US" sz="3600" dirty="0" smtClean="0"/>
              <a:t>   </a:t>
            </a:r>
            <a:r>
              <a:rPr lang="en-US" dirty="0" smtClean="0"/>
              <a:t>    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9523" t="35235" r="29523"/>
          <a:stretch>
            <a:fillRect/>
          </a:stretch>
        </p:blipFill>
        <p:spPr bwMode="auto">
          <a:xfrm>
            <a:off x="2452747" y="908720"/>
            <a:ext cx="669125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922800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05978"/>
            <a:ext cx="4572000" cy="625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512168" cy="2068921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57472"/>
          <a:stretch>
            <a:fillRect/>
          </a:stretch>
        </p:blipFill>
        <p:spPr bwMode="auto">
          <a:xfrm>
            <a:off x="323528" y="2351716"/>
            <a:ext cx="7748736" cy="450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23728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Пантомима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7967" y="692696"/>
            <a:ext cx="4375998" cy="596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0"/>
            <a:ext cx="1872208" cy="2534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39673"/>
          <a:stretch>
            <a:fillRect/>
          </a:stretch>
        </p:blipFill>
        <p:spPr bwMode="auto">
          <a:xfrm>
            <a:off x="2093723" y="620688"/>
            <a:ext cx="7050277" cy="579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23728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Пантомима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1753405" cy="2401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890" y="692696"/>
            <a:ext cx="4482549" cy="6203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5"/>
          <a:stretch>
            <a:fillRect/>
          </a:stretch>
        </p:blipFill>
        <p:spPr bwMode="auto">
          <a:xfrm>
            <a:off x="1259632" y="2734226"/>
            <a:ext cx="7435412" cy="4123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Пантомима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6467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Импровизация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76436"/>
            <a:ext cx="4248472" cy="576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1759544" cy="243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2220" b="29992"/>
          <a:stretch>
            <a:fillRect/>
          </a:stretch>
        </p:blipFill>
        <p:spPr bwMode="auto">
          <a:xfrm>
            <a:off x="755576" y="2996951"/>
            <a:ext cx="8217296" cy="3096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4258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1812" y="692696"/>
            <a:ext cx="4348743" cy="594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48748" b="29030"/>
          <a:stretch>
            <a:fillRect/>
          </a:stretch>
        </p:blipFill>
        <p:spPr bwMode="auto">
          <a:xfrm>
            <a:off x="323528" y="2204864"/>
            <a:ext cx="8571164" cy="2605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53905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23728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51022"/>
            <a:ext cx="4349544" cy="5924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1872208" cy="2564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154"/>
          <a:stretch>
            <a:fillRect/>
          </a:stretch>
        </p:blipFill>
        <p:spPr bwMode="auto">
          <a:xfrm>
            <a:off x="320212" y="3068960"/>
            <a:ext cx="8823788" cy="2625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23728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1759544" cy="243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83850"/>
            <a:ext cx="4464496" cy="605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Применение кукол</a:t>
            </a:r>
            <a:endParaRPr lang="ru-RU" sz="3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694" b="36984"/>
          <a:stretch>
            <a:fillRect/>
          </a:stretch>
        </p:blipFill>
        <p:spPr bwMode="auto">
          <a:xfrm>
            <a:off x="115888" y="4149080"/>
            <a:ext cx="8928992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827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620688"/>
            <a:ext cx="8172401" cy="5785470"/>
          </a:xfr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49240" b="39158"/>
          <a:stretch>
            <a:fillRect/>
          </a:stretch>
        </p:blipFill>
        <p:spPr>
          <a:xfrm>
            <a:off x="1547664" y="692696"/>
            <a:ext cx="7265824" cy="6165304"/>
          </a:xfrm>
          <a:prstGeom prst="rect">
            <a:avLst/>
          </a:prstGeom>
          <a:noFill/>
        </p:spPr>
      </p:pic>
      <p:pic>
        <p:nvPicPr>
          <p:cNvPr id="7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59632" cy="1725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Применение кукол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titul\Desktop\Отработка и закрепление лексико-грамматического материала с помощью всех компонентов УМК\270115\EE5SB_122_1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19055"/>
            <a:ext cx="8640960" cy="5938945"/>
          </a:xfrm>
          <a:prstGeom prst="rect">
            <a:avLst/>
          </a:prstGeom>
          <a:noFill/>
        </p:spPr>
      </p:pic>
      <p:pic>
        <p:nvPicPr>
          <p:cNvPr id="40966" name="Picture 6" descr="https://www.englishteachers.ru/uploadedfiles/waresimgs/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5078" y="0"/>
            <a:ext cx="1609337" cy="2204864"/>
          </a:xfrm>
          <a:prstGeom prst="rect">
            <a:avLst/>
          </a:prstGeom>
          <a:noFill/>
        </p:spPr>
      </p:pic>
      <p:pic>
        <p:nvPicPr>
          <p:cNvPr id="8" name="Picture 2" descr="C:\Users\titul\Desktop\Отработка и закрепление лексико-грамматического материала с помощью всех компонентов УМК\270115\EE5SB_122_123.jpg"/>
          <p:cNvPicPr>
            <a:picLocks noChangeAspect="1" noChangeArrowheads="1"/>
          </p:cNvPicPr>
          <p:nvPr/>
        </p:nvPicPr>
        <p:blipFill>
          <a:blip r:embed="rId4" cstate="print"/>
          <a:srcRect l="68236" t="32422" b="37337"/>
          <a:stretch>
            <a:fillRect/>
          </a:stretch>
        </p:blipFill>
        <p:spPr bwMode="auto">
          <a:xfrm>
            <a:off x="611560" y="1772816"/>
            <a:ext cx="7110946" cy="46531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9632" y="18864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54726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Приём драматизации</a:t>
            </a:r>
            <a:r>
              <a:rPr lang="ru-RU" dirty="0">
                <a:solidFill>
                  <a:schemeClr val="tx1"/>
                </a:solidFill>
              </a:rPr>
              <a:t> – одно из эффективных </a:t>
            </a:r>
            <a:r>
              <a:rPr lang="ru-RU" dirty="0" smtClean="0">
                <a:solidFill>
                  <a:schemeClr val="tx1"/>
                </a:solidFill>
              </a:rPr>
              <a:t>средств </a:t>
            </a:r>
            <a:r>
              <a:rPr lang="ru-RU" dirty="0">
                <a:solidFill>
                  <a:schemeClr val="tx1"/>
                </a:solidFill>
              </a:rPr>
              <a:t>обучения иностранному языку. У учащихся развивается коммуникативная, творческая и культурная компетенция, способствующие формированию умений социального общения, формируются актёрские навыки, что способствует преодолению их стеснительности, повышается самооценка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b="1" dirty="0" smtClean="0">
                <a:solidFill>
                  <a:schemeClr val="tx1"/>
                </a:solidFill>
              </a:rPr>
              <a:t>Драматизация</a:t>
            </a:r>
            <a:r>
              <a:rPr lang="ru-RU" dirty="0" smtClean="0">
                <a:solidFill>
                  <a:schemeClr val="tx1"/>
                </a:solidFill>
              </a:rPr>
              <a:t> – это то, что мы делаем каждый день. Это наше бытие. Это настолько обычная вещь», поэтому никаких специальных умений от учителя не требуется. Просто нужно быть самим собой.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82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7467600" cy="441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NME5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9127"/>
            <a:ext cx="4572000" cy="63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47144"/>
          <a:stretch>
            <a:fillRect/>
          </a:stretch>
        </p:blipFill>
        <p:spPr bwMode="auto">
          <a:xfrm>
            <a:off x="611406" y="764705"/>
            <a:ext cx="832495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2164"/>
            <a:ext cx="4355976" cy="623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52" y="1916832"/>
            <a:ext cx="88430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8194" name="Picture 2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412729" cy="1916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94670"/>
            <a:ext cx="9002958" cy="5974690"/>
          </a:xfrm>
          <a:noFill/>
        </p:spPr>
      </p:pic>
      <p:pic>
        <p:nvPicPr>
          <p:cNvPr id="50178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259632" cy="16412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6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r="53183" b="39314"/>
          <a:stretch>
            <a:fillRect/>
          </a:stretch>
        </p:blipFill>
        <p:spPr>
          <a:xfrm>
            <a:off x="1547664" y="476672"/>
            <a:ext cx="719888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7084" y="836712"/>
            <a:ext cx="4095237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79497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62353"/>
          <a:stretch>
            <a:fillRect/>
          </a:stretch>
        </p:blipFill>
        <p:spPr bwMode="auto">
          <a:xfrm>
            <a:off x="2339752" y="3068960"/>
            <a:ext cx="660940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74558"/>
            <a:ext cx="4176464" cy="567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4159564" cy="571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0"/>
            <a:ext cx="1261711" cy="170080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908720"/>
            <a:ext cx="8587188" cy="535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574158"/>
            <a:ext cx="5112568" cy="628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-27323"/>
            <a:ext cx="4932040" cy="68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1338" y="764704"/>
            <a:ext cx="7132662" cy="57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8515" y="-73168"/>
            <a:ext cx="5985485" cy="693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032" y="2564904"/>
            <a:ext cx="8712968" cy="396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583264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7300" dirty="0" smtClean="0">
                <a:solidFill>
                  <a:schemeClr val="tx1"/>
                </a:solidFill>
              </a:rPr>
              <a:t>Заключение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Таким образом, можно сделать вывод, что драматизация способствует достижению следующих </a:t>
            </a:r>
            <a:r>
              <a:rPr lang="ru-RU" dirty="0" smtClean="0">
                <a:solidFill>
                  <a:schemeClr val="tx1"/>
                </a:solidFill>
              </a:rPr>
              <a:t>результатов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Предметных</a:t>
            </a:r>
            <a:r>
              <a:rPr lang="ru-RU" dirty="0" smtClean="0">
                <a:solidFill>
                  <a:schemeClr val="tx1"/>
                </a:solidFill>
              </a:rPr>
              <a:t>: развитие навыков устной </a:t>
            </a:r>
            <a:r>
              <a:rPr lang="ru-RU" dirty="0" smtClean="0">
                <a:solidFill>
                  <a:schemeClr val="tx1"/>
                </a:solidFill>
              </a:rPr>
              <a:t>речи, расширение </a:t>
            </a:r>
            <a:r>
              <a:rPr lang="ru-RU" dirty="0" smtClean="0">
                <a:solidFill>
                  <a:schemeClr val="tx1"/>
                </a:solidFill>
              </a:rPr>
              <a:t>лексического запаса, постановка произношения и отработка фонетических трудностей; применение полученных знаний при общении на иностранном языке.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Метапредметных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формирование личности, способной к межкультурному общению через коммуникативные умения; развитие мышления, памяти, внимания, актерского мастерства; развитие интеллектуальной, эмоциональной и речевой активности детей.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Личностных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воспитание умения работать в команде дружного коллектива, ознакомление с культурой и обычаями англоязычных стран (воспитание </a:t>
            </a:r>
            <a:r>
              <a:rPr lang="ru-RU" dirty="0" err="1" smtClean="0">
                <a:solidFill>
                  <a:schemeClr val="tx1"/>
                </a:solidFill>
              </a:rPr>
              <a:t>социокультурной</a:t>
            </a:r>
            <a:r>
              <a:rPr lang="ru-RU" dirty="0" smtClean="0">
                <a:solidFill>
                  <a:schemeClr val="tx1"/>
                </a:solidFill>
              </a:rPr>
              <a:t> компетенции); всестороннее развитие личности ребенка средствами иностранного языка.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Что происходит во время драматизации?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разрушается непонимание между учителем и учеником;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становится менее доминантным;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создается атмосфера доверия, и улучшаются отношения учителя с учениками;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дети становятся свободнее, раскованнее, увереннее в себе;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дети учатся работать в команде, терпимо относиться друг к другу;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формируется чувство взаимопомощи и ответственности за свои знания;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ситуация успеха побуждает ребенка к дальнейшей деятельности;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игра будит творческую фантазию.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Драматизация </a:t>
            </a:r>
            <a:r>
              <a:rPr lang="ru-RU" b="1" dirty="0">
                <a:solidFill>
                  <a:schemeClr val="tx1"/>
                </a:solidFill>
              </a:rPr>
              <a:t>способствует: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развитию социального сознания учащихся;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совершенствованию лингвистических способностей;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выявлению интересов и потребностей учащихся;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стимулированию использованию иностранного языка;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увеличение словарного запаса;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развитие навыков говорения;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улучшению качества речи; 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снятие «психологического барьера», связанного с боязнью публичных выступлений и страхом совершить ошибку.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Реализуемые принципы: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принцип коллективного взаимодействия;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принцип доступности и посильности;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принцип активности;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принцип максимального сближения, координации в овладении разными видами речевой деятельности; 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принцип наглядности;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принцип прочности усвоения лексического материала.</a:t>
            </a: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</a:rPr>
              <a:t>Типы драматизаций: </a:t>
            </a:r>
          </a:p>
          <a:p>
            <a:pPr lvl="0"/>
            <a:r>
              <a:rPr lang="ru-RU" sz="4000" dirty="0" smtClean="0">
                <a:solidFill>
                  <a:schemeClr val="tx1"/>
                </a:solidFill>
              </a:rPr>
              <a:t>пантомима;</a:t>
            </a:r>
            <a:endParaRPr lang="ru-RU" sz="4000" dirty="0">
              <a:solidFill>
                <a:schemeClr val="tx1"/>
              </a:solidFill>
            </a:endParaRPr>
          </a:p>
          <a:p>
            <a:pPr lvl="0"/>
            <a:r>
              <a:rPr lang="ru-RU" sz="4000" dirty="0" smtClean="0">
                <a:solidFill>
                  <a:schemeClr val="tx1"/>
                </a:solidFill>
              </a:rPr>
              <a:t>импровизация;</a:t>
            </a:r>
            <a:endParaRPr lang="ru-RU" sz="4000" dirty="0">
              <a:solidFill>
                <a:schemeClr val="tx1"/>
              </a:solidFill>
            </a:endParaRPr>
          </a:p>
          <a:p>
            <a:pPr lvl="0"/>
            <a:r>
              <a:rPr lang="ru-RU" sz="4000" dirty="0" smtClean="0">
                <a:solidFill>
                  <a:schemeClr val="tx1"/>
                </a:solidFill>
              </a:rPr>
              <a:t>неформальная драматизация;</a:t>
            </a:r>
            <a:endParaRPr lang="ru-RU" sz="4000" dirty="0">
              <a:solidFill>
                <a:schemeClr val="tx1"/>
              </a:solidFill>
            </a:endParaRPr>
          </a:p>
          <a:p>
            <a:pPr lvl="0"/>
            <a:r>
              <a:rPr lang="ru-RU" sz="4000" dirty="0">
                <a:solidFill>
                  <a:schemeClr val="tx1"/>
                </a:solidFill>
              </a:rPr>
              <a:t>формальная драматизация. 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74499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180020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400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400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400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400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400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400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400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Приемы драматизации: </a:t>
            </a:r>
            <a:r>
              <a:rPr lang="ru-RU" sz="400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400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sz="4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7827640" cy="49236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Применение масок;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“</a:t>
            </a:r>
            <a:r>
              <a:rPr lang="ru-RU" dirty="0" smtClean="0">
                <a:solidFill>
                  <a:schemeClr val="tx1"/>
                </a:solidFill>
              </a:rPr>
              <a:t>Телеэкран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Пантомима;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Импровизация;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Применение кукол;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Инсценировки;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Спектакли.</a:t>
            </a:r>
          </a:p>
        </p:txBody>
      </p:sp>
    </p:spTree>
    <p:extLst>
      <p:ext uri="{BB962C8B-B14F-4D97-AF65-F5344CB8AC3E}">
        <p14:creationId xmlns:p14="http://schemas.microsoft.com/office/powerpoint/2010/main" xmlns="" val="136291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77" y="727745"/>
            <a:ext cx="9033623" cy="613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Сквозная драматизация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0"/>
            <a:ext cx="4824536" cy="680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922800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TM01859868[[fn=Термический]]</Template>
  <TotalTime>250</TotalTime>
  <Words>277</Words>
  <Application>Microsoft Office PowerPoint</Application>
  <PresentationFormat>Экран (4:3)</PresentationFormat>
  <Paragraphs>77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Thermal</vt:lpstr>
      <vt:lpstr>Эффективное применение метода драматизации на уроках английского языка</vt:lpstr>
      <vt:lpstr>Слайд 2</vt:lpstr>
      <vt:lpstr>Слайд 3</vt:lpstr>
      <vt:lpstr>Слайд 4</vt:lpstr>
      <vt:lpstr>Слайд 5</vt:lpstr>
      <vt:lpstr>Слайд 6</vt:lpstr>
      <vt:lpstr>   Приемы драматизации: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</vt:lpstr>
      <vt:lpstr>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Эффективное применение метода драматизации на уроках английского языка</dc:title>
  <dc:creator>Ilya</dc:creator>
  <cp:lastModifiedBy>traveler</cp:lastModifiedBy>
  <cp:revision>34</cp:revision>
  <dcterms:created xsi:type="dcterms:W3CDTF">2015-04-26T22:45:09Z</dcterms:created>
  <dcterms:modified xsi:type="dcterms:W3CDTF">2015-04-29T06:53:20Z</dcterms:modified>
</cp:coreProperties>
</file>