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9"/>
  </p:notesMasterIdLst>
  <p:sldIdLst>
    <p:sldId id="260" r:id="rId2"/>
    <p:sldId id="259" r:id="rId3"/>
    <p:sldId id="256" r:id="rId4"/>
    <p:sldId id="261" r:id="rId5"/>
    <p:sldId id="263" r:id="rId6"/>
    <p:sldId id="262" r:id="rId7"/>
    <p:sldId id="264" r:id="rId8"/>
    <p:sldId id="279" r:id="rId9"/>
    <p:sldId id="265" r:id="rId10"/>
    <p:sldId id="266" r:id="rId11"/>
    <p:sldId id="267" r:id="rId12"/>
    <p:sldId id="257" r:id="rId13"/>
    <p:sldId id="258" r:id="rId14"/>
    <p:sldId id="269" r:id="rId15"/>
    <p:sldId id="270" r:id="rId16"/>
    <p:sldId id="273" r:id="rId17"/>
    <p:sldId id="274" r:id="rId18"/>
    <p:sldId id="275" r:id="rId19"/>
    <p:sldId id="268" r:id="rId20"/>
    <p:sldId id="276" r:id="rId21"/>
    <p:sldId id="277" r:id="rId22"/>
    <p:sldId id="278" r:id="rId23"/>
    <p:sldId id="284" r:id="rId24"/>
    <p:sldId id="283" r:id="rId25"/>
    <p:sldId id="291" r:id="rId26"/>
    <p:sldId id="292" r:id="rId27"/>
    <p:sldId id="293" r:id="rId28"/>
    <p:sldId id="294" r:id="rId29"/>
    <p:sldId id="286" r:id="rId30"/>
    <p:sldId id="287" r:id="rId31"/>
    <p:sldId id="288" r:id="rId32"/>
    <p:sldId id="289" r:id="rId33"/>
    <p:sldId id="290" r:id="rId34"/>
    <p:sldId id="295" r:id="rId35"/>
    <p:sldId id="296" r:id="rId36"/>
    <p:sldId id="297" r:id="rId37"/>
    <p:sldId id="298" r:id="rId38"/>
    <p:sldId id="299" r:id="rId39"/>
    <p:sldId id="300" r:id="rId40"/>
    <p:sldId id="301" r:id="rId41"/>
    <p:sldId id="302" r:id="rId42"/>
    <p:sldId id="303" r:id="rId43"/>
    <p:sldId id="304" r:id="rId44"/>
    <p:sldId id="305" r:id="rId45"/>
    <p:sldId id="306" r:id="rId46"/>
    <p:sldId id="307" r:id="rId47"/>
    <p:sldId id="308" r:id="rId48"/>
  </p:sldIdLst>
  <p:sldSz cx="9144000" cy="6858000" type="screen4x3"/>
  <p:notesSz cx="6797675" cy="9928225"/>
  <p:defaultTextStyle>
    <a:defPPr>
      <a:defRPr lang="ru-RU"/>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CFF"/>
    <a:srgbClr val="FF33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21" autoAdjust="0"/>
    <p:restoredTop sz="94655" autoAdjust="0"/>
  </p:normalViewPr>
  <p:slideViewPr>
    <p:cSldViewPr snapToGrid="0" snapToObjects="1">
      <p:cViewPr>
        <p:scale>
          <a:sx n="100" d="100"/>
          <a:sy n="100" d="100"/>
        </p:scale>
        <p:origin x="-1860" y="-840"/>
      </p:cViewPr>
      <p:guideLst>
        <p:guide orient="horz" pos="2160"/>
        <p:guide pos="2880"/>
      </p:guideLst>
    </p:cSldViewPr>
  </p:slideViewPr>
  <p:outlineViewPr>
    <p:cViewPr>
      <p:scale>
        <a:sx n="33" d="100"/>
        <a:sy n="33" d="100"/>
      </p:scale>
      <p:origin x="0" y="333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93" d="100"/>
          <a:sy n="93" d="100"/>
        </p:scale>
        <p:origin x="-2844" y="-120"/>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81A93168-DAC7-8749-9404-1828D4498796}" type="datetimeFigureOut">
              <a:rPr lang="ru-RU" smtClean="0"/>
              <a:pPr/>
              <a:t>20.06.2014</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D9B53C9D-E278-BF42-A2CE-3778EBE04BDF}" type="slidenum">
              <a:rPr lang="ru-RU" smtClean="0"/>
              <a:pPr/>
              <a:t>‹#›</a:t>
            </a:fld>
            <a:endParaRPr lang="ru-RU"/>
          </a:p>
        </p:txBody>
      </p:sp>
    </p:spTree>
    <p:extLst>
      <p:ext uri="{BB962C8B-B14F-4D97-AF65-F5344CB8AC3E}">
        <p14:creationId xmlns:p14="http://schemas.microsoft.com/office/powerpoint/2010/main" xmlns="" val="92560409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9B53C9D-E278-BF42-A2CE-3778EBE04BDF}"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Сюжет обеспечивает коммуникативно  психологическую адаптацию младших школьников к новому языковому миру для преодоления в дальнейшем психологического барьера и использования иностранного языка как средства общения</a:t>
            </a:r>
          </a:p>
          <a:p>
            <a:endParaRPr lang="ru-RU" dirty="0" smtClean="0"/>
          </a:p>
          <a:p>
            <a:r>
              <a:rPr lang="ru-RU" dirty="0" smtClean="0"/>
              <a:t>Однако культура иногда выступает не только как средство объединения, идентификации, но и как орудие разобщения людей. Например, в средневековой России иностранца сначала называли немец, то есть "немой", не владеющий языком, затем иностранного гостя стали именовать чужеземец, то есть "чужой среди своих". И, наконец, когда национальное сознание позволило сгладить это противопоставление "свои-чужие", появился иностранец.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14</a:t>
            </a:fld>
            <a:endParaRPr lang="ru-RU"/>
          </a:p>
        </p:txBody>
      </p:sp>
    </p:spTree>
    <p:extLst>
      <p:ext uri="{BB962C8B-B14F-4D97-AF65-F5344CB8AC3E}">
        <p14:creationId xmlns:p14="http://schemas.microsoft.com/office/powerpoint/2010/main" xmlns="" val="1522194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Фоновая лексика, реалии.</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15</a:t>
            </a:fld>
            <a:endParaRPr lang="ru-RU"/>
          </a:p>
        </p:txBody>
      </p:sp>
    </p:spTree>
    <p:extLst>
      <p:ext uri="{BB962C8B-B14F-4D97-AF65-F5344CB8AC3E}">
        <p14:creationId xmlns:p14="http://schemas.microsoft.com/office/powerpoint/2010/main" xmlns="" val="2788592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ru-RU"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ru-RU" dirty="0" err="1" smtClean="0"/>
              <a:t>Метапредметные</a:t>
            </a:r>
            <a:r>
              <a:rPr lang="ru-RU" dirty="0" smtClean="0"/>
              <a:t> результаты:</a:t>
            </a:r>
            <a:r>
              <a:rPr lang="ru-RU" baseline="0" dirty="0" smtClean="0"/>
              <a:t> </a:t>
            </a:r>
            <a:r>
              <a:rPr lang="ru-RU" dirty="0" smtClean="0"/>
              <a:t>расширение общего лингвистического кругозора младшего школьника;</a:t>
            </a:r>
            <a:br>
              <a:rPr lang="ru-RU" dirty="0" smtClean="0"/>
            </a:br>
            <a:r>
              <a:rPr lang="ru-RU" dirty="0" smtClean="0"/>
              <a:t/>
            </a:r>
            <a:br>
              <a:rPr lang="ru-RU" dirty="0" smtClean="0"/>
            </a:br>
            <a:r>
              <a:rPr lang="ru-RU" dirty="0" smtClean="0"/>
              <a:t>развитие познавательной, эмоциональной и волевой сфер младшего школьника; формирование мотивации к изучению иностранного языка;</a:t>
            </a:r>
          </a:p>
          <a:p>
            <a:pPr marL="0" marR="0" indent="0" algn="l" defTabSz="457200" rtl="0" eaLnBrk="1" fontAlgn="auto" latinLnBrk="0" hangingPunct="1">
              <a:lnSpc>
                <a:spcPct val="100000"/>
              </a:lnSpc>
              <a:spcBef>
                <a:spcPts val="0"/>
              </a:spcBef>
              <a:spcAft>
                <a:spcPts val="0"/>
              </a:spcAft>
              <a:buClrTx/>
              <a:buSzTx/>
              <a:buFontTx/>
              <a:buNone/>
              <a:tabLst/>
              <a:defRPr/>
            </a:pPr>
            <a:r>
              <a:rPr lang="ru-RU" dirty="0" smtClean="0"/>
              <a:t> формирование целостного представления о важнейших событиях в истории Великобритании,</a:t>
            </a:r>
            <a:r>
              <a:rPr lang="ru-RU" baseline="0" dirty="0" smtClean="0"/>
              <a:t> взаимосвязи развития языка и и истории страны</a:t>
            </a:r>
            <a:endParaRPr lang="ru-RU" dirty="0" smtClean="0"/>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17</a:t>
            </a:fld>
            <a:endParaRPr lang="ru-RU"/>
          </a:p>
        </p:txBody>
      </p:sp>
    </p:spTree>
    <p:extLst>
      <p:ext uri="{BB962C8B-B14F-4D97-AF65-F5344CB8AC3E}">
        <p14:creationId xmlns:p14="http://schemas.microsoft.com/office/powerpoint/2010/main" xmlns="" val="528469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Невербальные реалии</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19</a:t>
            </a:fld>
            <a:endParaRPr lang="ru-RU"/>
          </a:p>
        </p:txBody>
      </p:sp>
    </p:spTree>
    <p:extLst>
      <p:ext uri="{BB962C8B-B14F-4D97-AF65-F5344CB8AC3E}">
        <p14:creationId xmlns:p14="http://schemas.microsoft.com/office/powerpoint/2010/main" xmlns="" val="2478196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знакомство с миром зарубежных сверстников с использованием средств изучаемого иностранного языка (через детский фольклор, некоторые образцы детской художественной литературы, традиции).</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20</a:t>
            </a:fld>
            <a:endParaRPr lang="ru-RU"/>
          </a:p>
        </p:txBody>
      </p:sp>
    </p:spTree>
    <p:extLst>
      <p:ext uri="{BB962C8B-B14F-4D97-AF65-F5344CB8AC3E}">
        <p14:creationId xmlns:p14="http://schemas.microsoft.com/office/powerpoint/2010/main" xmlns="" val="2504419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Личностные результаты:</a:t>
            </a:r>
            <a:r>
              <a:rPr lang="ru-RU" baseline="0" dirty="0" smtClean="0"/>
              <a:t> формирование основ российской гражданской идентичности.</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21</a:t>
            </a:fld>
            <a:endParaRPr lang="ru-RU"/>
          </a:p>
        </p:txBody>
      </p:sp>
    </p:spTree>
    <p:extLst>
      <p:ext uri="{BB962C8B-B14F-4D97-AF65-F5344CB8AC3E}">
        <p14:creationId xmlns:p14="http://schemas.microsoft.com/office/powerpoint/2010/main" xmlns="" val="1390690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знакомство с миром зарубежных сверстников с использованием средств изучаемого иностранного языка (через детский фольклор, некоторые образцы детской художественной литературы, традиции). Воспитание эстетических чувств, потребностей, ценностей</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22</a:t>
            </a:fld>
            <a:endParaRPr lang="ru-RU"/>
          </a:p>
        </p:txBody>
      </p:sp>
    </p:spTree>
    <p:extLst>
      <p:ext uri="{BB962C8B-B14F-4D97-AF65-F5344CB8AC3E}">
        <p14:creationId xmlns:p14="http://schemas.microsoft.com/office/powerpoint/2010/main" xmlns="" val="2649926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Название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D4DB612-1A6E-C04E-A3F4-C40BBB3AA033}" type="datetimeFigureOut">
              <a:rPr lang="ru-RU" smtClean="0"/>
              <a:pPr/>
              <a:t>20.06.2014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F4FC243-44D0-7B41-85AE-16DBA681BE39}" type="slidenum">
              <a:rPr lang="ru-RU" smtClean="0"/>
              <a:pPr/>
              <a:t>‹#›</a:t>
            </a:fld>
            <a:endParaRPr lang="ru-RU"/>
          </a:p>
        </p:txBody>
      </p:sp>
    </p:spTree>
    <p:extLst>
      <p:ext uri="{BB962C8B-B14F-4D97-AF65-F5344CB8AC3E}">
        <p14:creationId xmlns:p14="http://schemas.microsoft.com/office/powerpoint/2010/main" xmlns="" val="3397483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 текст">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D4DB612-1A6E-C04E-A3F4-C40BBB3AA033}" type="datetimeFigureOut">
              <a:rPr lang="ru-RU" smtClean="0"/>
              <a:pPr/>
              <a:t>20.06.2014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F4FC243-44D0-7B41-85AE-16DBA681BE39}" type="slidenum">
              <a:rPr lang="ru-RU" smtClean="0"/>
              <a:pPr/>
              <a:t>‹#›</a:t>
            </a:fld>
            <a:endParaRPr lang="ru-RU"/>
          </a:p>
        </p:txBody>
      </p:sp>
    </p:spTree>
    <p:extLst>
      <p:ext uri="{BB962C8B-B14F-4D97-AF65-F5344CB8AC3E}">
        <p14:creationId xmlns:p14="http://schemas.microsoft.com/office/powerpoint/2010/main" xmlns="" val="473304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 загол.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D4DB612-1A6E-C04E-A3F4-C40BBB3AA033}" type="datetimeFigureOut">
              <a:rPr lang="ru-RU" smtClean="0"/>
              <a:pPr/>
              <a:t>20.06.2014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F4FC243-44D0-7B41-85AE-16DBA681BE39}" type="slidenum">
              <a:rPr lang="ru-RU" smtClean="0"/>
              <a:pPr/>
              <a:t>‹#›</a:t>
            </a:fld>
            <a:endParaRPr lang="ru-RU"/>
          </a:p>
        </p:txBody>
      </p:sp>
    </p:spTree>
    <p:extLst>
      <p:ext uri="{BB962C8B-B14F-4D97-AF65-F5344CB8AC3E}">
        <p14:creationId xmlns:p14="http://schemas.microsoft.com/office/powerpoint/2010/main" xmlns="" val="2758105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r>
              <a:rPr lang="en-US" smtClean="0"/>
              <a:t>Образец заголовка</a:t>
            </a:r>
            <a:endParaRPr lang="ru-RU"/>
          </a:p>
        </p:txBody>
      </p:sp>
      <p:sp>
        <p:nvSpPr>
          <p:cNvPr id="3" name="Содержимое 2"/>
          <p:cNvSpPr>
            <a:spLocks noGrp="1"/>
          </p:cNvSpPr>
          <p:nvPr>
            <p:ph idx="1"/>
          </p:nvPr>
        </p:nvSpPr>
        <p:spPr/>
        <p:txBody>
          <a:bodyPr/>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endParaRPr lang="ru-RU"/>
          </a:p>
        </p:txBody>
      </p:sp>
      <p:sp>
        <p:nvSpPr>
          <p:cNvPr id="4" name="Дата 3"/>
          <p:cNvSpPr>
            <a:spLocks noGrp="1"/>
          </p:cNvSpPr>
          <p:nvPr>
            <p:ph type="dt" sz="half" idx="10"/>
          </p:nvPr>
        </p:nvSpPr>
        <p:spPr/>
        <p:txBody>
          <a:bodyPr/>
          <a:lstStyle/>
          <a:p>
            <a:fld id="{5D4DB612-1A6E-C04E-A3F4-C40BBB3AA033}" type="datetimeFigureOut">
              <a:rPr lang="ru-RU" smtClean="0"/>
              <a:pPr/>
              <a:t>20.06.2014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F4FC243-44D0-7B41-85AE-16DBA681BE39}" type="slidenum">
              <a:rPr lang="ru-RU" smtClean="0"/>
              <a:pPr/>
              <a:t>‹#›</a:t>
            </a:fld>
            <a:endParaRPr lang="ru-RU"/>
          </a:p>
        </p:txBody>
      </p:sp>
    </p:spTree>
    <p:extLst>
      <p:ext uri="{BB962C8B-B14F-4D97-AF65-F5344CB8AC3E}">
        <p14:creationId xmlns:p14="http://schemas.microsoft.com/office/powerpoint/2010/main" xmlns="" val="1603851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Название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D4DB612-1A6E-C04E-A3F4-C40BBB3AA033}" type="datetimeFigureOut">
              <a:rPr lang="ru-RU" smtClean="0"/>
              <a:pPr/>
              <a:t>20.06.2014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F4FC243-44D0-7B41-85AE-16DBA681BE39}" type="slidenum">
              <a:rPr lang="ru-RU" smtClean="0"/>
              <a:pPr/>
              <a:t>‹#›</a:t>
            </a:fld>
            <a:endParaRPr lang="ru-RU"/>
          </a:p>
        </p:txBody>
      </p:sp>
    </p:spTree>
    <p:extLst>
      <p:ext uri="{BB962C8B-B14F-4D97-AF65-F5344CB8AC3E}">
        <p14:creationId xmlns:p14="http://schemas.microsoft.com/office/powerpoint/2010/main" xmlns="" val="2306257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D4DB612-1A6E-C04E-A3F4-C40BBB3AA033}" type="datetimeFigureOut">
              <a:rPr lang="ru-RU" smtClean="0"/>
              <a:pPr/>
              <a:t>20.06.2014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F4FC243-44D0-7B41-85AE-16DBA681BE39}" type="slidenum">
              <a:rPr lang="ru-RU" smtClean="0"/>
              <a:pPr/>
              <a:t>‹#›</a:t>
            </a:fld>
            <a:endParaRPr lang="ru-RU"/>
          </a:p>
        </p:txBody>
      </p:sp>
    </p:spTree>
    <p:extLst>
      <p:ext uri="{BB962C8B-B14F-4D97-AF65-F5344CB8AC3E}">
        <p14:creationId xmlns:p14="http://schemas.microsoft.com/office/powerpoint/2010/main" xmlns="" val="3604815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D4DB612-1A6E-C04E-A3F4-C40BBB3AA033}" type="datetimeFigureOut">
              <a:rPr lang="ru-RU" smtClean="0"/>
              <a:pPr/>
              <a:t>20.06.2014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F4FC243-44D0-7B41-85AE-16DBA681BE39}" type="slidenum">
              <a:rPr lang="ru-RU" smtClean="0"/>
              <a:pPr/>
              <a:t>‹#›</a:t>
            </a:fld>
            <a:endParaRPr lang="ru-RU"/>
          </a:p>
        </p:txBody>
      </p:sp>
    </p:spTree>
    <p:extLst>
      <p:ext uri="{BB962C8B-B14F-4D97-AF65-F5344CB8AC3E}">
        <p14:creationId xmlns:p14="http://schemas.microsoft.com/office/powerpoint/2010/main" xmlns="" val="1397124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D4DB612-1A6E-C04E-A3F4-C40BBB3AA033}" type="datetimeFigureOut">
              <a:rPr lang="ru-RU" smtClean="0"/>
              <a:pPr/>
              <a:t>20.06.2014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F4FC243-44D0-7B41-85AE-16DBA681BE39}" type="slidenum">
              <a:rPr lang="ru-RU" smtClean="0"/>
              <a:pPr/>
              <a:t>‹#›</a:t>
            </a:fld>
            <a:endParaRPr lang="ru-RU"/>
          </a:p>
        </p:txBody>
      </p:sp>
    </p:spTree>
    <p:extLst>
      <p:ext uri="{BB962C8B-B14F-4D97-AF65-F5344CB8AC3E}">
        <p14:creationId xmlns:p14="http://schemas.microsoft.com/office/powerpoint/2010/main" xmlns="" val="4203153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D4DB612-1A6E-C04E-A3F4-C40BBB3AA033}" type="datetimeFigureOut">
              <a:rPr lang="ru-RU" smtClean="0"/>
              <a:pPr/>
              <a:t>20.06.2014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F4FC243-44D0-7B41-85AE-16DBA681BE39}" type="slidenum">
              <a:rPr lang="ru-RU" smtClean="0"/>
              <a:pPr/>
              <a:t>‹#›</a:t>
            </a:fld>
            <a:endParaRPr lang="ru-RU"/>
          </a:p>
        </p:txBody>
      </p:sp>
    </p:spTree>
    <p:extLst>
      <p:ext uri="{BB962C8B-B14F-4D97-AF65-F5344CB8AC3E}">
        <p14:creationId xmlns:p14="http://schemas.microsoft.com/office/powerpoint/2010/main" xmlns="" val="2498982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Название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D4DB612-1A6E-C04E-A3F4-C40BBB3AA033}" type="datetimeFigureOut">
              <a:rPr lang="ru-RU" smtClean="0"/>
              <a:pPr/>
              <a:t>20.06.2014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F4FC243-44D0-7B41-85AE-16DBA681BE39}" type="slidenum">
              <a:rPr lang="ru-RU" smtClean="0"/>
              <a:pPr/>
              <a:t>‹#›</a:t>
            </a:fld>
            <a:endParaRPr lang="ru-RU"/>
          </a:p>
        </p:txBody>
      </p:sp>
    </p:spTree>
    <p:extLst>
      <p:ext uri="{BB962C8B-B14F-4D97-AF65-F5344CB8AC3E}">
        <p14:creationId xmlns:p14="http://schemas.microsoft.com/office/powerpoint/2010/main" xmlns="" val="1470110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Название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D4DB612-1A6E-C04E-A3F4-C40BBB3AA033}" type="datetimeFigureOut">
              <a:rPr lang="ru-RU" smtClean="0"/>
              <a:pPr/>
              <a:t>20.06.2014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F4FC243-44D0-7B41-85AE-16DBA681BE39}" type="slidenum">
              <a:rPr lang="ru-RU" smtClean="0"/>
              <a:pPr/>
              <a:t>‹#›</a:t>
            </a:fld>
            <a:endParaRPr lang="ru-RU"/>
          </a:p>
        </p:txBody>
      </p:sp>
    </p:spTree>
    <p:extLst>
      <p:ext uri="{BB962C8B-B14F-4D97-AF65-F5344CB8AC3E}">
        <p14:creationId xmlns:p14="http://schemas.microsoft.com/office/powerpoint/2010/main" xmlns="" val="42080139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4DB612-1A6E-C04E-A3F4-C40BBB3AA033}" type="datetimeFigureOut">
              <a:rPr lang="ru-RU" smtClean="0"/>
              <a:pPr/>
              <a:t>20.06.2014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4FC243-44D0-7B41-85AE-16DBA681BE39}" type="slidenum">
              <a:rPr lang="ru-RU" smtClean="0"/>
              <a:pPr/>
              <a:t>‹#›</a:t>
            </a:fld>
            <a:endParaRPr lang="ru-RU"/>
          </a:p>
        </p:txBody>
      </p:sp>
    </p:spTree>
    <p:extLst>
      <p:ext uri="{BB962C8B-B14F-4D97-AF65-F5344CB8AC3E}">
        <p14:creationId xmlns:p14="http://schemas.microsoft.com/office/powerpoint/2010/main" xmlns="" val="13355753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ru-RU"/>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4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кругленный прямоугольник 8"/>
          <p:cNvSpPr/>
          <p:nvPr/>
        </p:nvSpPr>
        <p:spPr>
          <a:xfrm>
            <a:off x="323528" y="2881312"/>
            <a:ext cx="8424936" cy="809626"/>
          </a:xfrm>
          <a:prstGeom prst="roundRect">
            <a:avLst>
              <a:gd name="adj" fmla="val 34127"/>
            </a:avLst>
          </a:prstGeom>
          <a:solidFill>
            <a:srgbClr val="FFCCFF">
              <a:alpha val="45882"/>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AutoShape 4"/>
          <p:cNvSpPr>
            <a:spLocks noChangeArrowheads="1"/>
          </p:cNvSpPr>
          <p:nvPr/>
        </p:nvSpPr>
        <p:spPr bwMode="auto">
          <a:xfrm>
            <a:off x="539750" y="-171400"/>
            <a:ext cx="8135938" cy="1512888"/>
          </a:xfrm>
          <a:prstGeom prst="roundRect">
            <a:avLst>
              <a:gd name="adj" fmla="val 16667"/>
            </a:avLst>
          </a:prstGeom>
          <a:solidFill>
            <a:srgbClr val="CCCCFF"/>
          </a:solidFill>
          <a:ln w="9525">
            <a:noFill/>
            <a:round/>
            <a:headEnd/>
            <a:tailEnd/>
          </a:ln>
          <a:effectLst/>
        </p:spPr>
        <p:txBody>
          <a:bodyPr wrap="none" anchor="ctr"/>
          <a:lstStyle/>
          <a:p>
            <a:endParaRPr lang="ru-RU" dirty="0"/>
          </a:p>
        </p:txBody>
      </p:sp>
      <p:pic>
        <p:nvPicPr>
          <p:cNvPr id="7" name="Picture 4" descr="Logo_1"/>
          <p:cNvPicPr>
            <a:picLocks noChangeAspect="1" noChangeArrowheads="1"/>
          </p:cNvPicPr>
          <p:nvPr/>
        </p:nvPicPr>
        <p:blipFill>
          <a:blip r:embed="rId3" cstate="print"/>
          <a:srcRect/>
          <a:stretch>
            <a:fillRect/>
          </a:stretch>
        </p:blipFill>
        <p:spPr bwMode="auto">
          <a:xfrm>
            <a:off x="1907704" y="143146"/>
            <a:ext cx="5329136" cy="654066"/>
          </a:xfrm>
          <a:prstGeom prst="rect">
            <a:avLst/>
          </a:prstGeom>
          <a:noFill/>
          <a:ln w="9525">
            <a:noFill/>
            <a:miter lim="800000"/>
            <a:headEnd/>
            <a:tailEnd/>
          </a:ln>
        </p:spPr>
      </p:pic>
      <p:sp>
        <p:nvSpPr>
          <p:cNvPr id="2" name="Название 1"/>
          <p:cNvSpPr>
            <a:spLocks noGrp="1"/>
          </p:cNvSpPr>
          <p:nvPr>
            <p:ph type="title"/>
          </p:nvPr>
        </p:nvSpPr>
        <p:spPr>
          <a:xfrm>
            <a:off x="446088" y="681100"/>
            <a:ext cx="8229600" cy="797212"/>
          </a:xfrm>
        </p:spPr>
        <p:txBody>
          <a:bodyPr>
            <a:normAutofit/>
          </a:bodyPr>
          <a:lstStyle/>
          <a:p>
            <a:r>
              <a:rPr lang="ru-RU" sz="2900" b="1" dirty="0" smtClean="0"/>
              <a:t>Понятие  мотивации</a:t>
            </a:r>
            <a:endParaRPr lang="ru-RU" sz="2900" b="1" dirty="0"/>
          </a:p>
        </p:txBody>
      </p:sp>
      <p:sp>
        <p:nvSpPr>
          <p:cNvPr id="3" name="Содержимое 2"/>
          <p:cNvSpPr>
            <a:spLocks noGrp="1"/>
          </p:cNvSpPr>
          <p:nvPr>
            <p:ph idx="1"/>
          </p:nvPr>
        </p:nvSpPr>
        <p:spPr>
          <a:xfrm>
            <a:off x="457200" y="1600200"/>
            <a:ext cx="8219256" cy="4525963"/>
          </a:xfrm>
        </p:spPr>
        <p:txBody>
          <a:bodyPr>
            <a:normAutofit/>
          </a:bodyPr>
          <a:lstStyle/>
          <a:p>
            <a:pPr>
              <a:buSzPct val="150000"/>
            </a:pPr>
            <a:r>
              <a:rPr lang="en-US" sz="1600" dirty="0" err="1" smtClean="0"/>
              <a:t>Мотивация</a:t>
            </a:r>
            <a:r>
              <a:rPr lang="en-US" sz="1600" dirty="0" smtClean="0"/>
              <a:t> — </a:t>
            </a:r>
            <a:r>
              <a:rPr lang="en-US" sz="1600" dirty="0" err="1" smtClean="0"/>
              <a:t>общее</a:t>
            </a:r>
            <a:r>
              <a:rPr lang="en-US" sz="1600" dirty="0" smtClean="0"/>
              <a:t> </a:t>
            </a:r>
            <a:r>
              <a:rPr lang="en-US" sz="1600" dirty="0" err="1"/>
              <a:t>название</a:t>
            </a:r>
            <a:r>
              <a:rPr lang="en-US" sz="1600" dirty="0"/>
              <a:t> </a:t>
            </a:r>
            <a:r>
              <a:rPr lang="en-US" sz="1600" dirty="0" err="1"/>
              <a:t>для</a:t>
            </a:r>
            <a:r>
              <a:rPr lang="en-US" sz="1600" dirty="0"/>
              <a:t> </a:t>
            </a:r>
            <a:r>
              <a:rPr lang="en-US" sz="1600" dirty="0" err="1"/>
              <a:t>процессов</a:t>
            </a:r>
            <a:r>
              <a:rPr lang="en-US" sz="1600" dirty="0"/>
              <a:t>, </a:t>
            </a:r>
            <a:r>
              <a:rPr lang="en-US" sz="1600" dirty="0" err="1"/>
              <a:t>методов</a:t>
            </a:r>
            <a:r>
              <a:rPr lang="en-US" sz="1600" dirty="0"/>
              <a:t>, </a:t>
            </a:r>
            <a:r>
              <a:rPr lang="en-US" sz="1600" dirty="0" err="1"/>
              <a:t>средств</a:t>
            </a:r>
            <a:r>
              <a:rPr lang="en-US" sz="1600" dirty="0"/>
              <a:t> </a:t>
            </a:r>
            <a:r>
              <a:rPr lang="en-US" sz="1600" dirty="0" err="1"/>
              <a:t>побуждения</a:t>
            </a:r>
            <a:r>
              <a:rPr lang="en-US" sz="1600" dirty="0"/>
              <a:t> </a:t>
            </a:r>
            <a:r>
              <a:rPr lang="en-US" sz="1600" dirty="0" err="1"/>
              <a:t>учащихся</a:t>
            </a:r>
            <a:r>
              <a:rPr lang="en-US" sz="1600" dirty="0"/>
              <a:t> к </a:t>
            </a:r>
            <a:r>
              <a:rPr lang="en-US" sz="1600" dirty="0" err="1"/>
              <a:t>продуктивной</a:t>
            </a:r>
            <a:r>
              <a:rPr lang="en-US" sz="1600" dirty="0"/>
              <a:t> </a:t>
            </a:r>
            <a:r>
              <a:rPr lang="en-US" sz="1600" dirty="0" err="1"/>
              <a:t>познавательной</a:t>
            </a:r>
            <a:r>
              <a:rPr lang="en-US" sz="1600" dirty="0"/>
              <a:t> </a:t>
            </a:r>
            <a:r>
              <a:rPr lang="ru-RU" sz="1600" dirty="0" smtClean="0"/>
              <a:t>деятельности</a:t>
            </a:r>
            <a:r>
              <a:rPr lang="en-US" sz="1600" dirty="0" smtClean="0"/>
              <a:t>. </a:t>
            </a:r>
            <a:endParaRPr lang="ru-RU" sz="1600" b="1" dirty="0" smtClean="0">
              <a:solidFill>
                <a:srgbClr val="3948B9"/>
              </a:solidFill>
            </a:endParaRPr>
          </a:p>
          <a:p>
            <a:pPr marL="0" indent="0">
              <a:buNone/>
            </a:pPr>
            <a:r>
              <a:rPr lang="en-US" sz="1600" dirty="0" smtClean="0"/>
              <a:t>Изучение </a:t>
            </a:r>
            <a:r>
              <a:rPr lang="en-US" sz="1600" dirty="0"/>
              <a:t>и </a:t>
            </a:r>
            <a:r>
              <a:rPr lang="en-US" sz="1600" dirty="0" err="1"/>
              <a:t>правильное</a:t>
            </a:r>
            <a:r>
              <a:rPr lang="en-US" sz="1600" dirty="0"/>
              <a:t> </a:t>
            </a:r>
            <a:r>
              <a:rPr lang="en-US" sz="1600" dirty="0" err="1"/>
              <a:t>использование</a:t>
            </a:r>
            <a:r>
              <a:rPr lang="en-US" sz="1600" dirty="0"/>
              <a:t> </a:t>
            </a:r>
            <a:r>
              <a:rPr lang="en-US" sz="1600" dirty="0" err="1"/>
              <a:t>действующих</a:t>
            </a:r>
            <a:r>
              <a:rPr lang="en-US" sz="1600" dirty="0"/>
              <a:t> </a:t>
            </a:r>
            <a:r>
              <a:rPr lang="en-US" sz="1600" dirty="0" err="1"/>
              <a:t>мотивов</a:t>
            </a:r>
            <a:r>
              <a:rPr lang="en-US" sz="1600" dirty="0"/>
              <a:t>, направляющих </a:t>
            </a:r>
            <a:r>
              <a:rPr lang="en-US" sz="1600" dirty="0" err="1"/>
              <a:t>развитие</a:t>
            </a:r>
            <a:r>
              <a:rPr lang="en-US" sz="1600" dirty="0"/>
              <a:t> </a:t>
            </a:r>
            <a:r>
              <a:rPr lang="en-US" sz="1600" dirty="0" err="1"/>
              <a:t>личности</a:t>
            </a:r>
            <a:r>
              <a:rPr lang="en-US" sz="1600" dirty="0"/>
              <a:t> и </a:t>
            </a:r>
            <a:r>
              <a:rPr lang="en-US" sz="1600" dirty="0" err="1"/>
              <a:t>ее</a:t>
            </a:r>
            <a:r>
              <a:rPr lang="en-US" sz="1600" dirty="0"/>
              <a:t> </a:t>
            </a:r>
            <a:r>
              <a:rPr lang="en-US" sz="1600" dirty="0" err="1"/>
              <a:t>движение</a:t>
            </a:r>
            <a:r>
              <a:rPr lang="en-US" sz="1600" dirty="0"/>
              <a:t> в </a:t>
            </a:r>
            <a:r>
              <a:rPr lang="en-US" sz="1600" dirty="0" err="1"/>
              <a:t>нужном</a:t>
            </a:r>
            <a:r>
              <a:rPr lang="en-US" sz="1600" dirty="0"/>
              <a:t> </a:t>
            </a:r>
            <a:r>
              <a:rPr lang="en-US" sz="1600" dirty="0" err="1"/>
              <a:t>направлении</a:t>
            </a:r>
            <a:r>
              <a:rPr lang="en-US" sz="1600" dirty="0"/>
              <a:t>, </a:t>
            </a:r>
            <a:r>
              <a:rPr lang="en-US" sz="1600" dirty="0" smtClean="0"/>
              <a:t>— </a:t>
            </a:r>
            <a:r>
              <a:rPr lang="en-US" sz="1600" dirty="0" err="1" smtClean="0"/>
              <a:t>сердцевина</a:t>
            </a:r>
            <a:r>
              <a:rPr lang="en-US" sz="1600" dirty="0" smtClean="0"/>
              <a:t> </a:t>
            </a:r>
            <a:r>
              <a:rPr lang="en-US" sz="1600" dirty="0" err="1"/>
              <a:t>педагогического</a:t>
            </a:r>
            <a:r>
              <a:rPr lang="en-US" sz="1600" dirty="0"/>
              <a:t> </a:t>
            </a:r>
            <a:r>
              <a:rPr lang="en-US" sz="1600" dirty="0" err="1"/>
              <a:t>процесса</a:t>
            </a:r>
            <a:r>
              <a:rPr lang="en-US" sz="1600" dirty="0"/>
              <a:t>.</a:t>
            </a:r>
            <a:endParaRPr lang="ru-RU" sz="1600" dirty="0"/>
          </a:p>
          <a:p>
            <a:endParaRPr lang="ru-RU" sz="1600" b="1" dirty="0">
              <a:solidFill>
                <a:srgbClr val="3948B9"/>
              </a:solidFill>
            </a:endParaRPr>
          </a:p>
          <a:p>
            <a:pPr>
              <a:buSzPct val="150000"/>
            </a:pPr>
            <a:r>
              <a:rPr lang="en-US" sz="1600" b="1" dirty="0" err="1" smtClean="0">
                <a:solidFill>
                  <a:srgbClr val="3948B9"/>
                </a:solidFill>
              </a:rPr>
              <a:t>Мотивация</a:t>
            </a:r>
            <a:r>
              <a:rPr lang="en-US" sz="1600" dirty="0" smtClean="0"/>
              <a:t> </a:t>
            </a:r>
            <a:r>
              <a:rPr lang="en-US" sz="1600" dirty="0"/>
              <a:t>(</a:t>
            </a:r>
            <a:r>
              <a:rPr lang="en-US" sz="1600" dirty="0" err="1"/>
              <a:t>от</a:t>
            </a:r>
            <a:r>
              <a:rPr lang="en-US" sz="1600" dirty="0"/>
              <a:t> </a:t>
            </a:r>
            <a:r>
              <a:rPr lang="en-US" sz="1600" dirty="0" err="1"/>
              <a:t>лат</a:t>
            </a:r>
            <a:r>
              <a:rPr lang="en-US" sz="1600" dirty="0"/>
              <a:t>. "</a:t>
            </a:r>
            <a:r>
              <a:rPr lang="en-US" sz="1600" dirty="0" err="1"/>
              <a:t>movere</a:t>
            </a:r>
            <a:r>
              <a:rPr lang="en-US" sz="1600" dirty="0"/>
              <a:t>") – </a:t>
            </a:r>
            <a:r>
              <a:rPr lang="en-US" sz="1600" dirty="0" err="1"/>
              <a:t>побуждение</a:t>
            </a:r>
            <a:r>
              <a:rPr lang="en-US" sz="1600" dirty="0"/>
              <a:t> </a:t>
            </a:r>
            <a:r>
              <a:rPr lang="en-US" sz="1600" dirty="0" smtClean="0"/>
              <a:t>к </a:t>
            </a:r>
            <a:r>
              <a:rPr lang="en-US" sz="1600" dirty="0" err="1"/>
              <a:t>действию</a:t>
            </a:r>
            <a:r>
              <a:rPr lang="en-US" sz="1600" dirty="0"/>
              <a:t>, </a:t>
            </a:r>
            <a:r>
              <a:rPr lang="en-US" sz="1600" dirty="0" err="1"/>
              <a:t>динамический</a:t>
            </a:r>
            <a:r>
              <a:rPr lang="en-US" sz="1600" dirty="0"/>
              <a:t> </a:t>
            </a:r>
            <a:r>
              <a:rPr lang="en-US" sz="1600" dirty="0" err="1"/>
              <a:t>процесс</a:t>
            </a:r>
            <a:r>
              <a:rPr lang="en-US" sz="1600" dirty="0"/>
              <a:t> </a:t>
            </a:r>
            <a:r>
              <a:rPr lang="en-US" sz="1600" dirty="0" err="1"/>
              <a:t>физиологического</a:t>
            </a:r>
            <a:r>
              <a:rPr lang="en-US" sz="1600" dirty="0"/>
              <a:t> и </a:t>
            </a:r>
            <a:r>
              <a:rPr lang="en-US" sz="1600" dirty="0" err="1"/>
              <a:t>психологического</a:t>
            </a:r>
            <a:r>
              <a:rPr lang="en-US" sz="1600" dirty="0"/>
              <a:t> </a:t>
            </a:r>
            <a:r>
              <a:rPr lang="en-US" sz="1600" dirty="0" err="1"/>
              <a:t>плана</a:t>
            </a:r>
            <a:r>
              <a:rPr lang="en-US" sz="1600" dirty="0"/>
              <a:t>, </a:t>
            </a:r>
            <a:r>
              <a:rPr lang="en-US" sz="1600" dirty="0" err="1"/>
              <a:t>управляющий</a:t>
            </a:r>
            <a:r>
              <a:rPr lang="en-US" sz="1600" dirty="0"/>
              <a:t> </a:t>
            </a:r>
            <a:r>
              <a:rPr lang="en-US" sz="1600" dirty="0" err="1"/>
              <a:t>поведением</a:t>
            </a:r>
            <a:r>
              <a:rPr lang="en-US" sz="1600" dirty="0"/>
              <a:t> </a:t>
            </a:r>
            <a:r>
              <a:rPr lang="en-US" sz="1600" dirty="0" err="1" smtClean="0"/>
              <a:t>человека</a:t>
            </a:r>
            <a:r>
              <a:rPr lang="ru-RU" sz="1600" dirty="0" smtClean="0"/>
              <a:t>.</a:t>
            </a:r>
          </a:p>
          <a:p>
            <a:endParaRPr lang="ru-RU" sz="1600" dirty="0" smtClean="0"/>
          </a:p>
          <a:p>
            <a:pPr>
              <a:buSzPct val="150000"/>
            </a:pPr>
            <a:r>
              <a:rPr lang="en-US" sz="1600" dirty="0" smtClean="0"/>
              <a:t>И. А</a:t>
            </a:r>
            <a:r>
              <a:rPr lang="en-US" sz="1600" dirty="0"/>
              <a:t>. </a:t>
            </a:r>
            <a:r>
              <a:rPr lang="en-US" sz="1600" dirty="0" err="1"/>
              <a:t>Зимняя</a:t>
            </a:r>
            <a:r>
              <a:rPr lang="en-US" sz="1600" dirty="0"/>
              <a:t> </a:t>
            </a:r>
            <a:r>
              <a:rPr lang="en-US" sz="1600" dirty="0" err="1"/>
              <a:t>называет</a:t>
            </a:r>
            <a:r>
              <a:rPr lang="en-US" sz="1600" dirty="0"/>
              <a:t> </a:t>
            </a:r>
            <a:r>
              <a:rPr lang="en-US" sz="1600" dirty="0" err="1">
                <a:solidFill>
                  <a:srgbClr val="3948B9"/>
                </a:solidFill>
              </a:rPr>
              <a:t>мотивацию</a:t>
            </a:r>
            <a:r>
              <a:rPr lang="en-US" sz="1600" dirty="0"/>
              <a:t> "</a:t>
            </a:r>
            <a:r>
              <a:rPr lang="en-US" sz="1600" dirty="0" err="1"/>
              <a:t>запускным</a:t>
            </a:r>
            <a:r>
              <a:rPr lang="en-US" sz="1600" dirty="0"/>
              <a:t> </a:t>
            </a:r>
            <a:r>
              <a:rPr lang="en-US" sz="1600" dirty="0" err="1"/>
              <a:t>механизмом</a:t>
            </a:r>
            <a:r>
              <a:rPr lang="en-US" sz="1600" dirty="0"/>
              <a:t>" </a:t>
            </a:r>
            <a:r>
              <a:rPr lang="en-US" sz="1600" dirty="0" err="1"/>
              <a:t>всякой</a:t>
            </a:r>
            <a:r>
              <a:rPr lang="en-US" sz="1600" dirty="0"/>
              <a:t> </a:t>
            </a:r>
            <a:r>
              <a:rPr lang="en-US" sz="1600" dirty="0" err="1"/>
              <a:t>человеческой</a:t>
            </a:r>
            <a:r>
              <a:rPr lang="en-US" sz="1600" dirty="0"/>
              <a:t> </a:t>
            </a:r>
            <a:r>
              <a:rPr lang="ru-RU" sz="1600" dirty="0" smtClean="0"/>
              <a:t>деятельности</a:t>
            </a:r>
            <a:r>
              <a:rPr lang="en-US" sz="1600" dirty="0" smtClean="0"/>
              <a:t>: </a:t>
            </a:r>
            <a:r>
              <a:rPr lang="en-US" sz="1600" dirty="0" err="1"/>
              <a:t>будь</a:t>
            </a:r>
            <a:r>
              <a:rPr lang="en-US" sz="1600" dirty="0"/>
              <a:t> </a:t>
            </a:r>
            <a:r>
              <a:rPr lang="en-US" sz="1600" dirty="0" err="1"/>
              <a:t>то</a:t>
            </a:r>
            <a:r>
              <a:rPr lang="en-US" sz="1600" dirty="0"/>
              <a:t> </a:t>
            </a:r>
            <a:r>
              <a:rPr lang="en-US" sz="1600" dirty="0" err="1"/>
              <a:t>труд</a:t>
            </a:r>
            <a:r>
              <a:rPr lang="en-US" sz="1600" dirty="0"/>
              <a:t>, </a:t>
            </a:r>
            <a:r>
              <a:rPr lang="en-US" sz="1600" dirty="0" err="1"/>
              <a:t>общение</a:t>
            </a:r>
            <a:r>
              <a:rPr lang="en-US" sz="1600" dirty="0"/>
              <a:t> </a:t>
            </a:r>
            <a:r>
              <a:rPr lang="en-US" sz="1600" dirty="0" err="1"/>
              <a:t>или</a:t>
            </a:r>
            <a:r>
              <a:rPr lang="en-US" sz="1600" dirty="0"/>
              <a:t> </a:t>
            </a:r>
            <a:r>
              <a:rPr lang="en-US" sz="1600" dirty="0" err="1"/>
              <a:t>познание</a:t>
            </a:r>
            <a:r>
              <a:rPr lang="en-US" sz="1600" dirty="0" smtClean="0"/>
              <a:t>.</a:t>
            </a:r>
            <a:endParaRPr lang="ru-RU" sz="1600" dirty="0" smtClean="0"/>
          </a:p>
          <a:p>
            <a:endParaRPr lang="en-US" sz="1800" dirty="0" smtClean="0"/>
          </a:p>
        </p:txBody>
      </p:sp>
    </p:spTree>
    <p:extLst>
      <p:ext uri="{BB962C8B-B14F-4D97-AF65-F5344CB8AC3E}">
        <p14:creationId xmlns:p14="http://schemas.microsoft.com/office/powerpoint/2010/main" xmlns="" val="9543160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4"/>
          <p:cNvSpPr>
            <a:spLocks noChangeArrowheads="1"/>
          </p:cNvSpPr>
          <p:nvPr/>
        </p:nvSpPr>
        <p:spPr bwMode="auto">
          <a:xfrm>
            <a:off x="539750" y="-171400"/>
            <a:ext cx="8135938" cy="1512888"/>
          </a:xfrm>
          <a:prstGeom prst="roundRect">
            <a:avLst>
              <a:gd name="adj" fmla="val 16667"/>
            </a:avLst>
          </a:prstGeom>
          <a:solidFill>
            <a:srgbClr val="CCCCFF"/>
          </a:solidFill>
          <a:ln w="9525">
            <a:noFill/>
            <a:round/>
            <a:headEnd/>
            <a:tailEnd/>
          </a:ln>
          <a:effectLst/>
        </p:spPr>
        <p:txBody>
          <a:bodyPr wrap="none" anchor="ctr"/>
          <a:lstStyle/>
          <a:p>
            <a:endParaRPr lang="ru-RU"/>
          </a:p>
        </p:txBody>
      </p:sp>
      <p:pic>
        <p:nvPicPr>
          <p:cNvPr id="7" name="Picture 4" descr="Logo_1"/>
          <p:cNvPicPr>
            <a:picLocks noChangeAspect="1" noChangeArrowheads="1"/>
          </p:cNvPicPr>
          <p:nvPr/>
        </p:nvPicPr>
        <p:blipFill>
          <a:blip r:embed="rId2" cstate="print"/>
          <a:srcRect/>
          <a:stretch>
            <a:fillRect/>
          </a:stretch>
        </p:blipFill>
        <p:spPr bwMode="auto">
          <a:xfrm>
            <a:off x="1907704" y="143146"/>
            <a:ext cx="5329136" cy="654066"/>
          </a:xfrm>
          <a:prstGeom prst="rect">
            <a:avLst/>
          </a:prstGeom>
          <a:noFill/>
          <a:ln w="9525">
            <a:noFill/>
            <a:miter lim="800000"/>
            <a:headEnd/>
            <a:tailEnd/>
          </a:ln>
        </p:spPr>
      </p:pic>
      <p:sp>
        <p:nvSpPr>
          <p:cNvPr id="5" name="Скругленный прямоугольник 4"/>
          <p:cNvSpPr/>
          <p:nvPr/>
        </p:nvSpPr>
        <p:spPr>
          <a:xfrm>
            <a:off x="539750" y="1600201"/>
            <a:ext cx="8135938" cy="4464496"/>
          </a:xfrm>
          <a:prstGeom prst="roundRect">
            <a:avLst>
              <a:gd name="adj" fmla="val 10267"/>
            </a:avLst>
          </a:prstGeom>
          <a:solidFill>
            <a:schemeClr val="bg1"/>
          </a:solidFill>
          <a:ln w="57150">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Название 1"/>
          <p:cNvSpPr>
            <a:spLocks noGrp="1"/>
          </p:cNvSpPr>
          <p:nvPr>
            <p:ph type="title"/>
          </p:nvPr>
        </p:nvSpPr>
        <p:spPr>
          <a:xfrm>
            <a:off x="467544" y="457201"/>
            <a:ext cx="8229600" cy="1143000"/>
          </a:xfrm>
        </p:spPr>
        <p:txBody>
          <a:bodyPr/>
          <a:lstStyle/>
          <a:p>
            <a:r>
              <a:rPr lang="ru-RU" sz="3200" b="1" dirty="0" smtClean="0"/>
              <a:t>Сюжет учебника для 3 класса</a:t>
            </a:r>
            <a:endParaRPr lang="ru-RU" sz="3200" b="1" dirty="0"/>
          </a:p>
        </p:txBody>
      </p:sp>
      <p:sp>
        <p:nvSpPr>
          <p:cNvPr id="3" name="Содержимое 2"/>
          <p:cNvSpPr>
            <a:spLocks noGrp="1"/>
          </p:cNvSpPr>
          <p:nvPr>
            <p:ph idx="1"/>
          </p:nvPr>
        </p:nvSpPr>
        <p:spPr>
          <a:xfrm>
            <a:off x="868680" y="1816224"/>
            <a:ext cx="7406640" cy="3989040"/>
          </a:xfrm>
        </p:spPr>
        <p:txBody>
          <a:bodyPr>
            <a:normAutofit/>
          </a:bodyPr>
          <a:lstStyle/>
          <a:p>
            <a:pPr marL="0" lvl="0" indent="360000">
              <a:buNone/>
            </a:pPr>
            <a:r>
              <a:rPr lang="ru-RU" sz="1800" dirty="0" smtClean="0"/>
              <a:t>Аня </a:t>
            </a:r>
            <a:r>
              <a:rPr lang="ru-RU" sz="1800" dirty="0"/>
              <a:t>находит волшебную палочку и случайно оживляет </a:t>
            </a:r>
            <a:r>
              <a:rPr lang="ru-RU" sz="1800" dirty="0" smtClean="0"/>
              <a:t>главного </a:t>
            </a:r>
            <a:r>
              <a:rPr lang="ru-RU" sz="1800" dirty="0"/>
              <a:t>врага воронов-хранителей Тауэра – волшебницу Моргану. </a:t>
            </a:r>
            <a:r>
              <a:rPr lang="ru-RU" sz="1800" dirty="0" err="1"/>
              <a:t>Седрик</a:t>
            </a:r>
            <a:r>
              <a:rPr lang="ru-RU" sz="1800" dirty="0"/>
              <a:t> открывает Ане секрет легенды о воронах </a:t>
            </a:r>
            <a:r>
              <a:rPr lang="ru-RU" sz="1800" dirty="0" smtClean="0"/>
              <a:t>в </a:t>
            </a:r>
            <a:r>
              <a:rPr lang="ru-RU" sz="1800" dirty="0"/>
              <a:t>Тауэре, согласно которой, если вороны улетят из Тауэра, со страной случится большая беда. Аня понимает, какую ошибку она совершила, оживив Моргану, и вместе </a:t>
            </a:r>
            <a:r>
              <a:rPr lang="ru-RU" sz="1800" dirty="0" smtClean="0"/>
              <a:t>с </a:t>
            </a:r>
            <a:r>
              <a:rPr lang="ru-RU" sz="1800" dirty="0" err="1"/>
              <a:t>Седриком</a:t>
            </a:r>
            <a:r>
              <a:rPr lang="ru-RU" sz="1800" dirty="0"/>
              <a:t> отправляется на поиски Морганы. </a:t>
            </a:r>
            <a:endParaRPr lang="ru-RU" sz="1800" dirty="0" smtClean="0"/>
          </a:p>
          <a:p>
            <a:pPr marL="0" lvl="0" indent="360000">
              <a:buNone/>
            </a:pPr>
            <a:r>
              <a:rPr lang="ru-RU" sz="1800" dirty="0" smtClean="0"/>
              <a:t>Преследуя </a:t>
            </a:r>
            <a:r>
              <a:rPr lang="ru-RU" sz="1800" dirty="0"/>
              <a:t>злую волшебницу как в современном Лондоне, так и в волшебной стране английского языка, ребята вместе с Аней </a:t>
            </a:r>
            <a:r>
              <a:rPr lang="ru-RU" sz="1800" dirty="0" smtClean="0"/>
              <a:t>принимают </a:t>
            </a:r>
            <a:r>
              <a:rPr lang="ru-RU" sz="1800" dirty="0"/>
              <a:t>участие в увлекательном приключении. Вместе они доберутся и до удивительной развязки, когда злая волшебница, очарованная современным миром, превратится в добрую и откажется от злого колдовства.  </a:t>
            </a:r>
          </a:p>
          <a:p>
            <a:endParaRPr lang="ru-RU" sz="1800" dirty="0"/>
          </a:p>
        </p:txBody>
      </p:sp>
    </p:spTree>
    <p:extLst>
      <p:ext uri="{BB962C8B-B14F-4D97-AF65-F5344CB8AC3E}">
        <p14:creationId xmlns:p14="http://schemas.microsoft.com/office/powerpoint/2010/main" xmlns="" val="32660107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4"/>
          <p:cNvSpPr>
            <a:spLocks noChangeArrowheads="1"/>
          </p:cNvSpPr>
          <p:nvPr/>
        </p:nvSpPr>
        <p:spPr bwMode="auto">
          <a:xfrm>
            <a:off x="539750" y="-171400"/>
            <a:ext cx="8135938" cy="1512888"/>
          </a:xfrm>
          <a:prstGeom prst="roundRect">
            <a:avLst>
              <a:gd name="adj" fmla="val 16667"/>
            </a:avLst>
          </a:prstGeom>
          <a:solidFill>
            <a:srgbClr val="CCCCFF"/>
          </a:solidFill>
          <a:ln w="9525">
            <a:noFill/>
            <a:round/>
            <a:headEnd/>
            <a:tailEnd/>
          </a:ln>
          <a:effectLst/>
        </p:spPr>
        <p:txBody>
          <a:bodyPr wrap="none" anchor="ctr"/>
          <a:lstStyle/>
          <a:p>
            <a:endParaRPr lang="ru-RU"/>
          </a:p>
        </p:txBody>
      </p:sp>
      <p:pic>
        <p:nvPicPr>
          <p:cNvPr id="7" name="Picture 4" descr="Logo_1"/>
          <p:cNvPicPr>
            <a:picLocks noChangeAspect="1" noChangeArrowheads="1"/>
          </p:cNvPicPr>
          <p:nvPr/>
        </p:nvPicPr>
        <p:blipFill>
          <a:blip r:embed="rId2" cstate="print"/>
          <a:srcRect/>
          <a:stretch>
            <a:fillRect/>
          </a:stretch>
        </p:blipFill>
        <p:spPr bwMode="auto">
          <a:xfrm>
            <a:off x="1907704" y="143146"/>
            <a:ext cx="5329136" cy="654066"/>
          </a:xfrm>
          <a:prstGeom prst="rect">
            <a:avLst/>
          </a:prstGeom>
          <a:noFill/>
          <a:ln w="9525">
            <a:noFill/>
            <a:miter lim="800000"/>
            <a:headEnd/>
            <a:tailEnd/>
          </a:ln>
        </p:spPr>
      </p:pic>
      <p:sp>
        <p:nvSpPr>
          <p:cNvPr id="4" name="Скругленный прямоугольник 3"/>
          <p:cNvSpPr/>
          <p:nvPr/>
        </p:nvSpPr>
        <p:spPr>
          <a:xfrm>
            <a:off x="518096" y="1600200"/>
            <a:ext cx="8157592" cy="4541520"/>
          </a:xfrm>
          <a:prstGeom prst="roundRect">
            <a:avLst>
              <a:gd name="adj" fmla="val 9117"/>
            </a:avLst>
          </a:prstGeom>
          <a:solidFill>
            <a:schemeClr val="bg1"/>
          </a:solidFill>
          <a:ln w="57150">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Название 1"/>
          <p:cNvSpPr>
            <a:spLocks noGrp="1"/>
          </p:cNvSpPr>
          <p:nvPr>
            <p:ph type="title"/>
          </p:nvPr>
        </p:nvSpPr>
        <p:spPr>
          <a:xfrm>
            <a:off x="467544" y="457200"/>
            <a:ext cx="8229600" cy="1143000"/>
          </a:xfrm>
        </p:spPr>
        <p:txBody>
          <a:bodyPr>
            <a:normAutofit/>
          </a:bodyPr>
          <a:lstStyle/>
          <a:p>
            <a:r>
              <a:rPr lang="ru-RU" sz="2800" b="1" dirty="0" smtClean="0"/>
              <a:t>Сюжет учебника для 4 класса</a:t>
            </a:r>
            <a:endParaRPr lang="ru-RU" sz="2800" b="1" dirty="0"/>
          </a:p>
        </p:txBody>
      </p:sp>
      <p:sp>
        <p:nvSpPr>
          <p:cNvPr id="3" name="Содержимое 2"/>
          <p:cNvSpPr>
            <a:spLocks noGrp="1"/>
          </p:cNvSpPr>
          <p:nvPr>
            <p:ph idx="1"/>
          </p:nvPr>
        </p:nvSpPr>
        <p:spPr>
          <a:xfrm>
            <a:off x="792480" y="1767840"/>
            <a:ext cx="7680960" cy="4525963"/>
          </a:xfrm>
        </p:spPr>
        <p:txBody>
          <a:bodyPr>
            <a:noAutofit/>
          </a:bodyPr>
          <a:lstStyle/>
          <a:p>
            <a:pPr marL="0" lvl="0" indent="360000">
              <a:buNone/>
            </a:pPr>
            <a:r>
              <a:rPr lang="ru-RU" sz="1800" dirty="0" smtClean="0"/>
              <a:t>Школьники </a:t>
            </a:r>
            <a:r>
              <a:rPr lang="ru-RU" sz="1800" dirty="0"/>
              <a:t>попадают в международную школу в Лондоне, где Ане предстоит учиться целый год, пока ее папа и мама находятся в Лондоне </a:t>
            </a:r>
            <a:r>
              <a:rPr lang="ru-RU" sz="1800" dirty="0" smtClean="0"/>
              <a:t>в </a:t>
            </a:r>
            <a:r>
              <a:rPr lang="ru-RU" sz="1800" dirty="0"/>
              <a:t>командировке.  </a:t>
            </a:r>
            <a:r>
              <a:rPr lang="ru-RU" sz="1800" dirty="0" smtClean="0"/>
              <a:t/>
            </a:r>
            <a:br>
              <a:rPr lang="ru-RU" sz="1800" dirty="0" smtClean="0"/>
            </a:br>
            <a:r>
              <a:rPr lang="ru-RU" sz="1800" dirty="0" smtClean="0"/>
              <a:t>	В </a:t>
            </a:r>
            <a:r>
              <a:rPr lang="ru-RU" sz="1800" dirty="0"/>
              <a:t>школе Ане предстоит не только продолжить изучение английского языка, но </a:t>
            </a:r>
            <a:r>
              <a:rPr lang="ru-RU" sz="1800" dirty="0" smtClean="0"/>
              <a:t>и </a:t>
            </a:r>
            <a:r>
              <a:rPr lang="ru-RU" sz="1800" dirty="0"/>
              <a:t>познакомиться с представителями различных стран, узнать об их культуре, научиться находить с ними общий язык. </a:t>
            </a:r>
            <a:endParaRPr lang="ru-RU" sz="1800" dirty="0" smtClean="0"/>
          </a:p>
          <a:p>
            <a:pPr marL="0" lvl="0" indent="360000">
              <a:buNone/>
            </a:pPr>
            <a:r>
              <a:rPr lang="ru-RU" sz="1800" dirty="0" smtClean="0"/>
              <a:t>Кроме </a:t>
            </a:r>
            <a:r>
              <a:rPr lang="ru-RU" sz="1800" dirty="0"/>
              <a:t>того, Аниной учительницей станет хорошо известная учащимся волшебница Моргана, которая сможет не только рассказывать своим ученикам интересные факты из истории Англии, но и отправлять их </a:t>
            </a:r>
            <a:r>
              <a:rPr lang="ru-RU" sz="1800" dirty="0" smtClean="0"/>
              <a:t>в </a:t>
            </a:r>
            <a:r>
              <a:rPr lang="ru-RU" sz="1800" dirty="0"/>
              <a:t>прошлое, давая возможность лично познакомиться с историческими персонажами. Самой Моргане тоже  предстоит многому научиться: </a:t>
            </a:r>
            <a:r>
              <a:rPr lang="ru-RU" sz="1800" dirty="0" smtClean="0"/>
              <a:t>ребята </a:t>
            </a:r>
            <a:r>
              <a:rPr lang="ru-RU" sz="1800" dirty="0"/>
              <a:t>помогут ей овладеть компьютером, научат праздновать день рождения, она даже слетает на каникулы в Россию</a:t>
            </a:r>
            <a:r>
              <a:rPr lang="ru-RU" sz="1800" dirty="0" smtClean="0"/>
              <a:t>.</a:t>
            </a:r>
          </a:p>
          <a:p>
            <a:pPr lvl="0" indent="360000">
              <a:buNone/>
            </a:pPr>
            <a:endParaRPr lang="ru-RU" sz="1800" dirty="0"/>
          </a:p>
        </p:txBody>
      </p:sp>
    </p:spTree>
    <p:extLst>
      <p:ext uri="{BB962C8B-B14F-4D97-AF65-F5344CB8AC3E}">
        <p14:creationId xmlns:p14="http://schemas.microsoft.com/office/powerpoint/2010/main" xmlns="" val="191430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4"/>
          <p:cNvSpPr>
            <a:spLocks noChangeArrowheads="1"/>
          </p:cNvSpPr>
          <p:nvPr/>
        </p:nvSpPr>
        <p:spPr bwMode="auto">
          <a:xfrm>
            <a:off x="539750" y="-171400"/>
            <a:ext cx="8135938" cy="2053540"/>
          </a:xfrm>
          <a:prstGeom prst="roundRect">
            <a:avLst>
              <a:gd name="adj" fmla="val 16667"/>
            </a:avLst>
          </a:prstGeom>
          <a:solidFill>
            <a:srgbClr val="CCCCFF"/>
          </a:solidFill>
          <a:ln w="9525">
            <a:noFill/>
            <a:round/>
            <a:headEnd/>
            <a:tailEnd/>
          </a:ln>
          <a:effectLst/>
        </p:spPr>
        <p:txBody>
          <a:bodyPr wrap="none" anchor="ctr"/>
          <a:lstStyle/>
          <a:p>
            <a:endParaRPr lang="ru-RU"/>
          </a:p>
        </p:txBody>
      </p:sp>
      <p:pic>
        <p:nvPicPr>
          <p:cNvPr id="8" name="Picture 4" descr="Logo_1"/>
          <p:cNvPicPr>
            <a:picLocks noChangeAspect="1" noChangeArrowheads="1"/>
          </p:cNvPicPr>
          <p:nvPr/>
        </p:nvPicPr>
        <p:blipFill>
          <a:blip r:embed="rId2" cstate="print"/>
          <a:srcRect/>
          <a:stretch>
            <a:fillRect/>
          </a:stretch>
        </p:blipFill>
        <p:spPr bwMode="auto">
          <a:xfrm>
            <a:off x="1907704" y="209821"/>
            <a:ext cx="5329136" cy="654066"/>
          </a:xfrm>
          <a:prstGeom prst="rect">
            <a:avLst/>
          </a:prstGeom>
          <a:noFill/>
          <a:ln w="9525">
            <a:noFill/>
            <a:miter lim="800000"/>
            <a:headEnd/>
            <a:tailEnd/>
          </a:ln>
        </p:spPr>
      </p:pic>
      <p:sp>
        <p:nvSpPr>
          <p:cNvPr id="2" name="Название 1"/>
          <p:cNvSpPr>
            <a:spLocks noGrp="1"/>
          </p:cNvSpPr>
          <p:nvPr>
            <p:ph type="title"/>
          </p:nvPr>
        </p:nvSpPr>
        <p:spPr>
          <a:xfrm>
            <a:off x="457200" y="757238"/>
            <a:ext cx="8229600" cy="1143000"/>
          </a:xfrm>
        </p:spPr>
        <p:txBody>
          <a:bodyPr>
            <a:normAutofit/>
          </a:bodyPr>
          <a:lstStyle/>
          <a:p>
            <a:r>
              <a:rPr lang="ru-RU" sz="2800" b="1" dirty="0" smtClean="0"/>
              <a:t>Механизмы, способствующие </a:t>
            </a:r>
            <a:br>
              <a:rPr lang="ru-RU" sz="2800" b="1" dirty="0" smtClean="0"/>
            </a:br>
            <a:r>
              <a:rPr lang="ru-RU" sz="2800" b="1" dirty="0" smtClean="0"/>
              <a:t>повышению мотивации в УМК </a:t>
            </a:r>
            <a:r>
              <a:rPr lang="en-US" sz="2800" b="1" dirty="0" smtClean="0"/>
              <a:t>Happy </a:t>
            </a:r>
            <a:r>
              <a:rPr lang="en-US" sz="2800" b="1" dirty="0" err="1" smtClean="0"/>
              <a:t>English.ru</a:t>
            </a:r>
            <a:endParaRPr lang="ru-RU" sz="2800" dirty="0"/>
          </a:p>
        </p:txBody>
      </p:sp>
      <p:sp>
        <p:nvSpPr>
          <p:cNvPr id="6" name="Содержимое 5"/>
          <p:cNvSpPr>
            <a:spLocks noGrp="1"/>
          </p:cNvSpPr>
          <p:nvPr>
            <p:ph idx="1"/>
          </p:nvPr>
        </p:nvSpPr>
        <p:spPr>
          <a:xfrm>
            <a:off x="457200" y="2110740"/>
            <a:ext cx="8229600" cy="4525963"/>
          </a:xfrm>
        </p:spPr>
        <p:txBody>
          <a:bodyPr>
            <a:normAutofit fontScale="70000" lnSpcReduction="20000"/>
          </a:bodyPr>
          <a:lstStyle/>
          <a:p>
            <a:r>
              <a:rPr lang="ru-RU" dirty="0" smtClean="0"/>
              <a:t>Игра как ведущий вид деятельности</a:t>
            </a:r>
          </a:p>
          <a:p>
            <a:r>
              <a:rPr lang="ru-RU" dirty="0" smtClean="0"/>
              <a:t>Наличие стихов и песен</a:t>
            </a:r>
          </a:p>
          <a:p>
            <a:r>
              <a:rPr lang="ru-RU" dirty="0" smtClean="0"/>
              <a:t>Наличие полноценной поддержки ученика и родителей – развернутые и исчерпывающие объяснения на русском языке</a:t>
            </a:r>
          </a:p>
          <a:p>
            <a:r>
              <a:rPr lang="ru-RU" dirty="0" smtClean="0"/>
              <a:t>Мотивация успехом</a:t>
            </a:r>
          </a:p>
          <a:p>
            <a:r>
              <a:rPr lang="ru-RU" dirty="0" smtClean="0"/>
              <a:t>Использование наглядности</a:t>
            </a:r>
          </a:p>
          <a:p>
            <a:r>
              <a:rPr lang="ru-RU" dirty="0" smtClean="0"/>
              <a:t>Четко сформулированные требования, понятность установок, четкие критерии оценки и постоянная обратная связь</a:t>
            </a:r>
          </a:p>
          <a:p>
            <a:r>
              <a:rPr lang="ru-RU" dirty="0" smtClean="0"/>
              <a:t>Возможность постановки мини-спектаклей, инсценировок</a:t>
            </a:r>
          </a:p>
          <a:p>
            <a:r>
              <a:rPr lang="ru-RU" dirty="0" smtClean="0"/>
              <a:t>Возможность построения индивидуальной образовательной траектории для каждого конкретного ученика</a:t>
            </a:r>
          </a:p>
          <a:p>
            <a:endParaRPr lang="ru-RU" dirty="0"/>
          </a:p>
        </p:txBody>
      </p:sp>
    </p:spTree>
    <p:extLst>
      <p:ext uri="{BB962C8B-B14F-4D97-AF65-F5344CB8AC3E}">
        <p14:creationId xmlns:p14="http://schemas.microsoft.com/office/powerpoint/2010/main" xmlns="" val="2543085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pubs_new\happy_english.ru\Webinar\2014\18.06\HEru2SB_p8-9.jpg"/>
          <p:cNvPicPr>
            <a:picLocks noChangeAspect="1" noChangeArrowheads="1"/>
          </p:cNvPicPr>
          <p:nvPr/>
        </p:nvPicPr>
        <p:blipFill>
          <a:blip r:embed="rId2"/>
          <a:srcRect/>
          <a:stretch>
            <a:fillRect/>
          </a:stretch>
        </p:blipFill>
        <p:spPr bwMode="auto">
          <a:xfrm>
            <a:off x="38100" y="607786"/>
            <a:ext cx="9071214" cy="6236940"/>
          </a:xfrm>
          <a:prstGeom prst="rect">
            <a:avLst/>
          </a:prstGeom>
          <a:noFill/>
        </p:spPr>
      </p:pic>
      <p:grpSp>
        <p:nvGrpSpPr>
          <p:cNvPr id="6" name="Группа 5"/>
          <p:cNvGrpSpPr/>
          <p:nvPr/>
        </p:nvGrpSpPr>
        <p:grpSpPr>
          <a:xfrm>
            <a:off x="457200" y="-10426"/>
            <a:ext cx="8218488" cy="545952"/>
            <a:chOff x="457200" y="-10426"/>
            <a:chExt cx="8218488" cy="545952"/>
          </a:xfrm>
        </p:grpSpPr>
        <p:sp>
          <p:nvSpPr>
            <p:cNvPr id="7"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8" name="Содержимое 2"/>
            <p:cNvSpPr txBox="1">
              <a:spLocks/>
            </p:cNvSpPr>
            <p:nvPr/>
          </p:nvSpPr>
          <p:spPr>
            <a:xfrm>
              <a:off x="483011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2</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 </a:t>
              </a:r>
              <a:r>
                <a:rPr kumimoji="0" lang="ru-RU" sz="2800" u="none" strike="noStrike" kern="1200" cap="none" spc="0" normalizeH="0" baseline="0" noProof="0" dirty="0" smtClean="0">
                  <a:ln>
                    <a:noFill/>
                  </a:ln>
                  <a:solidFill>
                    <a:schemeClr val="tx1"/>
                  </a:solidFill>
                  <a:effectLst/>
                  <a:uLnTx/>
                  <a:uFillTx/>
                  <a:latin typeface="+mn-lt"/>
                  <a:ea typeface="+mn-ea"/>
                  <a:cs typeface="+mn-cs"/>
                </a:rPr>
                <a:t>часть 1</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9" name="Picture 4" descr="Logo_1"/>
            <p:cNvPicPr>
              <a:picLocks noChangeAspect="1" noChangeArrowheads="1"/>
            </p:cNvPicPr>
            <p:nvPr/>
          </p:nvPicPr>
          <p:blipFill>
            <a:blip r:embed="rId3" cstate="print"/>
            <a:srcRect/>
            <a:stretch>
              <a:fillRect/>
            </a:stretch>
          </p:blipFill>
          <p:spPr bwMode="auto">
            <a:xfrm>
              <a:off x="1581150" y="103769"/>
              <a:ext cx="3182290" cy="390630"/>
            </a:xfrm>
            <a:prstGeom prst="rect">
              <a:avLst/>
            </a:prstGeom>
            <a:noFill/>
            <a:ln w="9525">
              <a:noFill/>
              <a:miter lim="800000"/>
              <a:headEnd/>
              <a:tailEnd/>
            </a:ln>
          </p:spPr>
        </p:pic>
      </p:grpSp>
    </p:spTree>
    <p:extLst>
      <p:ext uri="{BB962C8B-B14F-4D97-AF65-F5344CB8AC3E}">
        <p14:creationId xmlns:p14="http://schemas.microsoft.com/office/powerpoint/2010/main" xmlns="" val="1447188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V:\pubs_new\happy_english.ru\Webinar\2014\18.06\HEru2SB_p17.jpg"/>
          <p:cNvPicPr>
            <a:picLocks noChangeAspect="1" noChangeArrowheads="1"/>
          </p:cNvPicPr>
          <p:nvPr/>
        </p:nvPicPr>
        <p:blipFill>
          <a:blip r:embed="rId3"/>
          <a:srcRect/>
          <a:stretch>
            <a:fillRect/>
          </a:stretch>
        </p:blipFill>
        <p:spPr bwMode="auto">
          <a:xfrm>
            <a:off x="2354264" y="621060"/>
            <a:ext cx="4535607" cy="6236940"/>
          </a:xfrm>
          <a:prstGeom prst="rect">
            <a:avLst/>
          </a:prstGeom>
          <a:noFill/>
        </p:spPr>
      </p:pic>
      <p:grpSp>
        <p:nvGrpSpPr>
          <p:cNvPr id="9" name="Группа 8"/>
          <p:cNvGrpSpPr/>
          <p:nvPr/>
        </p:nvGrpSpPr>
        <p:grpSpPr>
          <a:xfrm>
            <a:off x="457200" y="-10426"/>
            <a:ext cx="8218488" cy="545952"/>
            <a:chOff x="457200" y="-10426"/>
            <a:chExt cx="8218488" cy="545952"/>
          </a:xfrm>
        </p:grpSpPr>
        <p:sp>
          <p:nvSpPr>
            <p:cNvPr id="10"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11" name="Содержимое 2"/>
            <p:cNvSpPr txBox="1">
              <a:spLocks/>
            </p:cNvSpPr>
            <p:nvPr/>
          </p:nvSpPr>
          <p:spPr>
            <a:xfrm>
              <a:off x="4820591"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2</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 </a:t>
              </a:r>
              <a:r>
                <a:rPr kumimoji="0" lang="ru-RU" sz="2800" u="none" strike="noStrike" kern="1200" cap="none" spc="0" normalizeH="0" baseline="0" noProof="0" dirty="0" smtClean="0">
                  <a:ln>
                    <a:noFill/>
                  </a:ln>
                  <a:solidFill>
                    <a:schemeClr val="tx1"/>
                  </a:solidFill>
                  <a:effectLst/>
                  <a:uLnTx/>
                  <a:uFillTx/>
                  <a:latin typeface="+mn-lt"/>
                  <a:ea typeface="+mn-ea"/>
                  <a:cs typeface="+mn-cs"/>
                </a:rPr>
                <a:t>часть 1</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12" name="Picture 4" descr="Logo_1"/>
            <p:cNvPicPr>
              <a:picLocks noChangeAspect="1" noChangeArrowheads="1"/>
            </p:cNvPicPr>
            <p:nvPr/>
          </p:nvPicPr>
          <p:blipFill>
            <a:blip r:embed="rId4" cstate="print"/>
            <a:srcRect/>
            <a:stretch>
              <a:fillRect/>
            </a:stretch>
          </p:blipFill>
          <p:spPr bwMode="auto">
            <a:xfrm>
              <a:off x="1581150" y="103769"/>
              <a:ext cx="3182290" cy="390630"/>
            </a:xfrm>
            <a:prstGeom prst="rect">
              <a:avLst/>
            </a:prstGeom>
            <a:noFill/>
            <a:ln w="9525">
              <a:noFill/>
              <a:miter lim="800000"/>
              <a:headEnd/>
              <a:tailEnd/>
            </a:ln>
          </p:spPr>
        </p:pic>
      </p:grpSp>
    </p:spTree>
    <p:extLst>
      <p:ext uri="{BB962C8B-B14F-4D97-AF65-F5344CB8AC3E}">
        <p14:creationId xmlns:p14="http://schemas.microsoft.com/office/powerpoint/2010/main" xmlns="" val="21821916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V:\pubs_new\happy_english.ru\Webinar\2014\18.06\HEru2SB_p15.jpg"/>
          <p:cNvPicPr>
            <a:picLocks noChangeAspect="1" noChangeArrowheads="1"/>
          </p:cNvPicPr>
          <p:nvPr/>
        </p:nvPicPr>
        <p:blipFill>
          <a:blip r:embed="rId3"/>
          <a:srcRect/>
          <a:stretch>
            <a:fillRect/>
          </a:stretch>
        </p:blipFill>
        <p:spPr bwMode="auto">
          <a:xfrm>
            <a:off x="2325689" y="602201"/>
            <a:ext cx="4535607" cy="6236940"/>
          </a:xfrm>
          <a:prstGeom prst="rect">
            <a:avLst/>
          </a:prstGeom>
          <a:noFill/>
        </p:spPr>
      </p:pic>
      <p:grpSp>
        <p:nvGrpSpPr>
          <p:cNvPr id="9" name="Группа 8"/>
          <p:cNvGrpSpPr/>
          <p:nvPr/>
        </p:nvGrpSpPr>
        <p:grpSpPr>
          <a:xfrm>
            <a:off x="457200" y="-10426"/>
            <a:ext cx="8218488" cy="545952"/>
            <a:chOff x="457200" y="-10426"/>
            <a:chExt cx="8218488" cy="545952"/>
          </a:xfrm>
        </p:grpSpPr>
        <p:sp>
          <p:nvSpPr>
            <p:cNvPr id="10"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11" name="Содержимое 2"/>
            <p:cNvSpPr txBox="1">
              <a:spLocks/>
            </p:cNvSpPr>
            <p:nvPr/>
          </p:nvSpPr>
          <p:spPr>
            <a:xfrm>
              <a:off x="4801541"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2</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 </a:t>
              </a:r>
              <a:r>
                <a:rPr kumimoji="0" lang="ru-RU" sz="2800" u="none" strike="noStrike" kern="1200" cap="none" spc="0" normalizeH="0" baseline="0" noProof="0" dirty="0" smtClean="0">
                  <a:ln>
                    <a:noFill/>
                  </a:ln>
                  <a:solidFill>
                    <a:schemeClr val="tx1"/>
                  </a:solidFill>
                  <a:effectLst/>
                  <a:uLnTx/>
                  <a:uFillTx/>
                  <a:latin typeface="+mn-lt"/>
                  <a:ea typeface="+mn-ea"/>
                  <a:cs typeface="+mn-cs"/>
                </a:rPr>
                <a:t>часть 1</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12" name="Picture 4" descr="Logo_1"/>
            <p:cNvPicPr>
              <a:picLocks noChangeAspect="1" noChangeArrowheads="1"/>
            </p:cNvPicPr>
            <p:nvPr/>
          </p:nvPicPr>
          <p:blipFill>
            <a:blip r:embed="rId4" cstate="print"/>
            <a:srcRect/>
            <a:stretch>
              <a:fillRect/>
            </a:stretch>
          </p:blipFill>
          <p:spPr bwMode="auto">
            <a:xfrm>
              <a:off x="1581150" y="103769"/>
              <a:ext cx="3182290" cy="390630"/>
            </a:xfrm>
            <a:prstGeom prst="rect">
              <a:avLst/>
            </a:prstGeom>
            <a:noFill/>
            <a:ln w="9525">
              <a:noFill/>
              <a:miter lim="800000"/>
              <a:headEnd/>
              <a:tailEnd/>
            </a:ln>
          </p:spPr>
        </p:pic>
      </p:grpSp>
    </p:spTree>
    <p:extLst>
      <p:ext uri="{BB962C8B-B14F-4D97-AF65-F5344CB8AC3E}">
        <p14:creationId xmlns:p14="http://schemas.microsoft.com/office/powerpoint/2010/main" xmlns="" val="38266062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V:\pubs_new\happy_english.ru\Webinar\2014\18.06\HEru2SB_p92.jpg"/>
          <p:cNvPicPr>
            <a:picLocks noChangeAspect="1" noChangeArrowheads="1"/>
          </p:cNvPicPr>
          <p:nvPr/>
        </p:nvPicPr>
        <p:blipFill>
          <a:blip r:embed="rId2"/>
          <a:srcRect/>
          <a:stretch>
            <a:fillRect/>
          </a:stretch>
        </p:blipFill>
        <p:spPr bwMode="auto">
          <a:xfrm>
            <a:off x="2325689" y="621060"/>
            <a:ext cx="4535607" cy="6236940"/>
          </a:xfrm>
          <a:prstGeom prst="rect">
            <a:avLst/>
          </a:prstGeom>
          <a:noFill/>
        </p:spPr>
      </p:pic>
      <p:grpSp>
        <p:nvGrpSpPr>
          <p:cNvPr id="9" name="Группа 8"/>
          <p:cNvGrpSpPr/>
          <p:nvPr/>
        </p:nvGrpSpPr>
        <p:grpSpPr>
          <a:xfrm>
            <a:off x="457200" y="-10426"/>
            <a:ext cx="8218488" cy="545952"/>
            <a:chOff x="457200" y="-10426"/>
            <a:chExt cx="8218488" cy="545952"/>
          </a:xfrm>
        </p:grpSpPr>
        <p:sp>
          <p:nvSpPr>
            <p:cNvPr id="10"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11" name="Содержимое 2"/>
            <p:cNvSpPr txBox="1">
              <a:spLocks/>
            </p:cNvSpPr>
            <p:nvPr/>
          </p:nvSpPr>
          <p:spPr>
            <a:xfrm>
              <a:off x="479201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2</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 </a:t>
              </a:r>
              <a:r>
                <a:rPr kumimoji="0" lang="ru-RU" sz="2800" u="none" strike="noStrike" kern="1200" cap="none" spc="0" normalizeH="0" baseline="0" noProof="0" dirty="0" smtClean="0">
                  <a:ln>
                    <a:noFill/>
                  </a:ln>
                  <a:solidFill>
                    <a:schemeClr val="tx1"/>
                  </a:solidFill>
                  <a:effectLst/>
                  <a:uLnTx/>
                  <a:uFillTx/>
                  <a:latin typeface="+mn-lt"/>
                  <a:ea typeface="+mn-ea"/>
                  <a:cs typeface="+mn-cs"/>
                </a:rPr>
                <a:t>часть 1</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12" name="Picture 4" descr="Logo_1"/>
            <p:cNvPicPr>
              <a:picLocks noChangeAspect="1" noChangeArrowheads="1"/>
            </p:cNvPicPr>
            <p:nvPr/>
          </p:nvPicPr>
          <p:blipFill>
            <a:blip r:embed="rId3" cstate="print"/>
            <a:srcRect/>
            <a:stretch>
              <a:fillRect/>
            </a:stretch>
          </p:blipFill>
          <p:spPr bwMode="auto">
            <a:xfrm>
              <a:off x="1581150" y="103769"/>
              <a:ext cx="3182290" cy="390630"/>
            </a:xfrm>
            <a:prstGeom prst="rect">
              <a:avLst/>
            </a:prstGeom>
            <a:noFill/>
            <a:ln w="9525">
              <a:noFill/>
              <a:miter lim="800000"/>
              <a:headEnd/>
              <a:tailEnd/>
            </a:ln>
          </p:spPr>
        </p:pic>
      </p:grpSp>
    </p:spTree>
    <p:extLst>
      <p:ext uri="{BB962C8B-B14F-4D97-AF65-F5344CB8AC3E}">
        <p14:creationId xmlns:p14="http://schemas.microsoft.com/office/powerpoint/2010/main" xmlns="" val="1107569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V:\pubs_new\happy_english.ru\Webinar\2014\18.06\HEru3SB_p47.jpg"/>
          <p:cNvPicPr>
            <a:picLocks noChangeAspect="1" noChangeArrowheads="1"/>
          </p:cNvPicPr>
          <p:nvPr/>
        </p:nvPicPr>
        <p:blipFill>
          <a:blip r:embed="rId3"/>
          <a:srcRect/>
          <a:stretch>
            <a:fillRect/>
          </a:stretch>
        </p:blipFill>
        <p:spPr bwMode="auto">
          <a:xfrm>
            <a:off x="2173289" y="621060"/>
            <a:ext cx="4535607" cy="6236940"/>
          </a:xfrm>
          <a:prstGeom prst="rect">
            <a:avLst/>
          </a:prstGeom>
          <a:noFill/>
        </p:spPr>
      </p:pic>
      <p:grpSp>
        <p:nvGrpSpPr>
          <p:cNvPr id="9" name="Группа 8"/>
          <p:cNvGrpSpPr/>
          <p:nvPr/>
        </p:nvGrpSpPr>
        <p:grpSpPr>
          <a:xfrm>
            <a:off x="457200" y="-10426"/>
            <a:ext cx="8218488" cy="545952"/>
            <a:chOff x="457200" y="-10426"/>
            <a:chExt cx="8218488" cy="545952"/>
          </a:xfrm>
        </p:grpSpPr>
        <p:sp>
          <p:nvSpPr>
            <p:cNvPr id="10"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11" name="Содержимое 2"/>
            <p:cNvSpPr txBox="1">
              <a:spLocks/>
            </p:cNvSpPr>
            <p:nvPr/>
          </p:nvSpPr>
          <p:spPr>
            <a:xfrm>
              <a:off x="4763441"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3</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 </a:t>
              </a:r>
              <a:r>
                <a:rPr kumimoji="0" lang="ru-RU" sz="2800" u="none" strike="noStrike" kern="1200" cap="none" spc="0" normalizeH="0" baseline="0" noProof="0" dirty="0" smtClean="0">
                  <a:ln>
                    <a:noFill/>
                  </a:ln>
                  <a:solidFill>
                    <a:schemeClr val="tx1"/>
                  </a:solidFill>
                  <a:effectLst/>
                  <a:uLnTx/>
                  <a:uFillTx/>
                  <a:latin typeface="+mn-lt"/>
                  <a:ea typeface="+mn-ea"/>
                  <a:cs typeface="+mn-cs"/>
                </a:rPr>
                <a:t>часть 1</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12" name="Picture 4" descr="Logo_1"/>
            <p:cNvPicPr>
              <a:picLocks noChangeAspect="1" noChangeArrowheads="1"/>
            </p:cNvPicPr>
            <p:nvPr/>
          </p:nvPicPr>
          <p:blipFill>
            <a:blip r:embed="rId4" cstate="print"/>
            <a:srcRect/>
            <a:stretch>
              <a:fillRect/>
            </a:stretch>
          </p:blipFill>
          <p:spPr bwMode="auto">
            <a:xfrm>
              <a:off x="1581150" y="103769"/>
              <a:ext cx="3182290" cy="390630"/>
            </a:xfrm>
            <a:prstGeom prst="rect">
              <a:avLst/>
            </a:prstGeom>
            <a:noFill/>
            <a:ln w="9525">
              <a:noFill/>
              <a:miter lim="800000"/>
              <a:headEnd/>
              <a:tailEnd/>
            </a:ln>
          </p:spPr>
        </p:pic>
      </p:grpSp>
    </p:spTree>
    <p:extLst>
      <p:ext uri="{BB962C8B-B14F-4D97-AF65-F5344CB8AC3E}">
        <p14:creationId xmlns:p14="http://schemas.microsoft.com/office/powerpoint/2010/main" xmlns="" val="438321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Группа 9"/>
          <p:cNvGrpSpPr/>
          <p:nvPr/>
        </p:nvGrpSpPr>
        <p:grpSpPr>
          <a:xfrm>
            <a:off x="457200" y="-10426"/>
            <a:ext cx="8218488" cy="545952"/>
            <a:chOff x="457200" y="-10426"/>
            <a:chExt cx="8218488" cy="545952"/>
          </a:xfrm>
        </p:grpSpPr>
        <p:sp>
          <p:nvSpPr>
            <p:cNvPr id="5"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6" name="Содержимое 2"/>
            <p:cNvSpPr txBox="1">
              <a:spLocks/>
            </p:cNvSpPr>
            <p:nvPr/>
          </p:nvSpPr>
          <p:spPr>
            <a:xfrm>
              <a:off x="4763441"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3</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 </a:t>
              </a:r>
              <a:r>
                <a:rPr kumimoji="0" lang="ru-RU" sz="2800" u="none" strike="noStrike" kern="1200" cap="none" spc="0" normalizeH="0" baseline="0" noProof="0" dirty="0" smtClean="0">
                  <a:ln>
                    <a:noFill/>
                  </a:ln>
                  <a:solidFill>
                    <a:schemeClr val="tx1"/>
                  </a:solidFill>
                  <a:effectLst/>
                  <a:uLnTx/>
                  <a:uFillTx/>
                  <a:latin typeface="+mn-lt"/>
                  <a:ea typeface="+mn-ea"/>
                  <a:cs typeface="+mn-cs"/>
                </a:rPr>
                <a:t>часть 1</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7" name="Picture 4" descr="Logo_1"/>
            <p:cNvPicPr>
              <a:picLocks noChangeAspect="1" noChangeArrowheads="1"/>
            </p:cNvPicPr>
            <p:nvPr/>
          </p:nvPicPr>
          <p:blipFill>
            <a:blip r:embed="rId2" cstate="print"/>
            <a:srcRect/>
            <a:stretch>
              <a:fillRect/>
            </a:stretch>
          </p:blipFill>
          <p:spPr bwMode="auto">
            <a:xfrm>
              <a:off x="1581150" y="103769"/>
              <a:ext cx="3182290" cy="390630"/>
            </a:xfrm>
            <a:prstGeom prst="rect">
              <a:avLst/>
            </a:prstGeom>
            <a:noFill/>
            <a:ln w="9525">
              <a:noFill/>
              <a:miter lim="800000"/>
              <a:headEnd/>
              <a:tailEnd/>
            </a:ln>
          </p:spPr>
        </p:pic>
      </p:grpSp>
      <p:pic>
        <p:nvPicPr>
          <p:cNvPr id="6146" name="Picture 2" descr="V:\pubs_new\happy_english.ru\Webinar\2014\18.06\HEru3SB_p48-49.jpg"/>
          <p:cNvPicPr>
            <a:picLocks noChangeAspect="1" noChangeArrowheads="1"/>
          </p:cNvPicPr>
          <p:nvPr/>
        </p:nvPicPr>
        <p:blipFill>
          <a:blip r:embed="rId3"/>
          <a:srcRect/>
          <a:stretch>
            <a:fillRect/>
          </a:stretch>
        </p:blipFill>
        <p:spPr bwMode="auto">
          <a:xfrm>
            <a:off x="38100" y="616570"/>
            <a:ext cx="9071214" cy="6236940"/>
          </a:xfrm>
          <a:prstGeom prst="rect">
            <a:avLst/>
          </a:prstGeom>
          <a:noFill/>
        </p:spPr>
      </p:pic>
    </p:spTree>
    <p:extLst>
      <p:ext uri="{BB962C8B-B14F-4D97-AF65-F5344CB8AC3E}">
        <p14:creationId xmlns:p14="http://schemas.microsoft.com/office/powerpoint/2010/main" xmlns="" val="3522564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V:\pubs_new\happy_english.ru\Webinar\2014\18.06\HEru4SB(2)_p74.jpg"/>
          <p:cNvPicPr>
            <a:picLocks noChangeAspect="1" noChangeArrowheads="1"/>
          </p:cNvPicPr>
          <p:nvPr/>
        </p:nvPicPr>
        <p:blipFill>
          <a:blip r:embed="rId3"/>
          <a:srcRect/>
          <a:stretch>
            <a:fillRect/>
          </a:stretch>
        </p:blipFill>
        <p:spPr bwMode="auto">
          <a:xfrm>
            <a:off x="2135335" y="621060"/>
            <a:ext cx="4535607" cy="6236940"/>
          </a:xfrm>
          <a:prstGeom prst="rect">
            <a:avLst/>
          </a:prstGeom>
          <a:noFill/>
        </p:spPr>
      </p:pic>
      <p:grpSp>
        <p:nvGrpSpPr>
          <p:cNvPr id="5" name="Группа 4"/>
          <p:cNvGrpSpPr/>
          <p:nvPr/>
        </p:nvGrpSpPr>
        <p:grpSpPr>
          <a:xfrm>
            <a:off x="457200" y="-10426"/>
            <a:ext cx="8218488" cy="545952"/>
            <a:chOff x="457200" y="-10426"/>
            <a:chExt cx="8218488" cy="545952"/>
          </a:xfrm>
        </p:grpSpPr>
        <p:sp>
          <p:nvSpPr>
            <p:cNvPr id="6"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7" name="Содержимое 2"/>
            <p:cNvSpPr txBox="1">
              <a:spLocks/>
            </p:cNvSpPr>
            <p:nvPr/>
          </p:nvSpPr>
          <p:spPr>
            <a:xfrm>
              <a:off x="4763441"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4</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 </a:t>
              </a:r>
              <a:r>
                <a:rPr kumimoji="0" lang="ru-RU" sz="2800" u="none" strike="noStrike" kern="1200" cap="none" spc="0" normalizeH="0" baseline="0" noProof="0" dirty="0" smtClean="0">
                  <a:ln>
                    <a:noFill/>
                  </a:ln>
                  <a:solidFill>
                    <a:schemeClr val="tx1"/>
                  </a:solidFill>
                  <a:effectLst/>
                  <a:uLnTx/>
                  <a:uFillTx/>
                  <a:latin typeface="+mn-lt"/>
                  <a:ea typeface="+mn-ea"/>
                  <a:cs typeface="+mn-cs"/>
                </a:rPr>
                <a:t>часть </a:t>
              </a:r>
              <a:r>
                <a:rPr kumimoji="0" lang="en-US" sz="2800" u="none" strike="noStrike" kern="1200" cap="none" spc="0" normalizeH="0" baseline="0" noProof="0" dirty="0" smtClean="0">
                  <a:ln>
                    <a:noFill/>
                  </a:ln>
                  <a:solidFill>
                    <a:schemeClr val="tx1"/>
                  </a:solidFill>
                  <a:effectLst/>
                  <a:uLnTx/>
                  <a:uFillTx/>
                  <a:latin typeface="+mn-lt"/>
                  <a:ea typeface="+mn-ea"/>
                  <a:cs typeface="+mn-cs"/>
                </a:rPr>
                <a:t>2</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8" name="Picture 4" descr="Logo_1"/>
            <p:cNvPicPr>
              <a:picLocks noChangeAspect="1" noChangeArrowheads="1"/>
            </p:cNvPicPr>
            <p:nvPr/>
          </p:nvPicPr>
          <p:blipFill>
            <a:blip r:embed="rId4" cstate="print"/>
            <a:srcRect/>
            <a:stretch>
              <a:fillRect/>
            </a:stretch>
          </p:blipFill>
          <p:spPr bwMode="auto">
            <a:xfrm>
              <a:off x="1581150" y="103769"/>
              <a:ext cx="3182290" cy="390630"/>
            </a:xfrm>
            <a:prstGeom prst="rect">
              <a:avLst/>
            </a:prstGeom>
            <a:noFill/>
            <a:ln w="9525">
              <a:noFill/>
              <a:miter lim="800000"/>
              <a:headEnd/>
              <a:tailEnd/>
            </a:ln>
          </p:spPr>
        </p:pic>
      </p:grpSp>
    </p:spTree>
    <p:extLst>
      <p:ext uri="{BB962C8B-B14F-4D97-AF65-F5344CB8AC3E}">
        <p14:creationId xmlns:p14="http://schemas.microsoft.com/office/powerpoint/2010/main" xmlns="" val="2886292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a:spLocks noChangeArrowheads="1"/>
          </p:cNvSpPr>
          <p:nvPr/>
        </p:nvSpPr>
        <p:spPr bwMode="auto">
          <a:xfrm>
            <a:off x="539750" y="-171400"/>
            <a:ext cx="8135938" cy="1512888"/>
          </a:xfrm>
          <a:prstGeom prst="roundRect">
            <a:avLst>
              <a:gd name="adj" fmla="val 16667"/>
            </a:avLst>
          </a:prstGeom>
          <a:solidFill>
            <a:srgbClr val="CCCCFF"/>
          </a:solidFill>
          <a:ln w="9525">
            <a:noFill/>
            <a:round/>
            <a:headEnd/>
            <a:tailEnd/>
          </a:ln>
          <a:effectLst/>
        </p:spPr>
        <p:txBody>
          <a:bodyPr wrap="none" anchor="ctr"/>
          <a:lstStyle/>
          <a:p>
            <a:endParaRPr lang="ru-RU" dirty="0"/>
          </a:p>
        </p:txBody>
      </p:sp>
      <p:sp>
        <p:nvSpPr>
          <p:cNvPr id="2" name="Название 1"/>
          <p:cNvSpPr>
            <a:spLocks noGrp="1"/>
          </p:cNvSpPr>
          <p:nvPr>
            <p:ph type="title"/>
          </p:nvPr>
        </p:nvSpPr>
        <p:spPr>
          <a:xfrm>
            <a:off x="712839" y="673387"/>
            <a:ext cx="7973960" cy="778387"/>
          </a:xfrm>
        </p:spPr>
        <p:txBody>
          <a:bodyPr>
            <a:noAutofit/>
          </a:bodyPr>
          <a:lstStyle/>
          <a:p>
            <a:r>
              <a:rPr lang="ru-RU" sz="2900" b="1" dirty="0" smtClean="0"/>
              <a:t>О мотивации в работах российских методистов</a:t>
            </a:r>
            <a:endParaRPr lang="ru-RU" sz="2900" b="1" dirty="0"/>
          </a:p>
        </p:txBody>
      </p:sp>
      <p:sp>
        <p:nvSpPr>
          <p:cNvPr id="3" name="Содержимое 2"/>
          <p:cNvSpPr>
            <a:spLocks noGrp="1"/>
          </p:cNvSpPr>
          <p:nvPr>
            <p:ph idx="1"/>
          </p:nvPr>
        </p:nvSpPr>
        <p:spPr/>
        <p:txBody>
          <a:bodyPr>
            <a:normAutofit fontScale="47500" lnSpcReduction="20000"/>
          </a:bodyPr>
          <a:lstStyle/>
          <a:p>
            <a:pPr>
              <a:lnSpc>
                <a:spcPct val="120000"/>
              </a:lnSpc>
            </a:pPr>
            <a:r>
              <a:rPr lang="en-US" sz="3400" dirty="0"/>
              <a:t>В </a:t>
            </a:r>
            <a:r>
              <a:rPr lang="en-US" sz="3400" dirty="0" err="1"/>
              <a:t>области</a:t>
            </a:r>
            <a:r>
              <a:rPr lang="en-US" sz="3400" dirty="0"/>
              <a:t> </a:t>
            </a:r>
            <a:r>
              <a:rPr lang="en-US" sz="3400" dirty="0" err="1"/>
              <a:t>обучения</a:t>
            </a:r>
            <a:r>
              <a:rPr lang="en-US" sz="3400" dirty="0"/>
              <a:t> </a:t>
            </a:r>
            <a:r>
              <a:rPr lang="en-US" sz="3400" dirty="0" smtClean="0"/>
              <a:t>ИЯ </a:t>
            </a:r>
            <a:r>
              <a:rPr lang="en-US" sz="3400" dirty="0" err="1"/>
              <a:t>психологические</a:t>
            </a:r>
            <a:r>
              <a:rPr lang="en-US" sz="3400" dirty="0"/>
              <a:t> </a:t>
            </a:r>
            <a:r>
              <a:rPr lang="en-US" sz="3400" dirty="0" err="1"/>
              <a:t>вопросы</a:t>
            </a:r>
            <a:r>
              <a:rPr lang="en-US" sz="3400" dirty="0"/>
              <a:t> </a:t>
            </a:r>
            <a:r>
              <a:rPr lang="en-US" sz="3400" dirty="0" err="1"/>
              <a:t>мотивации</a:t>
            </a:r>
            <a:r>
              <a:rPr lang="en-US" sz="3400" dirty="0"/>
              <a:t> </a:t>
            </a:r>
            <a:r>
              <a:rPr lang="ru-RU" sz="3400" dirty="0" smtClean="0"/>
              <a:t>освещаются</a:t>
            </a:r>
            <a:r>
              <a:rPr lang="en-US" sz="3400" dirty="0" smtClean="0"/>
              <a:t> </a:t>
            </a:r>
            <a:r>
              <a:rPr lang="en-US" sz="3400" dirty="0"/>
              <a:t>в </a:t>
            </a:r>
            <a:r>
              <a:rPr lang="en-US" sz="3400" dirty="0" err="1"/>
              <a:t>работах</a:t>
            </a:r>
            <a:r>
              <a:rPr lang="en-US" sz="3400" dirty="0"/>
              <a:t> </a:t>
            </a:r>
            <a:r>
              <a:rPr lang="en-US" sz="3400" dirty="0" smtClean="0"/>
              <a:t/>
            </a:r>
            <a:br>
              <a:rPr lang="en-US" sz="3400" dirty="0" smtClean="0"/>
            </a:br>
            <a:r>
              <a:rPr lang="en-US" sz="3400" dirty="0" smtClean="0"/>
              <a:t>А</a:t>
            </a:r>
            <a:r>
              <a:rPr lang="en-US" sz="3400" dirty="0"/>
              <a:t>. </a:t>
            </a:r>
            <a:r>
              <a:rPr lang="en-US" sz="3400" dirty="0" err="1"/>
              <a:t>А</a:t>
            </a:r>
            <a:r>
              <a:rPr lang="en-US" sz="3400" dirty="0"/>
              <a:t>. </a:t>
            </a:r>
            <a:r>
              <a:rPr lang="en-US" sz="3400" dirty="0" err="1"/>
              <a:t>Алхазишвили</a:t>
            </a:r>
            <a:r>
              <a:rPr lang="en-US" sz="3400" dirty="0"/>
              <a:t>, </a:t>
            </a:r>
            <a:r>
              <a:rPr lang="en-US" sz="3400" dirty="0" err="1"/>
              <a:t>И</a:t>
            </a:r>
            <a:r>
              <a:rPr lang="en-US" sz="3400" dirty="0"/>
              <a:t>. </a:t>
            </a:r>
            <a:r>
              <a:rPr lang="en-US" sz="3400" dirty="0" err="1"/>
              <a:t>А</a:t>
            </a:r>
            <a:r>
              <a:rPr lang="en-US" sz="3400" dirty="0"/>
              <a:t>. </a:t>
            </a:r>
            <a:r>
              <a:rPr lang="en-US" sz="3400" dirty="0" err="1"/>
              <a:t>Зимней</a:t>
            </a:r>
            <a:r>
              <a:rPr lang="en-US" sz="3400" dirty="0"/>
              <a:t>, </a:t>
            </a:r>
            <a:r>
              <a:rPr lang="en-US" sz="3400" dirty="0" err="1"/>
              <a:t>А</a:t>
            </a:r>
            <a:r>
              <a:rPr lang="en-US" sz="3400" dirty="0"/>
              <a:t>. </a:t>
            </a:r>
            <a:r>
              <a:rPr lang="en-US" sz="3400" dirty="0" err="1"/>
              <a:t>А</a:t>
            </a:r>
            <a:r>
              <a:rPr lang="en-US" sz="3400" dirty="0"/>
              <a:t>. </a:t>
            </a:r>
            <a:r>
              <a:rPr lang="en-US" sz="3400" dirty="0" err="1"/>
              <a:t>Леонтьева</a:t>
            </a:r>
            <a:r>
              <a:rPr lang="en-US" sz="3400" dirty="0"/>
              <a:t>, </a:t>
            </a:r>
            <a:r>
              <a:rPr lang="en-US" sz="3400" dirty="0" err="1"/>
              <a:t>Н</a:t>
            </a:r>
            <a:r>
              <a:rPr lang="en-US" sz="3400" dirty="0"/>
              <a:t>. </a:t>
            </a:r>
            <a:r>
              <a:rPr lang="en-US" sz="3400" dirty="0" err="1"/>
              <a:t>М</a:t>
            </a:r>
            <a:r>
              <a:rPr lang="en-US" sz="3400" dirty="0"/>
              <a:t>. </a:t>
            </a:r>
            <a:r>
              <a:rPr lang="en-US" sz="3400" dirty="0" err="1"/>
              <a:t>Симоновой</a:t>
            </a:r>
            <a:r>
              <a:rPr lang="en-US" sz="3400" dirty="0"/>
              <a:t> и </a:t>
            </a:r>
            <a:r>
              <a:rPr lang="en-US" sz="3400" dirty="0" err="1" smtClean="0"/>
              <a:t>др</a:t>
            </a:r>
            <a:r>
              <a:rPr lang="ru-RU" sz="3400" dirty="0" err="1" smtClean="0"/>
              <a:t>угих</a:t>
            </a:r>
            <a:r>
              <a:rPr lang="en-US" sz="3400" dirty="0" smtClean="0"/>
              <a:t> </a:t>
            </a:r>
            <a:r>
              <a:rPr lang="en-US" sz="3400" dirty="0" err="1" smtClean="0"/>
              <a:t>работ</a:t>
            </a:r>
            <a:r>
              <a:rPr lang="ru-RU" sz="3400" dirty="0" smtClean="0"/>
              <a:t>ах.</a:t>
            </a:r>
            <a:r>
              <a:rPr lang="en-US" sz="3400" dirty="0" smtClean="0"/>
              <a:t> </a:t>
            </a:r>
            <a:br>
              <a:rPr lang="en-US" sz="3400" dirty="0" smtClean="0"/>
            </a:br>
            <a:r>
              <a:rPr lang="ru-RU" sz="3400" dirty="0" smtClean="0"/>
              <a:t>Мотивация</a:t>
            </a:r>
            <a:r>
              <a:rPr lang="en-US" sz="3400" dirty="0" smtClean="0"/>
              <a:t> </a:t>
            </a:r>
            <a:r>
              <a:rPr lang="ru-RU" sz="3400" dirty="0" smtClean="0"/>
              <a:t>выделяется в </a:t>
            </a:r>
            <a:r>
              <a:rPr lang="en-US" sz="3400" dirty="0" err="1" smtClean="0"/>
              <a:t>систему</a:t>
            </a:r>
            <a:r>
              <a:rPr lang="ru-RU" sz="3400" dirty="0" smtClean="0"/>
              <a:t>,</a:t>
            </a:r>
            <a:r>
              <a:rPr lang="en-US" sz="3400" dirty="0" smtClean="0"/>
              <a:t> </a:t>
            </a:r>
            <a:r>
              <a:rPr lang="en-US" sz="3400" dirty="0"/>
              <a:t>побуждающих импульсов, направляющих </a:t>
            </a:r>
            <a:r>
              <a:rPr lang="en-US" sz="3400" dirty="0" err="1"/>
              <a:t>учебную</a:t>
            </a:r>
            <a:r>
              <a:rPr lang="en-US" sz="3400" dirty="0"/>
              <a:t> </a:t>
            </a:r>
            <a:r>
              <a:rPr lang="en-US" sz="3400" dirty="0" err="1" smtClean="0"/>
              <a:t>деятельность</a:t>
            </a:r>
            <a:r>
              <a:rPr lang="en-US" sz="3400" dirty="0" smtClean="0"/>
              <a:t> </a:t>
            </a:r>
            <a:r>
              <a:rPr lang="en-US" sz="3400" dirty="0"/>
              <a:t>в случае положительной установки преподавателя, на более глубокое изучение иностранного языка, его совершенствование и стремление развивать потребности познания иноязычной </a:t>
            </a:r>
            <a:r>
              <a:rPr lang="en-US" sz="3400" dirty="0" err="1"/>
              <a:t>речевой</a:t>
            </a:r>
            <a:r>
              <a:rPr lang="en-US" sz="3400" dirty="0"/>
              <a:t> </a:t>
            </a:r>
            <a:r>
              <a:rPr lang="ru-RU" sz="3400" dirty="0" smtClean="0"/>
              <a:t>деятельности</a:t>
            </a:r>
            <a:r>
              <a:rPr lang="en-US" sz="3400" dirty="0" smtClean="0"/>
              <a:t>. </a:t>
            </a:r>
            <a:r>
              <a:rPr lang="ru-RU" sz="3400" dirty="0" smtClean="0"/>
              <a:t> </a:t>
            </a:r>
            <a:br>
              <a:rPr lang="ru-RU" sz="3400" dirty="0" smtClean="0"/>
            </a:br>
            <a:r>
              <a:rPr lang="ru-RU" sz="3400" dirty="0" smtClean="0"/>
              <a:t/>
            </a:r>
            <a:br>
              <a:rPr lang="ru-RU" sz="3400" dirty="0" smtClean="0"/>
            </a:br>
            <a:r>
              <a:rPr lang="ru-RU" sz="3400" dirty="0" smtClean="0"/>
              <a:t> </a:t>
            </a:r>
            <a:r>
              <a:rPr lang="ru-RU" sz="3400" dirty="0" err="1" smtClean="0"/>
              <a:t>Проводенные</a:t>
            </a:r>
            <a:r>
              <a:rPr lang="ru-RU" sz="3400" dirty="0" smtClean="0"/>
              <a:t> </a:t>
            </a:r>
            <a:r>
              <a:rPr lang="en-US" sz="3400" dirty="0" err="1" smtClean="0"/>
              <a:t>эксперименты</a:t>
            </a:r>
            <a:r>
              <a:rPr lang="en-US" sz="3400" dirty="0" smtClean="0"/>
              <a:t> </a:t>
            </a:r>
            <a:r>
              <a:rPr lang="en-US" sz="3400" dirty="0" err="1"/>
              <a:t>показали</a:t>
            </a:r>
            <a:r>
              <a:rPr lang="en-US" sz="3400" dirty="0"/>
              <a:t>, </a:t>
            </a:r>
            <a:r>
              <a:rPr lang="en-US" sz="3400" dirty="0" err="1"/>
              <a:t>что</a:t>
            </a:r>
            <a:r>
              <a:rPr lang="en-US" sz="3400" dirty="0"/>
              <a:t> в </a:t>
            </a:r>
            <a:r>
              <a:rPr lang="en-US" sz="3400" dirty="0" err="1"/>
              <a:t>течение</a:t>
            </a:r>
            <a:r>
              <a:rPr lang="en-US" sz="3400" dirty="0"/>
              <a:t> </a:t>
            </a:r>
            <a:r>
              <a:rPr lang="en-US" sz="3400" dirty="0" err="1"/>
              <a:t>одного</a:t>
            </a:r>
            <a:r>
              <a:rPr lang="en-US" sz="3400" dirty="0"/>
              <a:t> </a:t>
            </a:r>
            <a:r>
              <a:rPr lang="en-US" sz="3400" dirty="0" err="1"/>
              <a:t>учебного</a:t>
            </a:r>
            <a:r>
              <a:rPr lang="en-US" sz="3400" dirty="0"/>
              <a:t> </a:t>
            </a:r>
            <a:r>
              <a:rPr lang="en-US" sz="3400" dirty="0" err="1"/>
              <a:t>года</a:t>
            </a:r>
            <a:r>
              <a:rPr lang="en-US" sz="3400" dirty="0"/>
              <a:t> </a:t>
            </a:r>
            <a:r>
              <a:rPr lang="en-US" sz="3400" dirty="0" err="1"/>
              <a:t>отношение</a:t>
            </a:r>
            <a:r>
              <a:rPr lang="en-US" sz="3400" dirty="0"/>
              <a:t> </a:t>
            </a:r>
            <a:r>
              <a:rPr lang="en-US" sz="3400" dirty="0" err="1"/>
              <a:t>обучаемых</a:t>
            </a:r>
            <a:r>
              <a:rPr lang="en-US" sz="3400" dirty="0"/>
              <a:t> к </a:t>
            </a:r>
            <a:r>
              <a:rPr lang="en-US" sz="3400" dirty="0" err="1"/>
              <a:t>различным</a:t>
            </a:r>
            <a:r>
              <a:rPr lang="en-US" sz="3400" dirty="0"/>
              <a:t> </a:t>
            </a:r>
            <a:r>
              <a:rPr lang="en-US" sz="3400" dirty="0" err="1"/>
              <a:t>видам</a:t>
            </a:r>
            <a:r>
              <a:rPr lang="en-US" sz="3400" dirty="0"/>
              <a:t> </a:t>
            </a:r>
            <a:r>
              <a:rPr lang="en-US" sz="3400" dirty="0" err="1"/>
              <a:t>речевой</a:t>
            </a:r>
            <a:r>
              <a:rPr lang="en-US" sz="3400" dirty="0"/>
              <a:t> </a:t>
            </a:r>
            <a:r>
              <a:rPr lang="ru-RU" sz="3400" dirty="0" smtClean="0"/>
              <a:t>деятельности</a:t>
            </a:r>
            <a:r>
              <a:rPr lang="en-US" sz="3400" dirty="0" smtClean="0"/>
              <a:t> </a:t>
            </a:r>
            <a:r>
              <a:rPr lang="en-US" sz="3400" dirty="0"/>
              <a:t>на </a:t>
            </a:r>
            <a:r>
              <a:rPr lang="en-US" sz="3400" dirty="0" err="1"/>
              <a:t>иностранном</a:t>
            </a:r>
            <a:r>
              <a:rPr lang="en-US" sz="3400" dirty="0"/>
              <a:t> </a:t>
            </a:r>
            <a:r>
              <a:rPr lang="en-US" sz="3400" dirty="0" err="1"/>
              <a:t>языке</a:t>
            </a:r>
            <a:r>
              <a:rPr lang="en-US" sz="3400" dirty="0"/>
              <a:t> </a:t>
            </a:r>
            <a:r>
              <a:rPr lang="en-US" sz="3400" dirty="0" err="1"/>
              <a:t>может</a:t>
            </a:r>
            <a:r>
              <a:rPr lang="en-US" sz="3400" dirty="0"/>
              <a:t> </a:t>
            </a:r>
            <a:r>
              <a:rPr lang="en-US" sz="3400" dirty="0" err="1"/>
              <a:t>резко</a:t>
            </a:r>
            <a:r>
              <a:rPr lang="en-US" sz="3400" dirty="0"/>
              <a:t> </a:t>
            </a:r>
            <a:r>
              <a:rPr lang="en-US" sz="3400" dirty="0" err="1" smtClean="0"/>
              <a:t>меняться</a:t>
            </a:r>
            <a:r>
              <a:rPr lang="en-US" sz="3400" dirty="0" smtClean="0"/>
              <a:t> </a:t>
            </a:r>
            <a:r>
              <a:rPr lang="en-US" sz="3400" dirty="0"/>
              <a:t>в </a:t>
            </a:r>
            <a:r>
              <a:rPr lang="en-US" sz="3400" dirty="0" err="1"/>
              <a:t>отрицательную</a:t>
            </a:r>
            <a:r>
              <a:rPr lang="en-US" sz="3400" dirty="0"/>
              <a:t> </a:t>
            </a:r>
            <a:r>
              <a:rPr lang="en-US" sz="3400" dirty="0" err="1"/>
              <a:t>или</a:t>
            </a:r>
            <a:r>
              <a:rPr lang="en-US" sz="3400" dirty="0"/>
              <a:t> </a:t>
            </a:r>
            <a:r>
              <a:rPr lang="en-US" sz="3400" dirty="0" err="1"/>
              <a:t>положительную</a:t>
            </a:r>
            <a:r>
              <a:rPr lang="en-US" sz="3400" dirty="0"/>
              <a:t> </a:t>
            </a:r>
            <a:r>
              <a:rPr lang="en-US" sz="3400" dirty="0" err="1"/>
              <a:t>стороны</a:t>
            </a:r>
            <a:r>
              <a:rPr lang="en-US" sz="3400" dirty="0"/>
              <a:t>. </a:t>
            </a:r>
            <a:r>
              <a:rPr lang="en-US" sz="3400" dirty="0" err="1" smtClean="0"/>
              <a:t>Это</a:t>
            </a:r>
            <a:r>
              <a:rPr lang="ru-RU" sz="3400" dirty="0" smtClean="0"/>
              <a:t>,</a:t>
            </a:r>
            <a:r>
              <a:rPr lang="en-US" sz="3400" dirty="0" smtClean="0"/>
              <a:t> </a:t>
            </a:r>
            <a:r>
              <a:rPr lang="en-US" sz="3400" dirty="0"/>
              <a:t>в </a:t>
            </a:r>
            <a:r>
              <a:rPr lang="en-US" sz="3400" dirty="0" err="1"/>
              <a:t>свою</a:t>
            </a:r>
            <a:r>
              <a:rPr lang="en-US" sz="3400" dirty="0"/>
              <a:t> </a:t>
            </a:r>
            <a:r>
              <a:rPr lang="en-US" sz="3400" dirty="0" err="1" smtClean="0"/>
              <a:t>очередь</a:t>
            </a:r>
            <a:r>
              <a:rPr lang="ru-RU" sz="3400" dirty="0" smtClean="0"/>
              <a:t>,</a:t>
            </a:r>
            <a:r>
              <a:rPr lang="en-US" sz="3400" dirty="0" smtClean="0"/>
              <a:t> </a:t>
            </a:r>
            <a:r>
              <a:rPr lang="en-US" sz="3400" dirty="0" err="1"/>
              <a:t>зависит</a:t>
            </a:r>
            <a:r>
              <a:rPr lang="en-US" sz="3400" dirty="0"/>
              <a:t> </a:t>
            </a:r>
            <a:r>
              <a:rPr lang="en-US" sz="3400" dirty="0" err="1"/>
              <a:t>от</a:t>
            </a:r>
            <a:r>
              <a:rPr lang="en-US" sz="3400" dirty="0"/>
              <a:t> </a:t>
            </a:r>
            <a:r>
              <a:rPr lang="en-US" sz="3400" dirty="0" err="1"/>
              <a:t>стиля</a:t>
            </a:r>
            <a:r>
              <a:rPr lang="en-US" sz="3400" dirty="0"/>
              <a:t> </a:t>
            </a:r>
            <a:r>
              <a:rPr lang="en-US" sz="3400" dirty="0" err="1"/>
              <a:t>работы</a:t>
            </a:r>
            <a:r>
              <a:rPr lang="en-US" sz="3400" dirty="0"/>
              <a:t> </a:t>
            </a:r>
            <a:r>
              <a:rPr lang="en-US" sz="3400" dirty="0" smtClean="0"/>
              <a:t>преподавателя, </a:t>
            </a:r>
            <a:r>
              <a:rPr lang="en-US" sz="3400" dirty="0" err="1"/>
              <a:t>от</a:t>
            </a:r>
            <a:r>
              <a:rPr lang="en-US" sz="3400" dirty="0"/>
              <a:t> УМК, </a:t>
            </a:r>
            <a:r>
              <a:rPr lang="en-US" sz="3400" dirty="0" err="1"/>
              <a:t>от</a:t>
            </a:r>
            <a:r>
              <a:rPr lang="en-US" sz="3400" dirty="0"/>
              <a:t> </a:t>
            </a:r>
            <a:r>
              <a:rPr lang="en-US" sz="3400" dirty="0" err="1"/>
              <a:t>результатов</a:t>
            </a:r>
            <a:r>
              <a:rPr lang="en-US" sz="3400" dirty="0"/>
              <a:t> </a:t>
            </a:r>
            <a:r>
              <a:rPr lang="en-US" sz="3400" dirty="0" err="1"/>
              <a:t>обучения</a:t>
            </a:r>
            <a:r>
              <a:rPr lang="en-US" sz="3400" dirty="0"/>
              <a:t> и т. п. </a:t>
            </a:r>
            <a:r>
              <a:rPr lang="ru-RU" sz="3400" dirty="0" smtClean="0"/>
              <a:t/>
            </a:r>
            <a:br>
              <a:rPr lang="ru-RU" sz="3400" dirty="0" smtClean="0"/>
            </a:br>
            <a:r>
              <a:rPr lang="ru-RU" sz="3400" dirty="0" smtClean="0"/>
              <a:t/>
            </a:r>
            <a:br>
              <a:rPr lang="ru-RU" sz="3400" dirty="0" smtClean="0"/>
            </a:br>
            <a:r>
              <a:rPr lang="en-US" sz="3400" dirty="0" err="1" smtClean="0"/>
              <a:t>Так</a:t>
            </a:r>
            <a:r>
              <a:rPr lang="en-US" sz="3400" dirty="0" smtClean="0"/>
              <a:t> </a:t>
            </a:r>
            <a:r>
              <a:rPr lang="en-US" sz="3400" dirty="0" err="1"/>
              <a:t>эксперимент</a:t>
            </a:r>
            <a:r>
              <a:rPr lang="en-US" sz="3400" dirty="0"/>
              <a:t> Н. </a:t>
            </a:r>
            <a:r>
              <a:rPr lang="en-US" sz="3400" dirty="0" err="1"/>
              <a:t>М</a:t>
            </a:r>
            <a:r>
              <a:rPr lang="en-US" sz="3400" dirty="0"/>
              <a:t>. </a:t>
            </a:r>
            <a:r>
              <a:rPr lang="en-US" sz="3400" dirty="0" err="1"/>
              <a:t>Симоновой</a:t>
            </a:r>
            <a:r>
              <a:rPr lang="en-US" sz="3400" dirty="0"/>
              <a:t> </a:t>
            </a:r>
            <a:r>
              <a:rPr lang="en-US" sz="3400" dirty="0" err="1"/>
              <a:t>показал</a:t>
            </a:r>
            <a:r>
              <a:rPr lang="en-US" sz="3400" dirty="0"/>
              <a:t>, </a:t>
            </a:r>
            <a:r>
              <a:rPr lang="en-US" sz="3400" dirty="0" err="1"/>
              <a:t>что</a:t>
            </a:r>
            <a:r>
              <a:rPr lang="en-US" sz="3400" dirty="0"/>
              <a:t> </a:t>
            </a:r>
            <a:r>
              <a:rPr lang="en-US" sz="3400" dirty="0" err="1"/>
              <a:t>чем</a:t>
            </a:r>
            <a:r>
              <a:rPr lang="en-US" sz="3400" dirty="0"/>
              <a:t> </a:t>
            </a:r>
            <a:r>
              <a:rPr lang="en-US" sz="3400" dirty="0" err="1"/>
              <a:t>выше</a:t>
            </a:r>
            <a:r>
              <a:rPr lang="en-US" sz="3400" dirty="0"/>
              <a:t> </a:t>
            </a:r>
            <a:r>
              <a:rPr lang="en-US" sz="3400" dirty="0" err="1"/>
              <a:t>успеваемость</a:t>
            </a:r>
            <a:r>
              <a:rPr lang="en-US" sz="3400" dirty="0"/>
              <a:t> </a:t>
            </a:r>
            <a:r>
              <a:rPr lang="en-US" sz="3400" dirty="0" err="1"/>
              <a:t>по</a:t>
            </a:r>
            <a:r>
              <a:rPr lang="en-US" sz="3400" dirty="0"/>
              <a:t> </a:t>
            </a:r>
            <a:r>
              <a:rPr lang="en-US" sz="3400" dirty="0" err="1"/>
              <a:t>иностранному</a:t>
            </a:r>
            <a:r>
              <a:rPr lang="en-US" sz="3400" dirty="0"/>
              <a:t> </a:t>
            </a:r>
            <a:r>
              <a:rPr lang="en-US" sz="3400" dirty="0" err="1"/>
              <a:t>языку</a:t>
            </a:r>
            <a:r>
              <a:rPr lang="en-US" sz="3400" dirty="0"/>
              <a:t>, </a:t>
            </a:r>
            <a:r>
              <a:rPr lang="en-US" sz="3400" dirty="0" err="1"/>
              <a:t>тем</a:t>
            </a:r>
            <a:r>
              <a:rPr lang="en-US" sz="3400" dirty="0"/>
              <a:t> </a:t>
            </a:r>
            <a:r>
              <a:rPr lang="en-US" sz="3400" dirty="0" err="1"/>
              <a:t>глубже</a:t>
            </a:r>
            <a:r>
              <a:rPr lang="en-US" sz="3400" dirty="0"/>
              <a:t> в </a:t>
            </a:r>
            <a:r>
              <a:rPr lang="en-US" sz="3400" dirty="0" err="1"/>
              <a:t>подсознании</a:t>
            </a:r>
            <a:r>
              <a:rPr lang="en-US" sz="3400" dirty="0"/>
              <a:t> </a:t>
            </a:r>
            <a:r>
              <a:rPr lang="en-US" sz="3400" dirty="0" err="1"/>
              <a:t>обучаемого</a:t>
            </a:r>
            <a:r>
              <a:rPr lang="en-US" sz="3400" dirty="0"/>
              <a:t> </a:t>
            </a:r>
            <a:r>
              <a:rPr lang="en-US" sz="3400" dirty="0" err="1"/>
              <a:t>положительная</a:t>
            </a:r>
            <a:r>
              <a:rPr lang="en-US" sz="3400" dirty="0"/>
              <a:t> </a:t>
            </a:r>
            <a:r>
              <a:rPr lang="en-US" sz="3400" dirty="0" err="1"/>
              <a:t>установка</a:t>
            </a:r>
            <a:r>
              <a:rPr lang="en-US" sz="3400" dirty="0"/>
              <a:t> к </a:t>
            </a:r>
            <a:r>
              <a:rPr lang="en-US" sz="3400" dirty="0" err="1"/>
              <a:t>изучению</a:t>
            </a:r>
            <a:r>
              <a:rPr lang="en-US" sz="3400" dirty="0"/>
              <a:t> иностранного языка. И </a:t>
            </a:r>
            <a:r>
              <a:rPr lang="ru-RU" sz="3400" dirty="0" smtClean="0"/>
              <a:t>,</a:t>
            </a:r>
            <a:r>
              <a:rPr lang="en-US" sz="3400" dirty="0" err="1" smtClean="0"/>
              <a:t>наоборот</a:t>
            </a:r>
            <a:r>
              <a:rPr lang="en-US" sz="3400" dirty="0"/>
              <a:t>, </a:t>
            </a:r>
            <a:r>
              <a:rPr lang="en-US" sz="3400" dirty="0" err="1"/>
              <a:t>низкая</a:t>
            </a:r>
            <a:r>
              <a:rPr lang="en-US" sz="3400" dirty="0"/>
              <a:t> </a:t>
            </a:r>
            <a:r>
              <a:rPr lang="en-US" sz="3400" dirty="0" err="1"/>
              <a:t>успеваемость</a:t>
            </a:r>
            <a:r>
              <a:rPr lang="en-US" sz="3400" dirty="0"/>
              <a:t> </a:t>
            </a:r>
            <a:r>
              <a:rPr lang="en-US" sz="3400" dirty="0" err="1"/>
              <a:t>сильно</a:t>
            </a:r>
            <a:r>
              <a:rPr lang="en-US" sz="3400" dirty="0"/>
              <a:t> </a:t>
            </a:r>
            <a:r>
              <a:rPr lang="en-US" sz="3400" dirty="0" err="1"/>
              <a:t>коррелирует</a:t>
            </a:r>
            <a:r>
              <a:rPr lang="en-US" sz="3400" dirty="0"/>
              <a:t> с </a:t>
            </a:r>
            <a:r>
              <a:rPr lang="en-US" sz="3400" dirty="0" err="1"/>
              <a:t>отрицательной</a:t>
            </a:r>
            <a:r>
              <a:rPr lang="en-US" sz="3400" dirty="0"/>
              <a:t> </a:t>
            </a:r>
            <a:r>
              <a:rPr lang="en-US" sz="3400" dirty="0" err="1"/>
              <a:t>когнитивной</a:t>
            </a:r>
            <a:r>
              <a:rPr lang="en-US" sz="3400" dirty="0"/>
              <a:t>, </a:t>
            </a:r>
            <a:r>
              <a:rPr lang="en-US" sz="3400" dirty="0" err="1"/>
              <a:t>мнемонической</a:t>
            </a:r>
            <a:r>
              <a:rPr lang="en-US" sz="3400" dirty="0"/>
              <a:t>, </a:t>
            </a:r>
            <a:r>
              <a:rPr lang="en-US" sz="3400" dirty="0" err="1"/>
              <a:t>коммуникативной</a:t>
            </a:r>
            <a:r>
              <a:rPr lang="en-US" sz="3400" dirty="0"/>
              <a:t> </a:t>
            </a:r>
            <a:r>
              <a:rPr lang="en-US" sz="3400" dirty="0" err="1"/>
              <a:t>установкой</a:t>
            </a:r>
            <a:r>
              <a:rPr lang="en-US" sz="3400" dirty="0"/>
              <a:t>. </a:t>
            </a:r>
            <a:r>
              <a:rPr lang="en-US" sz="3400" dirty="0" err="1"/>
              <a:t>Положительная</a:t>
            </a:r>
            <a:r>
              <a:rPr lang="en-US" sz="3400" dirty="0"/>
              <a:t> </a:t>
            </a:r>
            <a:r>
              <a:rPr lang="en-US" sz="3400" dirty="0" err="1"/>
              <a:t>установка</a:t>
            </a:r>
            <a:r>
              <a:rPr lang="en-US" sz="3400" dirty="0"/>
              <a:t> на изучение иностранного языка </a:t>
            </a:r>
            <a:r>
              <a:rPr lang="en-US" sz="3400" dirty="0" err="1"/>
              <a:t>способствует</a:t>
            </a:r>
            <a:r>
              <a:rPr lang="en-US" sz="3400" dirty="0"/>
              <a:t> </a:t>
            </a:r>
            <a:r>
              <a:rPr lang="en-US" sz="3400" dirty="0" err="1"/>
              <a:t>улучшению</a:t>
            </a:r>
            <a:r>
              <a:rPr lang="en-US" sz="3400" dirty="0"/>
              <a:t> </a:t>
            </a:r>
            <a:r>
              <a:rPr lang="en-US" sz="3400" dirty="0" err="1"/>
              <a:t>результатов</a:t>
            </a:r>
            <a:r>
              <a:rPr lang="en-US" sz="3400" dirty="0"/>
              <a:t> </a:t>
            </a:r>
            <a:r>
              <a:rPr lang="ru-RU" sz="3400" dirty="0" smtClean="0"/>
              <a:t>обучения</a:t>
            </a:r>
            <a:r>
              <a:rPr lang="en-US" sz="3400" dirty="0" smtClean="0"/>
              <a:t> </a:t>
            </a:r>
            <a:r>
              <a:rPr lang="en-US" sz="3400" dirty="0" err="1"/>
              <a:t>речевой</a:t>
            </a:r>
            <a:r>
              <a:rPr lang="en-US" sz="3400" dirty="0"/>
              <a:t> </a:t>
            </a:r>
            <a:r>
              <a:rPr lang="ru-RU" sz="3400" dirty="0" smtClean="0"/>
              <a:t>деятельности</a:t>
            </a:r>
            <a:r>
              <a:rPr lang="en-US" sz="3400" dirty="0" smtClean="0"/>
              <a:t>.</a:t>
            </a:r>
            <a:endParaRPr lang="ru-RU" sz="3400" dirty="0"/>
          </a:p>
          <a:p>
            <a:endParaRPr lang="ru-RU" dirty="0"/>
          </a:p>
        </p:txBody>
      </p:sp>
      <p:pic>
        <p:nvPicPr>
          <p:cNvPr id="5" name="Picture 4" descr="Logo_1"/>
          <p:cNvPicPr>
            <a:picLocks noChangeAspect="1" noChangeArrowheads="1"/>
          </p:cNvPicPr>
          <p:nvPr/>
        </p:nvPicPr>
        <p:blipFill>
          <a:blip r:embed="rId2" cstate="print"/>
          <a:srcRect/>
          <a:stretch>
            <a:fillRect/>
          </a:stretch>
        </p:blipFill>
        <p:spPr bwMode="auto">
          <a:xfrm>
            <a:off x="1907704" y="143146"/>
            <a:ext cx="5329136" cy="654066"/>
          </a:xfrm>
          <a:prstGeom prst="rect">
            <a:avLst/>
          </a:prstGeom>
          <a:noFill/>
          <a:ln w="9525">
            <a:noFill/>
            <a:miter lim="800000"/>
            <a:headEnd/>
            <a:tailEnd/>
          </a:ln>
        </p:spPr>
      </p:pic>
    </p:spTree>
    <p:extLst>
      <p:ext uri="{BB962C8B-B14F-4D97-AF65-F5344CB8AC3E}">
        <p14:creationId xmlns:p14="http://schemas.microsoft.com/office/powerpoint/2010/main" xmlns="" val="41733310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V:\pubs_new\happy_english.ru\Webinar\2014\18.06\Heru4(2)_p8-9.jpg"/>
          <p:cNvPicPr>
            <a:picLocks noChangeAspect="1" noChangeArrowheads="1"/>
          </p:cNvPicPr>
          <p:nvPr/>
        </p:nvPicPr>
        <p:blipFill>
          <a:blip r:embed="rId3"/>
          <a:srcRect/>
          <a:stretch>
            <a:fillRect/>
          </a:stretch>
        </p:blipFill>
        <p:spPr bwMode="auto">
          <a:xfrm>
            <a:off x="6111" y="621060"/>
            <a:ext cx="9071214" cy="6236940"/>
          </a:xfrm>
          <a:prstGeom prst="rect">
            <a:avLst/>
          </a:prstGeom>
          <a:noFill/>
        </p:spPr>
      </p:pic>
      <p:grpSp>
        <p:nvGrpSpPr>
          <p:cNvPr id="6" name="Группа 5"/>
          <p:cNvGrpSpPr/>
          <p:nvPr/>
        </p:nvGrpSpPr>
        <p:grpSpPr>
          <a:xfrm>
            <a:off x="457200" y="-10426"/>
            <a:ext cx="8218488" cy="545952"/>
            <a:chOff x="457200" y="-10426"/>
            <a:chExt cx="8218488" cy="545952"/>
          </a:xfrm>
        </p:grpSpPr>
        <p:sp>
          <p:nvSpPr>
            <p:cNvPr id="7"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8" name="Содержимое 2"/>
            <p:cNvSpPr txBox="1">
              <a:spLocks/>
            </p:cNvSpPr>
            <p:nvPr/>
          </p:nvSpPr>
          <p:spPr>
            <a:xfrm>
              <a:off x="4763441"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4</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 </a:t>
              </a:r>
              <a:r>
                <a:rPr kumimoji="0" lang="ru-RU" sz="2800" u="none" strike="noStrike" kern="1200" cap="none" spc="0" normalizeH="0" baseline="0" noProof="0" dirty="0" smtClean="0">
                  <a:ln>
                    <a:noFill/>
                  </a:ln>
                  <a:solidFill>
                    <a:schemeClr val="tx1"/>
                  </a:solidFill>
                  <a:effectLst/>
                  <a:uLnTx/>
                  <a:uFillTx/>
                  <a:latin typeface="+mn-lt"/>
                  <a:ea typeface="+mn-ea"/>
                  <a:cs typeface="+mn-cs"/>
                </a:rPr>
                <a:t>часть </a:t>
              </a:r>
              <a:r>
                <a:rPr kumimoji="0" lang="en-US" sz="2800" u="none" strike="noStrike" kern="1200" cap="none" spc="0" normalizeH="0" baseline="0" noProof="0" dirty="0" smtClean="0">
                  <a:ln>
                    <a:noFill/>
                  </a:ln>
                  <a:solidFill>
                    <a:schemeClr val="tx1"/>
                  </a:solidFill>
                  <a:effectLst/>
                  <a:uLnTx/>
                  <a:uFillTx/>
                  <a:latin typeface="+mn-lt"/>
                  <a:ea typeface="+mn-ea"/>
                  <a:cs typeface="+mn-cs"/>
                </a:rPr>
                <a:t>2</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9" name="Picture 4" descr="Logo_1"/>
            <p:cNvPicPr>
              <a:picLocks noChangeAspect="1" noChangeArrowheads="1"/>
            </p:cNvPicPr>
            <p:nvPr/>
          </p:nvPicPr>
          <p:blipFill>
            <a:blip r:embed="rId4" cstate="print"/>
            <a:srcRect/>
            <a:stretch>
              <a:fillRect/>
            </a:stretch>
          </p:blipFill>
          <p:spPr bwMode="auto">
            <a:xfrm>
              <a:off x="1581150" y="103769"/>
              <a:ext cx="3182290" cy="390630"/>
            </a:xfrm>
            <a:prstGeom prst="rect">
              <a:avLst/>
            </a:prstGeom>
            <a:noFill/>
            <a:ln w="9525">
              <a:noFill/>
              <a:miter lim="800000"/>
              <a:headEnd/>
              <a:tailEnd/>
            </a:ln>
          </p:spPr>
        </p:pic>
      </p:grpSp>
    </p:spTree>
    <p:extLst>
      <p:ext uri="{BB962C8B-B14F-4D97-AF65-F5344CB8AC3E}">
        <p14:creationId xmlns:p14="http://schemas.microsoft.com/office/powerpoint/2010/main" xmlns="" val="40217686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457200" y="-10426"/>
            <a:ext cx="8218488" cy="545952"/>
            <a:chOff x="457200" y="-10426"/>
            <a:chExt cx="8218488" cy="545952"/>
          </a:xfrm>
        </p:grpSpPr>
        <p:sp>
          <p:nvSpPr>
            <p:cNvPr id="6"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7" name="Содержимое 2"/>
            <p:cNvSpPr txBox="1">
              <a:spLocks/>
            </p:cNvSpPr>
            <p:nvPr/>
          </p:nvSpPr>
          <p:spPr>
            <a:xfrm>
              <a:off x="4763441"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4</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 </a:t>
              </a:r>
              <a:r>
                <a:rPr kumimoji="0" lang="ru-RU" sz="2800" u="none" strike="noStrike" kern="1200" cap="none" spc="0" normalizeH="0" baseline="0" noProof="0" dirty="0" smtClean="0">
                  <a:ln>
                    <a:noFill/>
                  </a:ln>
                  <a:solidFill>
                    <a:schemeClr val="tx1"/>
                  </a:solidFill>
                  <a:effectLst/>
                  <a:uLnTx/>
                  <a:uFillTx/>
                  <a:latin typeface="+mn-lt"/>
                  <a:ea typeface="+mn-ea"/>
                  <a:cs typeface="+mn-cs"/>
                </a:rPr>
                <a:t>часть </a:t>
              </a:r>
              <a:r>
                <a:rPr kumimoji="0" lang="en-US" sz="2800" u="none" strike="noStrike" kern="1200" cap="none" spc="0" normalizeH="0" baseline="0" noProof="0" dirty="0" smtClean="0">
                  <a:ln>
                    <a:noFill/>
                  </a:ln>
                  <a:solidFill>
                    <a:schemeClr val="tx1"/>
                  </a:solidFill>
                  <a:effectLst/>
                  <a:uLnTx/>
                  <a:uFillTx/>
                  <a:latin typeface="+mn-lt"/>
                  <a:ea typeface="+mn-ea"/>
                  <a:cs typeface="+mn-cs"/>
                </a:rPr>
                <a:t>2</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8" name="Picture 4" descr="Logo_1"/>
            <p:cNvPicPr>
              <a:picLocks noChangeAspect="1" noChangeArrowheads="1"/>
            </p:cNvPicPr>
            <p:nvPr/>
          </p:nvPicPr>
          <p:blipFill>
            <a:blip r:embed="rId3" cstate="print"/>
            <a:srcRect/>
            <a:stretch>
              <a:fillRect/>
            </a:stretch>
          </p:blipFill>
          <p:spPr bwMode="auto">
            <a:xfrm>
              <a:off x="1581150" y="103769"/>
              <a:ext cx="3182290" cy="390630"/>
            </a:xfrm>
            <a:prstGeom prst="rect">
              <a:avLst/>
            </a:prstGeom>
            <a:noFill/>
            <a:ln w="9525">
              <a:noFill/>
              <a:miter lim="800000"/>
              <a:headEnd/>
              <a:tailEnd/>
            </a:ln>
          </p:spPr>
        </p:pic>
      </p:grpSp>
      <p:pic>
        <p:nvPicPr>
          <p:cNvPr id="8194" name="Picture 2" descr="V:\pubs_new\happy_english.ru\Webinar\2014\18.06\Heru4(2)_p67.jpg"/>
          <p:cNvPicPr>
            <a:picLocks noChangeAspect="1" noChangeArrowheads="1"/>
          </p:cNvPicPr>
          <p:nvPr/>
        </p:nvPicPr>
        <p:blipFill>
          <a:blip r:embed="rId4"/>
          <a:srcRect/>
          <a:stretch>
            <a:fillRect/>
          </a:stretch>
        </p:blipFill>
        <p:spPr bwMode="auto">
          <a:xfrm>
            <a:off x="2133601" y="621060"/>
            <a:ext cx="4535607" cy="6236940"/>
          </a:xfrm>
          <a:prstGeom prst="rect">
            <a:avLst/>
          </a:prstGeom>
          <a:noFill/>
        </p:spPr>
      </p:pic>
    </p:spTree>
    <p:extLst>
      <p:ext uri="{BB962C8B-B14F-4D97-AF65-F5344CB8AC3E}">
        <p14:creationId xmlns:p14="http://schemas.microsoft.com/office/powerpoint/2010/main" xmlns="" val="15645778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V:\pubs_new\happy_english.ru\Webinar\2014\18.06\HEru3SB_p110.jpg"/>
          <p:cNvPicPr>
            <a:picLocks noChangeAspect="1" noChangeArrowheads="1"/>
          </p:cNvPicPr>
          <p:nvPr/>
        </p:nvPicPr>
        <p:blipFill>
          <a:blip r:embed="rId3"/>
          <a:srcRect/>
          <a:stretch>
            <a:fillRect/>
          </a:stretch>
        </p:blipFill>
        <p:spPr bwMode="auto">
          <a:xfrm>
            <a:off x="25161" y="621060"/>
            <a:ext cx="4535607" cy="6236940"/>
          </a:xfrm>
          <a:prstGeom prst="rect">
            <a:avLst/>
          </a:prstGeom>
          <a:noFill/>
        </p:spPr>
      </p:pic>
      <p:pic>
        <p:nvPicPr>
          <p:cNvPr id="9219" name="Picture 3" descr="V:\pubs_new\happy_english.ru\Webinar\2014\18.06\HEru3SB_p111.jpg"/>
          <p:cNvPicPr>
            <a:picLocks noChangeAspect="1" noChangeArrowheads="1"/>
          </p:cNvPicPr>
          <p:nvPr/>
        </p:nvPicPr>
        <p:blipFill>
          <a:blip r:embed="rId4"/>
          <a:srcRect/>
          <a:stretch>
            <a:fillRect/>
          </a:stretch>
        </p:blipFill>
        <p:spPr bwMode="auto">
          <a:xfrm>
            <a:off x="4560768" y="621060"/>
            <a:ext cx="4535607" cy="6236940"/>
          </a:xfrm>
          <a:prstGeom prst="rect">
            <a:avLst/>
          </a:prstGeom>
          <a:noFill/>
        </p:spPr>
      </p:pic>
      <p:grpSp>
        <p:nvGrpSpPr>
          <p:cNvPr id="7" name="Группа 6"/>
          <p:cNvGrpSpPr/>
          <p:nvPr/>
        </p:nvGrpSpPr>
        <p:grpSpPr>
          <a:xfrm>
            <a:off x="457200" y="-10426"/>
            <a:ext cx="8218488" cy="545952"/>
            <a:chOff x="457200" y="-10426"/>
            <a:chExt cx="8218488" cy="545952"/>
          </a:xfrm>
        </p:grpSpPr>
        <p:sp>
          <p:nvSpPr>
            <p:cNvPr id="8"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9" name="Содержимое 2"/>
            <p:cNvSpPr txBox="1">
              <a:spLocks/>
            </p:cNvSpPr>
            <p:nvPr/>
          </p:nvSpPr>
          <p:spPr>
            <a:xfrm>
              <a:off x="4763441"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3</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 </a:t>
              </a:r>
              <a:r>
                <a:rPr kumimoji="0" lang="ru-RU" sz="2800" u="none" strike="noStrike" kern="1200" cap="none" spc="0" normalizeH="0" baseline="0" noProof="0" dirty="0" smtClean="0">
                  <a:ln>
                    <a:noFill/>
                  </a:ln>
                  <a:solidFill>
                    <a:schemeClr val="tx1"/>
                  </a:solidFill>
                  <a:effectLst/>
                  <a:uLnTx/>
                  <a:uFillTx/>
                  <a:latin typeface="+mn-lt"/>
                  <a:ea typeface="+mn-ea"/>
                  <a:cs typeface="+mn-cs"/>
                </a:rPr>
                <a:t>часть 1</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10" name="Picture 4" descr="Logo_1"/>
            <p:cNvPicPr>
              <a:picLocks noChangeAspect="1" noChangeArrowheads="1"/>
            </p:cNvPicPr>
            <p:nvPr/>
          </p:nvPicPr>
          <p:blipFill>
            <a:blip r:embed="rId5" cstate="print"/>
            <a:srcRect/>
            <a:stretch>
              <a:fillRect/>
            </a:stretch>
          </p:blipFill>
          <p:spPr bwMode="auto">
            <a:xfrm>
              <a:off x="1581150" y="103769"/>
              <a:ext cx="3182290" cy="390630"/>
            </a:xfrm>
            <a:prstGeom prst="rect">
              <a:avLst/>
            </a:prstGeom>
            <a:noFill/>
            <a:ln w="9525">
              <a:noFill/>
              <a:miter lim="800000"/>
              <a:headEnd/>
              <a:tailEnd/>
            </a:ln>
          </p:spPr>
        </p:pic>
      </p:grpSp>
    </p:spTree>
    <p:extLst>
      <p:ext uri="{BB962C8B-B14F-4D97-AF65-F5344CB8AC3E}">
        <p14:creationId xmlns:p14="http://schemas.microsoft.com/office/powerpoint/2010/main" xmlns="" val="34810472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r>
              <a:rPr lang="ru-RU" sz="2800" b="1" dirty="0" smtClean="0"/>
              <a:t>Механизмы повышения мотивации </a:t>
            </a:r>
            <a:r>
              <a:rPr lang="en-US" sz="2800" b="1" dirty="0" smtClean="0"/>
              <a:t/>
            </a:r>
            <a:br>
              <a:rPr lang="en-US" sz="2800" b="1" dirty="0" smtClean="0"/>
            </a:br>
            <a:r>
              <a:rPr lang="ru-RU" sz="2800" b="1" dirty="0" smtClean="0"/>
              <a:t>на старшем этапе</a:t>
            </a:r>
            <a:endParaRPr lang="ru-RU" sz="2800" b="1" dirty="0"/>
          </a:p>
        </p:txBody>
      </p:sp>
      <p:sp>
        <p:nvSpPr>
          <p:cNvPr id="3" name="Содержимое 2"/>
          <p:cNvSpPr>
            <a:spLocks noGrp="1"/>
          </p:cNvSpPr>
          <p:nvPr>
            <p:ph idx="1"/>
          </p:nvPr>
        </p:nvSpPr>
        <p:spPr/>
        <p:txBody>
          <a:bodyPr>
            <a:normAutofit/>
          </a:bodyPr>
          <a:lstStyle/>
          <a:p>
            <a:r>
              <a:rPr lang="ru-RU" sz="2000" dirty="0" smtClean="0"/>
              <a:t>Актуальность и информативность изучаемого материала,</a:t>
            </a:r>
          </a:p>
          <a:p>
            <a:r>
              <a:rPr lang="ru-RU" sz="2000" dirty="0" smtClean="0"/>
              <a:t>Возможность использования полученных знаний в реальной жизни, обращение к личному опыту учащихся</a:t>
            </a:r>
            <a:r>
              <a:rPr lang="en-US" sz="2000" dirty="0" smtClean="0"/>
              <a:t>,</a:t>
            </a:r>
            <a:endParaRPr lang="ru-RU" sz="2000" dirty="0" smtClean="0"/>
          </a:p>
          <a:p>
            <a:r>
              <a:rPr lang="ru-RU" sz="2000" dirty="0" smtClean="0"/>
              <a:t>Подготовка к экзаменам,</a:t>
            </a:r>
          </a:p>
          <a:p>
            <a:r>
              <a:rPr lang="ru-RU" sz="2000" dirty="0" smtClean="0"/>
              <a:t>Подготовка к выбору профессии,</a:t>
            </a:r>
          </a:p>
          <a:p>
            <a:r>
              <a:rPr lang="ru-RU" sz="2000" dirty="0"/>
              <a:t> </a:t>
            </a:r>
            <a:r>
              <a:rPr lang="ru-RU" sz="2000" dirty="0" smtClean="0"/>
              <a:t>Возможность наверстать упущенное за предыдущие годы обучения</a:t>
            </a:r>
            <a:r>
              <a:rPr lang="en-US" sz="2000" dirty="0" smtClean="0"/>
              <a:t>,</a:t>
            </a:r>
            <a:endParaRPr lang="ru-RU" sz="2000" dirty="0" smtClean="0"/>
          </a:p>
          <a:p>
            <a:r>
              <a:rPr lang="ru-RU" sz="2000" dirty="0" smtClean="0"/>
              <a:t>Отсутствие назидательности и нравоучений</a:t>
            </a:r>
            <a:r>
              <a:rPr lang="en-US" sz="2000" dirty="0" smtClean="0"/>
              <a:t>,</a:t>
            </a:r>
            <a:endParaRPr lang="ru-RU" sz="2000" dirty="0" smtClean="0"/>
          </a:p>
          <a:p>
            <a:r>
              <a:rPr lang="ru-RU" sz="2000" dirty="0" smtClean="0"/>
              <a:t>Сознательный подход в обучении</a:t>
            </a:r>
            <a:r>
              <a:rPr lang="en-US" sz="2000" dirty="0" smtClean="0"/>
              <a:t>.</a:t>
            </a:r>
            <a:r>
              <a:rPr lang="ru-RU" sz="2000" dirty="0" smtClean="0"/>
              <a:t>              </a:t>
            </a:r>
          </a:p>
          <a:p>
            <a:endParaRPr lang="ru-RU" dirty="0"/>
          </a:p>
        </p:txBody>
      </p:sp>
    </p:spTree>
    <p:extLst>
      <p:ext uri="{BB962C8B-B14F-4D97-AF65-F5344CB8AC3E}">
        <p14:creationId xmlns:p14="http://schemas.microsoft.com/office/powerpoint/2010/main" xmlns="" val="1205184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81175" y="800100"/>
            <a:ext cx="5857875" cy="5355312"/>
          </a:xfrm>
          <a:prstGeom prst="rect">
            <a:avLst/>
          </a:prstGeom>
        </p:spPr>
        <p:txBody>
          <a:bodyPr wrap="square">
            <a:spAutoFit/>
          </a:bodyPr>
          <a:lstStyle/>
          <a:p>
            <a:r>
              <a:rPr lang="ru-RU" i="1" dirty="0" smtClean="0"/>
              <a:t>Существенная задача педагога заключается в том, чтобы найти на каждом этапе развития наиболее адекватные для учащегося мотивы, соответственно преобразуя и переосмысляя задачу, которую он ставит перед ним. Сознательность учения предполагает, </a:t>
            </a:r>
            <a:r>
              <a:rPr lang="en-US" i="1" dirty="0" smtClean="0"/>
              <a:t/>
            </a:r>
            <a:br>
              <a:rPr lang="en-US" i="1" dirty="0" smtClean="0"/>
            </a:br>
            <a:r>
              <a:rPr lang="ru-RU" i="1" dirty="0" smtClean="0"/>
              <a:t>во-первых, осознание оснований и смыслового содержания осваиваемых в процессе учения положений, в противоположность формальному, механическому заучиванию пустых формул и необоснованных положений: она существенно проявляется также </a:t>
            </a:r>
            <a:r>
              <a:rPr lang="en-US" i="1" dirty="0" smtClean="0"/>
              <a:t/>
            </a:r>
            <a:br>
              <a:rPr lang="en-US" i="1" dirty="0" smtClean="0"/>
            </a:br>
            <a:r>
              <a:rPr lang="ru-RU" i="1" dirty="0" smtClean="0"/>
              <a:t>в мотивах учения, в отношении учащегося к учению </a:t>
            </a:r>
            <a:r>
              <a:rPr lang="en-US" i="1" dirty="0" smtClean="0"/>
              <a:t/>
            </a:r>
            <a:br>
              <a:rPr lang="en-US" i="1" dirty="0" smtClean="0"/>
            </a:br>
            <a:r>
              <a:rPr lang="ru-RU" i="1" dirty="0" smtClean="0"/>
              <a:t>и тому, чему он обучается. Для того чтобы учащийся по-настоящему включился в работу, нужно сделать поставленные в ходе учебной деятельности задачи </a:t>
            </a:r>
            <a:r>
              <a:rPr lang="en-US" i="1" dirty="0" smtClean="0"/>
              <a:t/>
            </a:r>
            <a:br>
              <a:rPr lang="en-US" i="1" dirty="0" smtClean="0"/>
            </a:br>
            <a:r>
              <a:rPr lang="ru-RU" i="1" dirty="0" smtClean="0"/>
              <a:t>не только понятными, но и внутренне принятыми им, т.е. чтобы они приобрели значимость для учащегося </a:t>
            </a:r>
            <a:r>
              <a:rPr lang="en-US" i="1" dirty="0" smtClean="0"/>
              <a:t/>
            </a:r>
            <a:br>
              <a:rPr lang="en-US" i="1" dirty="0" smtClean="0"/>
            </a:br>
            <a:r>
              <a:rPr lang="ru-RU" i="1" dirty="0" smtClean="0"/>
              <a:t>и нашли, таким образом, отклик и опорную точку </a:t>
            </a:r>
            <a:r>
              <a:rPr lang="en-US" i="1" dirty="0" smtClean="0"/>
              <a:t/>
            </a:r>
            <a:br>
              <a:rPr lang="en-US" i="1" dirty="0" smtClean="0"/>
            </a:br>
            <a:r>
              <a:rPr lang="ru-RU" i="1" dirty="0" smtClean="0"/>
              <a:t>в его переживании. </a:t>
            </a:r>
            <a:endParaRPr lang="en-US" i="1" dirty="0" smtClean="0"/>
          </a:p>
          <a:p>
            <a:pPr algn="r"/>
            <a:r>
              <a:rPr lang="ru-RU" dirty="0" smtClean="0"/>
              <a:t>С. Л</a:t>
            </a:r>
            <a:r>
              <a:rPr lang="en-US" dirty="0" smtClean="0"/>
              <a:t>.</a:t>
            </a:r>
            <a:r>
              <a:rPr lang="ru-RU" dirty="0" smtClean="0"/>
              <a:t> Рубинштейн</a:t>
            </a:r>
            <a:endParaRPr lang="ru-RU" dirty="0"/>
          </a:p>
        </p:txBody>
      </p:sp>
      <p:sp>
        <p:nvSpPr>
          <p:cNvPr id="5" name="Содержимое 2"/>
          <p:cNvSpPr txBox="1">
            <a:spLocks/>
          </p:cNvSpPr>
          <p:nvPr/>
        </p:nvSpPr>
        <p:spPr>
          <a:xfrm>
            <a:off x="684000" y="2485124"/>
            <a:ext cx="1028231" cy="1248676"/>
          </a:xfrm>
          <a:prstGeom prst="rect">
            <a:avLst/>
          </a:prstGeom>
        </p:spPr>
        <p:txBody>
          <a:bodyPr>
            <a:noAutofit/>
          </a:bodyPr>
          <a:lstStyle/>
          <a:p>
            <a:pPr marL="342900" lvl="0" indent="-342900">
              <a:spcBef>
                <a:spcPct val="20000"/>
              </a:spcBef>
            </a:pPr>
            <a:r>
              <a:rPr lang="ru-RU" sz="11000" dirty="0" smtClean="0"/>
              <a:t>«</a:t>
            </a:r>
            <a:endParaRPr kumimoji="0" lang="ru-RU" sz="11000" u="none" strike="noStrike" kern="1200" cap="none" spc="0" normalizeH="0" baseline="0" noProof="0" dirty="0">
              <a:ln>
                <a:noFill/>
              </a:ln>
              <a:solidFill>
                <a:schemeClr val="tx1"/>
              </a:solidFill>
              <a:effectLst/>
              <a:uLnTx/>
              <a:uFillTx/>
              <a:latin typeface="+mn-lt"/>
              <a:ea typeface="+mn-ea"/>
              <a:cs typeface="+mn-cs"/>
            </a:endParaRPr>
          </a:p>
        </p:txBody>
      </p:sp>
      <p:sp>
        <p:nvSpPr>
          <p:cNvPr id="7" name="Содержимое 2"/>
          <p:cNvSpPr txBox="1">
            <a:spLocks/>
          </p:cNvSpPr>
          <p:nvPr/>
        </p:nvSpPr>
        <p:spPr>
          <a:xfrm>
            <a:off x="7740000" y="2485124"/>
            <a:ext cx="1295400" cy="1667776"/>
          </a:xfrm>
          <a:prstGeom prst="rect">
            <a:avLst/>
          </a:prstGeom>
        </p:spPr>
        <p:txBody>
          <a:bodyPr>
            <a:noAutofit/>
          </a:bodyPr>
          <a:lstStyle/>
          <a:p>
            <a:pPr marL="342900" lvl="0" indent="-342900">
              <a:spcBef>
                <a:spcPct val="20000"/>
              </a:spcBef>
            </a:pPr>
            <a:r>
              <a:rPr lang="en-US" sz="11000" dirty="0" smtClean="0"/>
              <a:t>»</a:t>
            </a:r>
            <a:endParaRPr kumimoji="0" lang="ru-RU" sz="1100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37233174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dirty="0">
              <a:solidFill>
                <a:srgbClr val="FFCCFF"/>
              </a:solidFill>
            </a:endParaRPr>
          </a:p>
        </p:txBody>
      </p:sp>
      <p:sp>
        <p:nvSpPr>
          <p:cNvPr id="6" name="Содержимое 2"/>
          <p:cNvSpPr txBox="1">
            <a:spLocks/>
          </p:cNvSpPr>
          <p:nvPr/>
        </p:nvSpPr>
        <p:spPr>
          <a:xfrm>
            <a:off x="4763441"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8</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7" name="Picture 4" descr="Logo_1"/>
          <p:cNvPicPr>
            <a:picLocks noChangeAspect="1" noChangeArrowheads="1"/>
          </p:cNvPicPr>
          <p:nvPr/>
        </p:nvPicPr>
        <p:blipFill>
          <a:blip r:embed="rId2" cstate="print"/>
          <a:srcRect/>
          <a:stretch>
            <a:fillRect/>
          </a:stretch>
        </p:blipFill>
        <p:spPr bwMode="auto">
          <a:xfrm>
            <a:off x="1581150" y="103769"/>
            <a:ext cx="3182290" cy="390630"/>
          </a:xfrm>
          <a:prstGeom prst="rect">
            <a:avLst/>
          </a:prstGeom>
          <a:noFill/>
          <a:ln w="9525">
            <a:noFill/>
            <a:miter lim="800000"/>
            <a:headEnd/>
            <a:tailEnd/>
          </a:ln>
        </p:spPr>
      </p:pic>
      <p:pic>
        <p:nvPicPr>
          <p:cNvPr id="11266" name="Picture 2" descr="V:\pubs_new\happy_english.ru\Webinar\2014\18.06\HEru8SB_p84-85.jpg"/>
          <p:cNvPicPr>
            <a:picLocks noChangeAspect="1" noChangeArrowheads="1"/>
          </p:cNvPicPr>
          <p:nvPr/>
        </p:nvPicPr>
        <p:blipFill>
          <a:blip r:embed="rId3"/>
          <a:srcRect/>
          <a:stretch>
            <a:fillRect/>
          </a:stretch>
        </p:blipFill>
        <p:spPr bwMode="auto">
          <a:xfrm>
            <a:off x="-90068" y="664464"/>
            <a:ext cx="9329318" cy="6193536"/>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8</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12290" name="Picture 2" descr="V:\pubs_new\happy_english.ru\Webinar\2014\18.06\HEru8SB_176-177.jpg"/>
          <p:cNvPicPr>
            <a:picLocks noChangeAspect="1" noChangeArrowheads="1"/>
          </p:cNvPicPr>
          <p:nvPr/>
        </p:nvPicPr>
        <p:blipFill>
          <a:blip r:embed="rId3"/>
          <a:srcRect/>
          <a:stretch>
            <a:fillRect/>
          </a:stretch>
        </p:blipFill>
        <p:spPr bwMode="auto">
          <a:xfrm>
            <a:off x="-71018" y="664464"/>
            <a:ext cx="9329318" cy="6193536"/>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9</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13314" name="Picture 2" descr="V:\pubs_new\happy_english.ru\Webinar\2014\18.06\HEru9SB_p12-13.jpg"/>
          <p:cNvPicPr>
            <a:picLocks noChangeAspect="1" noChangeArrowheads="1"/>
          </p:cNvPicPr>
          <p:nvPr/>
        </p:nvPicPr>
        <p:blipFill>
          <a:blip r:embed="rId3"/>
          <a:srcRect/>
          <a:stretch>
            <a:fillRect/>
          </a:stretch>
        </p:blipFill>
        <p:spPr bwMode="auto">
          <a:xfrm>
            <a:off x="-57150" y="654939"/>
            <a:ext cx="9285427" cy="6193536"/>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9</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14338" name="Picture 2" descr="V:\pubs_new\happy_english.ru\Webinar\2014\18.06\HEru9SB_p118-119.jpg"/>
          <p:cNvPicPr>
            <a:picLocks noChangeAspect="1" noChangeArrowheads="1"/>
          </p:cNvPicPr>
          <p:nvPr/>
        </p:nvPicPr>
        <p:blipFill>
          <a:blip r:embed="rId3"/>
          <a:srcRect/>
          <a:stretch>
            <a:fillRect/>
          </a:stretch>
        </p:blipFill>
        <p:spPr bwMode="auto">
          <a:xfrm>
            <a:off x="-38101" y="664464"/>
            <a:ext cx="9329318" cy="6193536"/>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on"/>
          <p:cNvPicPr>
            <a:picLocks noChangeAspect="1" noChangeArrowheads="1"/>
          </p:cNvPicPr>
          <p:nvPr/>
        </p:nvPicPr>
        <p:blipFill>
          <a:blip r:embed="rId2" cstate="print"/>
          <a:srcRect/>
          <a:stretch>
            <a:fillRect/>
          </a:stretch>
        </p:blipFill>
        <p:spPr bwMode="auto">
          <a:xfrm>
            <a:off x="0" y="-27384"/>
            <a:ext cx="9144000" cy="1691868"/>
          </a:xfrm>
          <a:prstGeom prst="rect">
            <a:avLst/>
          </a:prstGeom>
          <a:noFill/>
          <a:ln w="9525">
            <a:noFill/>
            <a:miter lim="800000"/>
            <a:headEnd/>
            <a:tailEnd/>
          </a:ln>
        </p:spPr>
      </p:pic>
      <p:sp>
        <p:nvSpPr>
          <p:cNvPr id="3" name="Заголовок 4"/>
          <p:cNvSpPr txBox="1">
            <a:spLocks/>
          </p:cNvSpPr>
          <p:nvPr/>
        </p:nvSpPr>
        <p:spPr bwMode="auto">
          <a:xfrm>
            <a:off x="1979712" y="3356992"/>
            <a:ext cx="5076056" cy="10081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6000" b="1" i="0" u="none" strike="noStrike" kern="0" cap="none" spc="0" normalizeH="0" baseline="0" noProof="0" dirty="0" smtClean="0">
                <a:ln>
                  <a:noFill/>
                </a:ln>
                <a:solidFill>
                  <a:schemeClr val="accent1">
                    <a:lumMod val="50000"/>
                  </a:schemeClr>
                </a:solidFill>
                <a:effectLst/>
                <a:uLnTx/>
                <a:uFillTx/>
                <a:latin typeface="+mj-lt"/>
                <a:ea typeface="+mj-ea"/>
                <a:cs typeface="Arial" charset="0"/>
              </a:rPr>
              <a:t>9</a:t>
            </a:r>
            <a:r>
              <a:rPr kumimoji="0" lang="en-US" altLang="ru-RU" sz="6000" b="1" i="0" u="none" strike="noStrike" kern="0" cap="none" spc="0" normalizeH="0" baseline="0" noProof="0" dirty="0" smtClean="0">
                <a:ln>
                  <a:noFill/>
                </a:ln>
                <a:solidFill>
                  <a:schemeClr val="accent1">
                    <a:lumMod val="50000"/>
                  </a:schemeClr>
                </a:solidFill>
                <a:effectLst/>
                <a:uLnTx/>
                <a:uFillTx/>
                <a:latin typeface="+mj-lt"/>
                <a:ea typeface="+mj-ea"/>
                <a:cs typeface="Arial" charset="0"/>
              </a:rPr>
              <a:t>-</a:t>
            </a:r>
            <a:r>
              <a:rPr kumimoji="0" lang="ru-RU" altLang="ru-RU" sz="6000" b="1" i="0" u="none" strike="noStrike" kern="0" cap="none" spc="0" normalizeH="0" baseline="0" noProof="0" dirty="0" smtClean="0">
                <a:ln>
                  <a:noFill/>
                </a:ln>
                <a:solidFill>
                  <a:schemeClr val="accent1">
                    <a:lumMod val="50000"/>
                  </a:schemeClr>
                </a:solidFill>
                <a:effectLst/>
                <a:uLnTx/>
                <a:uFillTx/>
                <a:latin typeface="+mj-lt"/>
                <a:ea typeface="+mj-ea"/>
                <a:cs typeface="Arial" charset="0"/>
              </a:rPr>
              <a:t>й класс</a:t>
            </a:r>
            <a:endParaRPr kumimoji="0" lang="en-US" altLang="ru-RU" sz="6000" b="1" i="0" u="none" strike="noStrike" kern="0" cap="none" spc="0" normalizeH="0" baseline="0" noProof="0" dirty="0" smtClean="0">
              <a:ln>
                <a:noFill/>
              </a:ln>
              <a:solidFill>
                <a:schemeClr val="accent1">
                  <a:lumMod val="50000"/>
                </a:schemeClr>
              </a:solidFill>
              <a:effectLst/>
              <a:uLnTx/>
              <a:uFillTx/>
              <a:latin typeface="+mj-lt"/>
              <a:ea typeface="+mj-ea"/>
              <a:cs typeface="Arial" charset="0"/>
            </a:endParaRPr>
          </a:p>
          <a:p>
            <a:pPr marL="0" marR="0" lvl="0" indent="0" algn="ctr" defTabSz="912813" rtl="0" eaLnBrk="1" fontAlgn="base" latinLnBrk="0" hangingPunct="1">
              <a:lnSpc>
                <a:spcPct val="100000"/>
              </a:lnSpc>
              <a:spcBef>
                <a:spcPct val="0"/>
              </a:spcBef>
              <a:spcAft>
                <a:spcPct val="0"/>
              </a:spcAft>
              <a:buClrTx/>
              <a:buSzTx/>
              <a:buFontTx/>
              <a:buNone/>
              <a:tabLst/>
              <a:defRPr/>
            </a:pPr>
            <a:r>
              <a:rPr lang="ru-RU" altLang="ru-RU" sz="2800" b="1" kern="0" dirty="0" smtClean="0">
                <a:solidFill>
                  <a:schemeClr val="accent1">
                    <a:lumMod val="50000"/>
                  </a:schemeClr>
                </a:solidFill>
                <a:latin typeface="+mj-lt"/>
                <a:ea typeface="+mj-ea"/>
                <a:cs typeface="Arial" charset="0"/>
              </a:rPr>
              <a:t>тетрадь №1</a:t>
            </a:r>
          </a:p>
          <a:p>
            <a:pPr marL="0" marR="0" lvl="0" indent="0" algn="ctr" defTabSz="912813" rtl="0" eaLnBrk="1" fontAlgn="base" latinLnBrk="0" hangingPunct="1">
              <a:lnSpc>
                <a:spcPct val="100000"/>
              </a:lnSpc>
              <a:spcBef>
                <a:spcPct val="0"/>
              </a:spcBef>
              <a:spcAft>
                <a:spcPct val="0"/>
              </a:spcAft>
              <a:buClrTx/>
              <a:buSzTx/>
              <a:buFontTx/>
              <a:buNone/>
              <a:tabLst/>
              <a:defRPr/>
            </a:pPr>
            <a:r>
              <a:rPr kumimoji="0" lang="ru-RU" altLang="ru-RU" sz="2800" b="1" i="0" u="none" strike="noStrike" kern="0" cap="none" spc="0" normalizeH="0" baseline="0" noProof="0" dirty="0" smtClean="0">
                <a:ln>
                  <a:noFill/>
                </a:ln>
                <a:solidFill>
                  <a:schemeClr val="accent1">
                    <a:lumMod val="50000"/>
                  </a:schemeClr>
                </a:solidFill>
                <a:effectLst/>
                <a:uLnTx/>
                <a:uFillTx/>
                <a:latin typeface="+mj-lt"/>
                <a:ea typeface="+mj-ea"/>
                <a:cs typeface="Arial" charset="0"/>
              </a:rPr>
              <a:t>с контрольными работами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4" name="Picture 4" descr="Logo_1"/>
          <p:cNvPicPr>
            <a:picLocks noChangeAspect="1" noChangeArrowheads="1"/>
          </p:cNvPicPr>
          <p:nvPr/>
        </p:nvPicPr>
        <p:blipFill>
          <a:blip r:embed="rId3" cstate="print"/>
          <a:srcRect/>
          <a:stretch>
            <a:fillRect/>
          </a:stretch>
        </p:blipFill>
        <p:spPr bwMode="auto">
          <a:xfrm>
            <a:off x="611561" y="344956"/>
            <a:ext cx="8113570" cy="995812"/>
          </a:xfrm>
          <a:prstGeom prst="rect">
            <a:avLst/>
          </a:prstGeom>
          <a:noFill/>
          <a:ln w="9525">
            <a:noFill/>
            <a:miter lim="800000"/>
            <a:headEnd/>
            <a:tailEnd/>
          </a:ln>
        </p:spPr>
      </p:pic>
    </p:spTree>
    <p:extLst>
      <p:ext uri="{BB962C8B-B14F-4D97-AF65-F5344CB8AC3E}">
        <p14:creationId xmlns:p14="http://schemas.microsoft.com/office/powerpoint/2010/main" xmlns="" val="19999062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a:spLocks noChangeArrowheads="1"/>
          </p:cNvSpPr>
          <p:nvPr/>
        </p:nvSpPr>
        <p:spPr bwMode="auto">
          <a:xfrm>
            <a:off x="539750" y="-171400"/>
            <a:ext cx="8135938" cy="1512888"/>
          </a:xfrm>
          <a:prstGeom prst="roundRect">
            <a:avLst>
              <a:gd name="adj" fmla="val 16667"/>
            </a:avLst>
          </a:prstGeom>
          <a:solidFill>
            <a:srgbClr val="CCCCFF"/>
          </a:solidFill>
          <a:ln w="9525">
            <a:noFill/>
            <a:round/>
            <a:headEnd/>
            <a:tailEnd/>
          </a:ln>
          <a:effectLst/>
        </p:spPr>
        <p:txBody>
          <a:bodyPr wrap="none" anchor="ctr"/>
          <a:lstStyle/>
          <a:p>
            <a:endParaRPr lang="ru-RU"/>
          </a:p>
        </p:txBody>
      </p:sp>
      <p:pic>
        <p:nvPicPr>
          <p:cNvPr id="7" name="Picture 4" descr="Logo_1"/>
          <p:cNvPicPr>
            <a:picLocks noChangeAspect="1" noChangeArrowheads="1"/>
          </p:cNvPicPr>
          <p:nvPr/>
        </p:nvPicPr>
        <p:blipFill>
          <a:blip r:embed="rId2" cstate="print"/>
          <a:srcRect/>
          <a:stretch>
            <a:fillRect/>
          </a:stretch>
        </p:blipFill>
        <p:spPr bwMode="auto">
          <a:xfrm>
            <a:off x="1907704" y="143146"/>
            <a:ext cx="5329136" cy="654066"/>
          </a:xfrm>
          <a:prstGeom prst="rect">
            <a:avLst/>
          </a:prstGeom>
          <a:noFill/>
          <a:ln w="9525">
            <a:noFill/>
            <a:miter lim="800000"/>
            <a:headEnd/>
            <a:tailEnd/>
          </a:ln>
        </p:spPr>
      </p:pic>
      <p:sp>
        <p:nvSpPr>
          <p:cNvPr id="5" name="Название 4"/>
          <p:cNvSpPr>
            <a:spLocks noGrp="1"/>
          </p:cNvSpPr>
          <p:nvPr>
            <p:ph type="title"/>
          </p:nvPr>
        </p:nvSpPr>
        <p:spPr>
          <a:xfrm>
            <a:off x="0" y="676274"/>
            <a:ext cx="9144000" cy="665213"/>
          </a:xfrm>
        </p:spPr>
        <p:txBody>
          <a:bodyPr>
            <a:normAutofit/>
          </a:bodyPr>
          <a:lstStyle/>
          <a:p>
            <a:r>
              <a:rPr lang="ru-RU" sz="2900" b="1" dirty="0" smtClean="0"/>
              <a:t>Виды мотивации</a:t>
            </a:r>
            <a:endParaRPr lang="ru-RU" sz="2900" b="1" dirty="0"/>
          </a:p>
        </p:txBody>
      </p:sp>
      <p:sp>
        <p:nvSpPr>
          <p:cNvPr id="6" name="Содержимое 5"/>
          <p:cNvSpPr>
            <a:spLocks noGrp="1"/>
          </p:cNvSpPr>
          <p:nvPr>
            <p:ph idx="1"/>
          </p:nvPr>
        </p:nvSpPr>
        <p:spPr/>
        <p:txBody>
          <a:bodyPr>
            <a:normAutofit fontScale="47500" lnSpcReduction="20000"/>
          </a:bodyPr>
          <a:lstStyle/>
          <a:p>
            <a:r>
              <a:rPr lang="en-US" sz="3400" dirty="0" err="1" smtClean="0"/>
              <a:t>Мотивация</a:t>
            </a:r>
            <a:r>
              <a:rPr lang="en-US" sz="3400" dirty="0" smtClean="0"/>
              <a:t> </a:t>
            </a:r>
            <a:r>
              <a:rPr lang="en-US" sz="3400" dirty="0" err="1"/>
              <a:t>обучения</a:t>
            </a:r>
            <a:r>
              <a:rPr lang="en-US" sz="3400" dirty="0"/>
              <a:t> </a:t>
            </a:r>
            <a:r>
              <a:rPr lang="en-US" sz="3400" dirty="0" err="1"/>
              <a:t>может</a:t>
            </a:r>
            <a:r>
              <a:rPr lang="en-US" sz="3400" dirty="0"/>
              <a:t> </a:t>
            </a:r>
            <a:r>
              <a:rPr lang="en-US" sz="3400" dirty="0" err="1"/>
              <a:t>определяться</a:t>
            </a:r>
            <a:r>
              <a:rPr lang="en-US" sz="3400" dirty="0"/>
              <a:t> </a:t>
            </a:r>
            <a:r>
              <a:rPr lang="en-US" sz="3400" dirty="0" err="1"/>
              <a:t>внешними</a:t>
            </a:r>
            <a:r>
              <a:rPr lang="en-US" sz="3400" dirty="0"/>
              <a:t> </a:t>
            </a:r>
            <a:r>
              <a:rPr lang="ru-RU" sz="3400" dirty="0" smtClean="0"/>
              <a:t>или </a:t>
            </a:r>
            <a:r>
              <a:rPr lang="ru-RU" sz="3400" dirty="0" err="1" smtClean="0"/>
              <a:t>внтуренними</a:t>
            </a:r>
            <a:r>
              <a:rPr lang="ru-RU" sz="3400" dirty="0" smtClean="0"/>
              <a:t> мотивами. </a:t>
            </a:r>
          </a:p>
          <a:p>
            <a:r>
              <a:rPr lang="en-US" sz="3400" dirty="0" err="1" smtClean="0"/>
              <a:t>Внешние</a:t>
            </a:r>
            <a:r>
              <a:rPr lang="en-US" sz="3400" dirty="0" smtClean="0"/>
              <a:t> </a:t>
            </a:r>
            <a:r>
              <a:rPr lang="en-US" sz="3400" dirty="0" err="1"/>
              <a:t>мотивы</a:t>
            </a:r>
            <a:r>
              <a:rPr lang="en-US" sz="3400" dirty="0"/>
              <a:t> </a:t>
            </a:r>
            <a:r>
              <a:rPr lang="en-US" sz="3400" dirty="0" err="1"/>
              <a:t>не</a:t>
            </a:r>
            <a:r>
              <a:rPr lang="en-US" sz="3400" dirty="0"/>
              <a:t> </a:t>
            </a:r>
            <a:r>
              <a:rPr lang="en-US" sz="3400" dirty="0" err="1"/>
              <a:t>связаны</a:t>
            </a:r>
            <a:r>
              <a:rPr lang="en-US" sz="3400" dirty="0"/>
              <a:t> с </a:t>
            </a:r>
            <a:r>
              <a:rPr lang="en-US" sz="3400" dirty="0" err="1"/>
              <a:t>содержанием</a:t>
            </a:r>
            <a:r>
              <a:rPr lang="en-US" sz="3400" dirty="0"/>
              <a:t> </a:t>
            </a:r>
            <a:r>
              <a:rPr lang="en-US" sz="3400" dirty="0" err="1"/>
              <a:t>учебного</a:t>
            </a:r>
            <a:r>
              <a:rPr lang="en-US" sz="3400" dirty="0"/>
              <a:t> </a:t>
            </a:r>
            <a:r>
              <a:rPr lang="en-US" sz="3400" dirty="0" err="1"/>
              <a:t>материала</a:t>
            </a:r>
            <a:r>
              <a:rPr lang="en-US" sz="3400" dirty="0"/>
              <a:t>: </a:t>
            </a:r>
            <a:r>
              <a:rPr lang="en-US" sz="3400" dirty="0" err="1" smtClean="0"/>
              <a:t>мотив</a:t>
            </a:r>
            <a:r>
              <a:rPr lang="en-US" sz="3400" dirty="0" smtClean="0"/>
              <a:t> </a:t>
            </a:r>
            <a:r>
              <a:rPr lang="en-US" sz="3400" dirty="0" err="1"/>
              <a:t>долга</a:t>
            </a:r>
            <a:r>
              <a:rPr lang="en-US" sz="3400" dirty="0"/>
              <a:t>, </a:t>
            </a:r>
            <a:r>
              <a:rPr lang="en-US" sz="3400" dirty="0" err="1" smtClean="0"/>
              <a:t>обязанности</a:t>
            </a:r>
            <a:r>
              <a:rPr lang="ru-RU" sz="3400" dirty="0" smtClean="0"/>
              <a:t>,</a:t>
            </a:r>
            <a:r>
              <a:rPr lang="en-US" sz="3400" dirty="0" smtClean="0"/>
              <a:t> </a:t>
            </a:r>
            <a:r>
              <a:rPr lang="en-US" sz="3400" dirty="0" err="1" smtClean="0"/>
              <a:t>оценки</a:t>
            </a:r>
            <a:r>
              <a:rPr lang="en-US" sz="3400" dirty="0"/>
              <a:t>, </a:t>
            </a:r>
            <a:r>
              <a:rPr lang="en-US" sz="3400" dirty="0" err="1"/>
              <a:t>личного</a:t>
            </a:r>
            <a:r>
              <a:rPr lang="en-US" sz="3400" dirty="0"/>
              <a:t> </a:t>
            </a:r>
            <a:r>
              <a:rPr lang="en-US" sz="3400" dirty="0" err="1"/>
              <a:t>благополучия</a:t>
            </a:r>
            <a:r>
              <a:rPr lang="en-US" sz="3400" dirty="0"/>
              <a:t> </a:t>
            </a:r>
            <a:r>
              <a:rPr lang="ru-RU" sz="3400" dirty="0" smtClean="0"/>
              <a:t>,</a:t>
            </a:r>
            <a:r>
              <a:rPr lang="en-US" sz="3400" dirty="0" smtClean="0"/>
              <a:t> </a:t>
            </a:r>
            <a:r>
              <a:rPr lang="en-US" sz="3400" dirty="0" err="1"/>
              <a:t>отсутствие</a:t>
            </a:r>
            <a:r>
              <a:rPr lang="en-US" sz="3400" dirty="0"/>
              <a:t> </a:t>
            </a:r>
            <a:r>
              <a:rPr lang="en-US" sz="3400" dirty="0" err="1"/>
              <a:t>желания</a:t>
            </a:r>
            <a:r>
              <a:rPr lang="en-US" sz="3400" dirty="0"/>
              <a:t> </a:t>
            </a:r>
            <a:r>
              <a:rPr lang="en-US" sz="3400" dirty="0" err="1"/>
              <a:t>учиться</a:t>
            </a:r>
            <a:r>
              <a:rPr lang="en-US" sz="3400" dirty="0"/>
              <a:t> (</a:t>
            </a:r>
            <a:r>
              <a:rPr lang="en-US" sz="3400" dirty="0" err="1"/>
              <a:t>отрицательные</a:t>
            </a:r>
            <a:r>
              <a:rPr lang="en-US" sz="3400" dirty="0"/>
              <a:t> </a:t>
            </a:r>
            <a:r>
              <a:rPr lang="en-US" sz="3400" dirty="0" err="1"/>
              <a:t>мотивы</a:t>
            </a:r>
            <a:r>
              <a:rPr lang="en-US" sz="3400" dirty="0"/>
              <a:t>). </a:t>
            </a:r>
            <a:endParaRPr lang="ru-RU" sz="3400" dirty="0" smtClean="0"/>
          </a:p>
          <a:p>
            <a:r>
              <a:rPr lang="en-US" sz="3400" dirty="0" err="1" smtClean="0"/>
              <a:t>Внутренние</a:t>
            </a:r>
            <a:r>
              <a:rPr lang="en-US" sz="3400" dirty="0" smtClean="0"/>
              <a:t> </a:t>
            </a:r>
            <a:r>
              <a:rPr lang="en-US" sz="3400" dirty="0" err="1"/>
              <a:t>мотивы</a:t>
            </a:r>
            <a:r>
              <a:rPr lang="en-US" sz="3400" dirty="0"/>
              <a:t>, </a:t>
            </a:r>
            <a:r>
              <a:rPr lang="en-US" sz="3400" dirty="0" err="1"/>
              <a:t>напротив</a:t>
            </a:r>
            <a:r>
              <a:rPr lang="en-US" sz="3400" dirty="0"/>
              <a:t>, </a:t>
            </a:r>
            <a:r>
              <a:rPr lang="en-US" sz="3400" dirty="0" err="1" smtClean="0"/>
              <a:t>связаны</a:t>
            </a:r>
            <a:r>
              <a:rPr lang="en-US" sz="3400" dirty="0" smtClean="0"/>
              <a:t> </a:t>
            </a:r>
            <a:r>
              <a:rPr lang="en-US" sz="3400" dirty="0"/>
              <a:t>с </a:t>
            </a:r>
            <a:r>
              <a:rPr lang="en-US" sz="3400" dirty="0" err="1"/>
              <a:t>содержанием</a:t>
            </a:r>
            <a:r>
              <a:rPr lang="en-US" sz="3400" dirty="0"/>
              <a:t> </a:t>
            </a:r>
            <a:r>
              <a:rPr lang="en-US" sz="3400" dirty="0" err="1"/>
              <a:t>учебного</a:t>
            </a:r>
            <a:r>
              <a:rPr lang="en-US" sz="3400" dirty="0"/>
              <a:t> </a:t>
            </a:r>
            <a:r>
              <a:rPr lang="en-US" sz="3400" dirty="0" err="1"/>
              <a:t>материала</a:t>
            </a:r>
            <a:r>
              <a:rPr lang="en-US" sz="3400" dirty="0"/>
              <a:t>: </a:t>
            </a:r>
            <a:r>
              <a:rPr lang="en-US" sz="3400" dirty="0" err="1" smtClean="0"/>
              <a:t>мотивы</a:t>
            </a:r>
            <a:r>
              <a:rPr lang="en-US" sz="3400" dirty="0" smtClean="0"/>
              <a:t> </a:t>
            </a:r>
            <a:r>
              <a:rPr lang="en-US" sz="3400" dirty="0" err="1"/>
              <a:t>познавательной</a:t>
            </a:r>
            <a:r>
              <a:rPr lang="en-US" sz="3400" dirty="0"/>
              <a:t> </a:t>
            </a:r>
            <a:r>
              <a:rPr lang="ru-RU" sz="3400" dirty="0" smtClean="0"/>
              <a:t>деятельности</a:t>
            </a:r>
            <a:r>
              <a:rPr lang="en-US" sz="3400" dirty="0" smtClean="0"/>
              <a:t>, </a:t>
            </a:r>
            <a:r>
              <a:rPr lang="en-US" sz="3400" dirty="0" err="1"/>
              <a:t>интереса</a:t>
            </a:r>
            <a:r>
              <a:rPr lang="en-US" sz="3400" dirty="0"/>
              <a:t> к </a:t>
            </a:r>
            <a:r>
              <a:rPr lang="en-US" sz="3400" dirty="0" err="1"/>
              <a:t>содержанию</a:t>
            </a:r>
            <a:r>
              <a:rPr lang="en-US" sz="3400" dirty="0"/>
              <a:t> </a:t>
            </a:r>
            <a:r>
              <a:rPr lang="en-US" sz="3400" dirty="0" err="1" smtClean="0"/>
              <a:t>обучения</a:t>
            </a:r>
            <a:r>
              <a:rPr lang="en-US" sz="3400" dirty="0" smtClean="0"/>
              <a:t>, </a:t>
            </a:r>
            <a:r>
              <a:rPr lang="en-US" sz="3400" dirty="0" err="1"/>
              <a:t>мотивы</a:t>
            </a:r>
            <a:r>
              <a:rPr lang="en-US" sz="3400" dirty="0"/>
              <a:t> </a:t>
            </a:r>
            <a:r>
              <a:rPr lang="en-US" sz="3400" dirty="0" err="1"/>
              <a:t>овладения</a:t>
            </a:r>
            <a:r>
              <a:rPr lang="en-US" sz="3400" dirty="0"/>
              <a:t> </a:t>
            </a:r>
            <a:r>
              <a:rPr lang="en-US" sz="3400" dirty="0" err="1"/>
              <a:t>общими</a:t>
            </a:r>
            <a:r>
              <a:rPr lang="en-US" sz="3400" dirty="0"/>
              <a:t> </a:t>
            </a:r>
            <a:r>
              <a:rPr lang="en-US" sz="3400" dirty="0" err="1"/>
              <a:t>способами</a:t>
            </a:r>
            <a:r>
              <a:rPr lang="en-US" sz="3400" dirty="0"/>
              <a:t> </a:t>
            </a:r>
            <a:r>
              <a:rPr lang="en-US" sz="3400" dirty="0" err="1"/>
              <a:t>действий</a:t>
            </a:r>
            <a:r>
              <a:rPr lang="en-US" sz="3400" dirty="0"/>
              <a:t>, </a:t>
            </a:r>
            <a:r>
              <a:rPr lang="en-US" sz="3400" dirty="0" err="1"/>
              <a:t>выявление</a:t>
            </a:r>
            <a:r>
              <a:rPr lang="en-US" sz="3400" dirty="0"/>
              <a:t> </a:t>
            </a:r>
            <a:r>
              <a:rPr lang="en-US" sz="3400" dirty="0" err="1"/>
              <a:t>причинно-следственных</a:t>
            </a:r>
            <a:r>
              <a:rPr lang="en-US" sz="3400" dirty="0"/>
              <a:t> </a:t>
            </a:r>
            <a:r>
              <a:rPr lang="en-US" sz="3400" dirty="0" err="1"/>
              <a:t>связей</a:t>
            </a:r>
            <a:r>
              <a:rPr lang="en-US" sz="3400" dirty="0"/>
              <a:t> в </a:t>
            </a:r>
            <a:r>
              <a:rPr lang="en-US" sz="3400" dirty="0" err="1"/>
              <a:t>изучаемом</a:t>
            </a:r>
            <a:r>
              <a:rPr lang="en-US" sz="3400" dirty="0"/>
              <a:t> </a:t>
            </a:r>
            <a:r>
              <a:rPr lang="en-US" sz="3400" dirty="0" err="1"/>
              <a:t>учебном</a:t>
            </a:r>
            <a:r>
              <a:rPr lang="en-US" sz="3400" dirty="0"/>
              <a:t> </a:t>
            </a:r>
            <a:r>
              <a:rPr lang="en-US" sz="3400" dirty="0" err="1"/>
              <a:t>материале</a:t>
            </a:r>
            <a:r>
              <a:rPr lang="en-US" sz="3400" dirty="0"/>
              <a:t> </a:t>
            </a:r>
            <a:r>
              <a:rPr lang="ru-RU" sz="3400" dirty="0"/>
              <a:t>.</a:t>
            </a:r>
            <a:r>
              <a:rPr lang="en-US" sz="3400" dirty="0" smtClean="0"/>
              <a:t> </a:t>
            </a:r>
            <a:endParaRPr lang="ru-RU" sz="3400" dirty="0" smtClean="0"/>
          </a:p>
          <a:p>
            <a:endParaRPr lang="ru-RU" sz="3400" dirty="0" smtClean="0"/>
          </a:p>
          <a:p>
            <a:pPr marL="0" indent="0">
              <a:buNone/>
            </a:pPr>
            <a:r>
              <a:rPr lang="en-US" sz="3400" dirty="0" err="1" smtClean="0"/>
              <a:t>Как</a:t>
            </a:r>
            <a:r>
              <a:rPr lang="en-US" sz="3400" dirty="0" smtClean="0"/>
              <a:t> </a:t>
            </a:r>
            <a:r>
              <a:rPr lang="en-US" sz="3400" dirty="0" err="1" smtClean="0"/>
              <a:t>утвержда</a:t>
            </a:r>
            <a:r>
              <a:rPr lang="ru-RU" sz="3400" dirty="0" smtClean="0"/>
              <a:t>ю</a:t>
            </a:r>
            <a:r>
              <a:rPr lang="en-US" sz="3400" dirty="0" err="1" smtClean="0"/>
              <a:t>т</a:t>
            </a:r>
            <a:r>
              <a:rPr lang="en-US" sz="3400" dirty="0" smtClean="0"/>
              <a:t> </a:t>
            </a:r>
            <a:r>
              <a:rPr lang="en-US" sz="3400" dirty="0" err="1"/>
              <a:t>Г</a:t>
            </a:r>
            <a:r>
              <a:rPr lang="en-US" sz="3400" dirty="0"/>
              <a:t>. </a:t>
            </a:r>
            <a:r>
              <a:rPr lang="en-US" sz="3400" dirty="0" err="1"/>
              <a:t>В</a:t>
            </a:r>
            <a:r>
              <a:rPr lang="en-US" sz="3400" dirty="0"/>
              <a:t>. </a:t>
            </a:r>
            <a:r>
              <a:rPr lang="en-US" sz="3400" dirty="0" err="1"/>
              <a:t>Рогова</a:t>
            </a:r>
            <a:r>
              <a:rPr lang="en-US" sz="3400" dirty="0"/>
              <a:t> </a:t>
            </a:r>
            <a:r>
              <a:rPr lang="en-US" sz="3400" dirty="0" err="1"/>
              <a:t>и</a:t>
            </a:r>
            <a:r>
              <a:rPr lang="en-US" sz="3400" dirty="0"/>
              <a:t> </a:t>
            </a:r>
            <a:r>
              <a:rPr lang="en-US" sz="3400" dirty="0" err="1"/>
              <a:t>З</a:t>
            </a:r>
            <a:r>
              <a:rPr lang="en-US" sz="3400" dirty="0"/>
              <a:t>. </a:t>
            </a:r>
            <a:r>
              <a:rPr lang="en-US" sz="3400" dirty="0" err="1"/>
              <a:t>Н</a:t>
            </a:r>
            <a:r>
              <a:rPr lang="en-US" sz="3400" dirty="0"/>
              <a:t>. </a:t>
            </a:r>
            <a:r>
              <a:rPr lang="en-US" sz="3400" dirty="0" err="1"/>
              <a:t>Никитенко</a:t>
            </a:r>
            <a:r>
              <a:rPr lang="en-US" sz="3400" dirty="0"/>
              <a:t>, </a:t>
            </a:r>
            <a:r>
              <a:rPr lang="en-US" sz="3400" dirty="0" err="1"/>
              <a:t>интерес</a:t>
            </a:r>
            <a:r>
              <a:rPr lang="en-US" sz="3400" dirty="0"/>
              <a:t> к </a:t>
            </a:r>
            <a:r>
              <a:rPr lang="en-US" sz="3400" dirty="0" err="1"/>
              <a:t>процессу</a:t>
            </a:r>
            <a:r>
              <a:rPr lang="en-US" sz="3400" dirty="0"/>
              <a:t> </a:t>
            </a:r>
            <a:r>
              <a:rPr lang="en-US" sz="3400" dirty="0" err="1"/>
              <a:t>обучения</a:t>
            </a:r>
            <a:r>
              <a:rPr lang="en-US" sz="3400" dirty="0"/>
              <a:t> </a:t>
            </a:r>
            <a:r>
              <a:rPr lang="en-US" sz="3400" dirty="0" err="1"/>
              <a:t>по</a:t>
            </a:r>
            <a:r>
              <a:rPr lang="en-US" sz="3400" dirty="0"/>
              <a:t> </a:t>
            </a:r>
            <a:r>
              <a:rPr lang="en-US" sz="3400" dirty="0" err="1"/>
              <a:t>иностранному</a:t>
            </a:r>
            <a:r>
              <a:rPr lang="en-US" sz="3400" dirty="0"/>
              <a:t> </a:t>
            </a:r>
            <a:r>
              <a:rPr lang="en-US" sz="3400" dirty="0" err="1"/>
              <a:t>языку</a:t>
            </a:r>
            <a:r>
              <a:rPr lang="en-US" sz="3400" dirty="0"/>
              <a:t>, </a:t>
            </a:r>
            <a:r>
              <a:rPr lang="en-US" sz="3400" dirty="0" err="1"/>
              <a:t>держится</a:t>
            </a:r>
            <a:r>
              <a:rPr lang="en-US" sz="3400" dirty="0"/>
              <a:t> на </a:t>
            </a:r>
            <a:r>
              <a:rPr lang="en-US" sz="3400" dirty="0" err="1"/>
              <a:t>внутренних</a:t>
            </a:r>
            <a:r>
              <a:rPr lang="en-US" sz="3400" dirty="0"/>
              <a:t> </a:t>
            </a:r>
            <a:r>
              <a:rPr lang="en-US" sz="3400" dirty="0" err="1"/>
              <a:t>мотивах</a:t>
            </a:r>
            <a:r>
              <a:rPr lang="en-US" sz="3400" dirty="0"/>
              <a:t>, </a:t>
            </a:r>
            <a:r>
              <a:rPr lang="en-US" sz="3400" dirty="0" err="1"/>
              <a:t>которые</a:t>
            </a:r>
            <a:r>
              <a:rPr lang="en-US" sz="3400" dirty="0"/>
              <a:t> </a:t>
            </a:r>
            <a:r>
              <a:rPr lang="en-US" sz="3400" dirty="0" err="1"/>
              <a:t>исходят</a:t>
            </a:r>
            <a:r>
              <a:rPr lang="en-US" sz="3400" dirty="0"/>
              <a:t> </a:t>
            </a:r>
            <a:r>
              <a:rPr lang="en-US" sz="3400" dirty="0" err="1"/>
              <a:t>из</a:t>
            </a:r>
            <a:r>
              <a:rPr lang="en-US" sz="3400" dirty="0"/>
              <a:t> </a:t>
            </a:r>
            <a:r>
              <a:rPr lang="en-US" sz="3400" dirty="0" err="1"/>
              <a:t>самой</a:t>
            </a:r>
            <a:r>
              <a:rPr lang="en-US" sz="3400" dirty="0"/>
              <a:t> </a:t>
            </a:r>
            <a:r>
              <a:rPr lang="en-US" sz="3400" dirty="0" err="1"/>
              <a:t>иноязычной</a:t>
            </a:r>
            <a:r>
              <a:rPr lang="en-US" sz="3400" dirty="0"/>
              <a:t> </a:t>
            </a:r>
            <a:r>
              <a:rPr lang="ru-RU" sz="3400" dirty="0" smtClean="0"/>
              <a:t>деятельности</a:t>
            </a:r>
            <a:r>
              <a:rPr lang="en-US" sz="3400" dirty="0" smtClean="0"/>
              <a:t>. </a:t>
            </a:r>
            <a:r>
              <a:rPr lang="en-US" sz="3400" dirty="0" err="1"/>
              <a:t>Таким</a:t>
            </a:r>
            <a:r>
              <a:rPr lang="en-US" sz="3400" dirty="0"/>
              <a:t> </a:t>
            </a:r>
            <a:r>
              <a:rPr lang="en-US" sz="3400" dirty="0" err="1"/>
              <a:t>образом</a:t>
            </a:r>
            <a:r>
              <a:rPr lang="en-US" sz="3400" dirty="0"/>
              <a:t>, в </a:t>
            </a:r>
            <a:r>
              <a:rPr lang="en-US" sz="3400" dirty="0" err="1"/>
              <a:t>целях</a:t>
            </a:r>
            <a:r>
              <a:rPr lang="en-US" sz="3400" dirty="0"/>
              <a:t> </a:t>
            </a:r>
            <a:r>
              <a:rPr lang="en-US" sz="3400" dirty="0" err="1"/>
              <a:t>сохранения</a:t>
            </a:r>
            <a:r>
              <a:rPr lang="en-US" sz="3400" dirty="0"/>
              <a:t> </a:t>
            </a:r>
            <a:r>
              <a:rPr lang="en-US" sz="3400" dirty="0" err="1"/>
              <a:t>интереса</a:t>
            </a:r>
            <a:r>
              <a:rPr lang="en-US" sz="3400" dirty="0"/>
              <a:t> к </a:t>
            </a:r>
            <a:r>
              <a:rPr lang="en-US" sz="3400" dirty="0" err="1"/>
              <a:t>предмету</a:t>
            </a:r>
            <a:r>
              <a:rPr lang="en-US" sz="3400" dirty="0"/>
              <a:t> </a:t>
            </a:r>
            <a:r>
              <a:rPr lang="en-US" sz="3400" dirty="0" err="1"/>
              <a:t>преподаватель</a:t>
            </a:r>
            <a:r>
              <a:rPr lang="en-US" sz="3400" dirty="0"/>
              <a:t> иностранного языка </a:t>
            </a:r>
            <a:r>
              <a:rPr lang="en-US" sz="3400" dirty="0" err="1"/>
              <a:t>должен</a:t>
            </a:r>
            <a:r>
              <a:rPr lang="en-US" sz="3400" dirty="0"/>
              <a:t> развивать у </a:t>
            </a:r>
            <a:r>
              <a:rPr lang="en-US" sz="3400" dirty="0" err="1"/>
              <a:t>учащихся</a:t>
            </a:r>
            <a:r>
              <a:rPr lang="en-US" sz="3400" dirty="0"/>
              <a:t> </a:t>
            </a:r>
            <a:r>
              <a:rPr lang="en-US" sz="3400" dirty="0" err="1"/>
              <a:t>внутренние</a:t>
            </a:r>
            <a:r>
              <a:rPr lang="en-US" sz="3400" dirty="0"/>
              <a:t> </a:t>
            </a:r>
            <a:r>
              <a:rPr lang="en-US" sz="3400" dirty="0" err="1" smtClean="0"/>
              <a:t>мотивы</a:t>
            </a:r>
            <a:r>
              <a:rPr lang="ru-RU" sz="3400" dirty="0" smtClean="0"/>
              <a:t>.</a:t>
            </a:r>
          </a:p>
          <a:p>
            <a:pPr marL="0" indent="0">
              <a:buNone/>
            </a:pPr>
            <a:endParaRPr lang="ru-RU" sz="3400" dirty="0" smtClean="0"/>
          </a:p>
          <a:p>
            <a:pPr marL="0" indent="0">
              <a:buNone/>
            </a:pPr>
            <a:r>
              <a:rPr lang="ru-RU" sz="3400" dirty="0" smtClean="0"/>
              <a:t>«Должна</a:t>
            </a:r>
            <a:r>
              <a:rPr lang="en-US" sz="3400" dirty="0" smtClean="0"/>
              <a:t> </a:t>
            </a:r>
            <a:r>
              <a:rPr lang="en-US" sz="3400" dirty="0" err="1" smtClean="0"/>
              <a:t>работат</a:t>
            </a:r>
            <a:r>
              <a:rPr lang="ru-RU" sz="3400" dirty="0" smtClean="0"/>
              <a:t>ь</a:t>
            </a:r>
            <a:r>
              <a:rPr lang="en-US" sz="3400" dirty="0" smtClean="0"/>
              <a:t> </a:t>
            </a:r>
            <a:r>
              <a:rPr lang="en-US" sz="3400" dirty="0" err="1"/>
              <a:t>не</a:t>
            </a:r>
            <a:r>
              <a:rPr lang="en-US" sz="3400" dirty="0"/>
              <a:t> </a:t>
            </a:r>
            <a:r>
              <a:rPr lang="en-US" sz="3400" dirty="0" err="1"/>
              <a:t>стимуляция</a:t>
            </a:r>
            <a:r>
              <a:rPr lang="en-US" sz="3400" dirty="0"/>
              <a:t>, а </a:t>
            </a:r>
            <a:r>
              <a:rPr lang="en-US" sz="3400" dirty="0" err="1"/>
              <a:t>внутреннее</a:t>
            </a:r>
            <a:r>
              <a:rPr lang="en-US" sz="3400" dirty="0"/>
              <a:t> </a:t>
            </a:r>
            <a:r>
              <a:rPr lang="en-US" sz="3400" dirty="0" err="1"/>
              <a:t>побуждение</a:t>
            </a:r>
            <a:r>
              <a:rPr lang="en-US" sz="3400" dirty="0"/>
              <a:t>; </a:t>
            </a:r>
            <a:r>
              <a:rPr lang="en-US" sz="3400" dirty="0" err="1"/>
              <a:t>мотивация</a:t>
            </a:r>
            <a:r>
              <a:rPr lang="en-US" sz="3400" dirty="0"/>
              <a:t> </a:t>
            </a:r>
            <a:r>
              <a:rPr lang="en-US" sz="3400" dirty="0" err="1"/>
              <a:t>оказывается</a:t>
            </a:r>
            <a:r>
              <a:rPr lang="en-US" sz="3400" dirty="0"/>
              <a:t> </a:t>
            </a:r>
            <a:r>
              <a:rPr lang="en-US" sz="3400" dirty="0" err="1"/>
              <a:t>не</a:t>
            </a:r>
            <a:r>
              <a:rPr lang="en-US" sz="3400" dirty="0"/>
              <a:t> </a:t>
            </a:r>
            <a:r>
              <a:rPr lang="en-US" sz="3400" dirty="0" err="1"/>
              <a:t>привнесенной</a:t>
            </a:r>
            <a:r>
              <a:rPr lang="en-US" sz="3400" dirty="0"/>
              <a:t> в </a:t>
            </a:r>
            <a:r>
              <a:rPr lang="en-US" sz="3400" dirty="0" err="1"/>
              <a:t>обучение</a:t>
            </a:r>
            <a:r>
              <a:rPr lang="en-US" sz="3400" dirty="0"/>
              <a:t> </a:t>
            </a:r>
            <a:r>
              <a:rPr lang="en-US" sz="3400" dirty="0" err="1"/>
              <a:t>извне</a:t>
            </a:r>
            <a:r>
              <a:rPr lang="en-US" sz="3400" dirty="0"/>
              <a:t>, </a:t>
            </a:r>
            <a:r>
              <a:rPr lang="en-US" sz="3400" dirty="0" err="1"/>
              <a:t>не</a:t>
            </a:r>
            <a:r>
              <a:rPr lang="en-US" sz="3400" dirty="0"/>
              <a:t> </a:t>
            </a:r>
            <a:r>
              <a:rPr lang="en-US" sz="3400" dirty="0" err="1" smtClean="0"/>
              <a:t>навязанной</a:t>
            </a:r>
            <a:r>
              <a:rPr lang="en-US" sz="3400" dirty="0" smtClean="0"/>
              <a:t>, </a:t>
            </a:r>
            <a:r>
              <a:rPr lang="ru-RU" sz="3400" dirty="0" smtClean="0"/>
              <a:t>а</a:t>
            </a:r>
            <a:r>
              <a:rPr lang="en-US" sz="3400" dirty="0" smtClean="0"/>
              <a:t> </a:t>
            </a:r>
            <a:r>
              <a:rPr lang="en-US" sz="3400" dirty="0" err="1"/>
              <a:t>является</a:t>
            </a:r>
            <a:r>
              <a:rPr lang="en-US" sz="3400" dirty="0"/>
              <a:t> </a:t>
            </a:r>
            <a:r>
              <a:rPr lang="en-US" sz="3400" dirty="0" err="1"/>
              <a:t>прямым</a:t>
            </a:r>
            <a:r>
              <a:rPr lang="en-US" sz="3400" dirty="0"/>
              <a:t> </a:t>
            </a:r>
            <a:r>
              <a:rPr lang="en-US" sz="3400" dirty="0" err="1"/>
              <a:t>порождением</a:t>
            </a:r>
            <a:r>
              <a:rPr lang="en-US" sz="3400" dirty="0"/>
              <a:t> </a:t>
            </a:r>
            <a:r>
              <a:rPr lang="en-US" sz="3400" dirty="0" err="1"/>
              <a:t>самого</a:t>
            </a:r>
            <a:r>
              <a:rPr lang="en-US" sz="3400" dirty="0"/>
              <a:t> </a:t>
            </a:r>
            <a:r>
              <a:rPr lang="en-US" sz="3400" dirty="0" err="1"/>
              <a:t>метода</a:t>
            </a:r>
            <a:r>
              <a:rPr lang="en-US" sz="3400" dirty="0"/>
              <a:t> </a:t>
            </a:r>
            <a:r>
              <a:rPr lang="en-US" sz="3400" dirty="0" err="1"/>
              <a:t>обучения</a:t>
            </a:r>
            <a:r>
              <a:rPr lang="en-US" sz="3400" dirty="0"/>
              <a:t>»</a:t>
            </a:r>
            <a:r>
              <a:rPr lang="en-US" sz="3400" dirty="0" smtClean="0"/>
              <a:t>. </a:t>
            </a:r>
            <a:r>
              <a:rPr lang="en-US" sz="3400" dirty="0" err="1"/>
              <a:t>Перед</a:t>
            </a:r>
            <a:r>
              <a:rPr lang="en-US" sz="3400" dirty="0"/>
              <a:t> </a:t>
            </a:r>
            <a:r>
              <a:rPr lang="en-US" sz="3400" dirty="0" err="1"/>
              <a:t>преподавателем</a:t>
            </a:r>
            <a:r>
              <a:rPr lang="en-US" sz="3400" dirty="0"/>
              <a:t> </a:t>
            </a:r>
            <a:r>
              <a:rPr lang="en-US" sz="3400" dirty="0" err="1"/>
              <a:t>возникает</a:t>
            </a:r>
            <a:r>
              <a:rPr lang="en-US" sz="3400" dirty="0"/>
              <a:t> </a:t>
            </a:r>
            <a:r>
              <a:rPr lang="en-US" sz="3400" dirty="0" err="1"/>
              <a:t>целый</a:t>
            </a:r>
            <a:r>
              <a:rPr lang="en-US" sz="3400" dirty="0"/>
              <a:t> </a:t>
            </a:r>
            <a:r>
              <a:rPr lang="en-US" sz="3400" dirty="0" err="1"/>
              <a:t>ряд</a:t>
            </a:r>
            <a:r>
              <a:rPr lang="en-US" sz="3400" dirty="0"/>
              <a:t> </a:t>
            </a:r>
            <a:r>
              <a:rPr lang="en-US" sz="3400" dirty="0" err="1"/>
              <a:t>задач</a:t>
            </a:r>
            <a:r>
              <a:rPr lang="en-US" sz="3400" dirty="0"/>
              <a:t>, </a:t>
            </a:r>
            <a:r>
              <a:rPr lang="en-US" sz="3400" dirty="0" err="1"/>
              <a:t>основные</a:t>
            </a:r>
            <a:r>
              <a:rPr lang="en-US" sz="3400" dirty="0"/>
              <a:t> </a:t>
            </a:r>
            <a:r>
              <a:rPr lang="en-US" sz="3400" dirty="0" err="1"/>
              <a:t>из</a:t>
            </a:r>
            <a:r>
              <a:rPr lang="en-US" sz="3400" dirty="0"/>
              <a:t> </a:t>
            </a:r>
            <a:r>
              <a:rPr lang="en-US" sz="3400" dirty="0" err="1"/>
              <a:t>которых</a:t>
            </a:r>
            <a:r>
              <a:rPr lang="en-US" sz="3400" dirty="0"/>
              <a:t> </a:t>
            </a:r>
            <a:r>
              <a:rPr lang="en-US" sz="3400" dirty="0" err="1"/>
              <a:t>заключаются</a:t>
            </a:r>
            <a:r>
              <a:rPr lang="en-US" sz="3400" dirty="0"/>
              <a:t> </a:t>
            </a:r>
            <a:r>
              <a:rPr lang="en-US" sz="3400" dirty="0" err="1"/>
              <a:t>в</a:t>
            </a:r>
            <a:r>
              <a:rPr lang="en-US" sz="3400" dirty="0"/>
              <a:t> </a:t>
            </a:r>
            <a:r>
              <a:rPr lang="en-US" sz="3400" dirty="0" err="1"/>
              <a:t>использовании</a:t>
            </a:r>
            <a:r>
              <a:rPr lang="en-US" sz="3400" dirty="0"/>
              <a:t> </a:t>
            </a:r>
            <a:r>
              <a:rPr lang="en-US" sz="3400" dirty="0" err="1"/>
              <a:t>межличностных</a:t>
            </a:r>
            <a:r>
              <a:rPr lang="en-US" sz="3400" dirty="0"/>
              <a:t> </a:t>
            </a:r>
            <a:r>
              <a:rPr lang="en-US" sz="3400" dirty="0" err="1"/>
              <a:t>отношений</a:t>
            </a:r>
            <a:r>
              <a:rPr lang="en-US" sz="3400" dirty="0"/>
              <a:t> </a:t>
            </a:r>
            <a:r>
              <a:rPr lang="en-US" sz="3400" dirty="0" err="1"/>
              <a:t>и</a:t>
            </a:r>
            <a:r>
              <a:rPr lang="en-US" sz="3400" dirty="0"/>
              <a:t> </a:t>
            </a:r>
            <a:r>
              <a:rPr lang="en-US" sz="3400" dirty="0" err="1"/>
              <a:t>создании</a:t>
            </a:r>
            <a:r>
              <a:rPr lang="en-US" sz="3400" dirty="0"/>
              <a:t> </a:t>
            </a:r>
            <a:r>
              <a:rPr lang="en-US" sz="3400" dirty="0" err="1"/>
              <a:t>эмоционального</a:t>
            </a:r>
            <a:r>
              <a:rPr lang="en-US" sz="3400" dirty="0"/>
              <a:t> </a:t>
            </a:r>
            <a:r>
              <a:rPr lang="en-US" sz="3400" dirty="0" err="1"/>
              <a:t>благополучия</a:t>
            </a:r>
            <a:r>
              <a:rPr lang="en-US" sz="3400" dirty="0"/>
              <a:t>, </a:t>
            </a:r>
            <a:r>
              <a:rPr lang="en-US" sz="3400" dirty="0" err="1"/>
              <a:t>что</a:t>
            </a:r>
            <a:r>
              <a:rPr lang="en-US" sz="3400" dirty="0"/>
              <a:t> </a:t>
            </a:r>
            <a:r>
              <a:rPr lang="en-US" sz="3400" dirty="0" err="1"/>
              <a:t>в</a:t>
            </a:r>
            <a:r>
              <a:rPr lang="en-US" sz="3400" dirty="0"/>
              <a:t> </a:t>
            </a:r>
            <a:r>
              <a:rPr lang="en-US" sz="3400" dirty="0" err="1"/>
              <a:t>свою</a:t>
            </a:r>
            <a:r>
              <a:rPr lang="en-US" sz="3400" dirty="0"/>
              <a:t> </a:t>
            </a:r>
            <a:r>
              <a:rPr lang="en-US" sz="3400" dirty="0" err="1"/>
              <a:t>очередь</a:t>
            </a:r>
            <a:r>
              <a:rPr lang="en-US" sz="3400" dirty="0"/>
              <a:t> </a:t>
            </a:r>
            <a:r>
              <a:rPr lang="en-US" sz="3400" dirty="0" err="1"/>
              <a:t>обеспечит</a:t>
            </a:r>
            <a:r>
              <a:rPr lang="en-US" sz="3400" dirty="0"/>
              <a:t> </a:t>
            </a:r>
            <a:r>
              <a:rPr lang="en-US" sz="3400" dirty="0" err="1"/>
              <a:t>повышение</a:t>
            </a:r>
            <a:r>
              <a:rPr lang="en-US" sz="3400" dirty="0"/>
              <a:t> </a:t>
            </a:r>
            <a:r>
              <a:rPr lang="en-US" sz="3400" dirty="0" err="1"/>
              <a:t>эффективности</a:t>
            </a:r>
            <a:r>
              <a:rPr lang="en-US" sz="3400" dirty="0"/>
              <a:t> </a:t>
            </a:r>
            <a:r>
              <a:rPr lang="en-US" sz="3400" dirty="0" err="1"/>
              <a:t>обучения</a:t>
            </a:r>
            <a:r>
              <a:rPr lang="en-US" sz="3400" dirty="0"/>
              <a:t> </a:t>
            </a:r>
            <a:r>
              <a:rPr lang="en-US" sz="3400" dirty="0" err="1"/>
              <a:t>иноязычному</a:t>
            </a:r>
            <a:r>
              <a:rPr lang="en-US" sz="3400" dirty="0"/>
              <a:t> </a:t>
            </a:r>
            <a:r>
              <a:rPr lang="en-US" sz="3400" dirty="0" err="1"/>
              <a:t>общению</a:t>
            </a:r>
            <a:r>
              <a:rPr lang="en-US" sz="3400" dirty="0"/>
              <a:t>.</a:t>
            </a:r>
            <a:endParaRPr lang="ru-RU" sz="3400" dirty="0"/>
          </a:p>
          <a:p>
            <a:endParaRPr lang="ru-RU" dirty="0"/>
          </a:p>
        </p:txBody>
      </p:sp>
    </p:spTree>
    <p:extLst>
      <p:ext uri="{BB962C8B-B14F-4D97-AF65-F5344CB8AC3E}">
        <p14:creationId xmlns:p14="http://schemas.microsoft.com/office/powerpoint/2010/main" xmlns="" val="23713518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55776" y="332656"/>
            <a:ext cx="4412456" cy="611266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9948646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511" y="443344"/>
            <a:ext cx="4420553" cy="622601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505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68832" y="404664"/>
            <a:ext cx="4347686" cy="62664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7856876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1520" y="260648"/>
            <a:ext cx="4323398" cy="627459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608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74918" y="311544"/>
            <a:ext cx="4347686" cy="623411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3548385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512" y="188640"/>
            <a:ext cx="4404360" cy="630697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710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44008" y="212929"/>
            <a:ext cx="4355783" cy="628269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1658258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10</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15362" name="Picture 2" descr="V:\pubs_new\happy_english.ru\Webinar\2014\18.06\HEru10SB_p5.jpg"/>
          <p:cNvPicPr>
            <a:picLocks noChangeAspect="1" noChangeArrowheads="1"/>
          </p:cNvPicPr>
          <p:nvPr/>
        </p:nvPicPr>
        <p:blipFill>
          <a:blip r:embed="rId3"/>
          <a:srcRect/>
          <a:stretch>
            <a:fillRect/>
          </a:stretch>
        </p:blipFill>
        <p:spPr bwMode="auto">
          <a:xfrm>
            <a:off x="2341561" y="664464"/>
            <a:ext cx="4667098" cy="6193536"/>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10</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16386" name="Picture 2" descr="V:\pubs_new\happy_english.ru\Webinar\2014\18.06\HEru10SB_p7.jpg"/>
          <p:cNvPicPr>
            <a:picLocks noChangeAspect="1" noChangeArrowheads="1"/>
          </p:cNvPicPr>
          <p:nvPr/>
        </p:nvPicPr>
        <p:blipFill>
          <a:blip r:embed="rId3"/>
          <a:srcRect/>
          <a:stretch>
            <a:fillRect/>
          </a:stretch>
        </p:blipFill>
        <p:spPr bwMode="auto">
          <a:xfrm>
            <a:off x="2265362" y="664464"/>
            <a:ext cx="4667098" cy="6193536"/>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10</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17410" name="Picture 2" descr="V:\pubs_new\happy_english.ru\Webinar\2014\18.06\HEru10SB_p11.jpg"/>
          <p:cNvPicPr>
            <a:picLocks noChangeAspect="1" noChangeArrowheads="1"/>
          </p:cNvPicPr>
          <p:nvPr/>
        </p:nvPicPr>
        <p:blipFill>
          <a:blip r:embed="rId3"/>
          <a:srcRect/>
          <a:stretch>
            <a:fillRect/>
          </a:stretch>
        </p:blipFill>
        <p:spPr bwMode="auto">
          <a:xfrm>
            <a:off x="2036762" y="664464"/>
            <a:ext cx="4667098" cy="6193536"/>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10</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18434" name="Picture 2" descr="V:\pubs_new\happy_english.ru\Webinar\2014\18.06\HEru10SB_p66.jpg"/>
          <p:cNvPicPr>
            <a:picLocks noChangeAspect="1" noChangeArrowheads="1"/>
          </p:cNvPicPr>
          <p:nvPr/>
        </p:nvPicPr>
        <p:blipFill>
          <a:blip r:embed="rId3"/>
          <a:srcRect/>
          <a:stretch>
            <a:fillRect/>
          </a:stretch>
        </p:blipFill>
        <p:spPr bwMode="auto">
          <a:xfrm>
            <a:off x="2446337" y="664464"/>
            <a:ext cx="4667098" cy="6193536"/>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10</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19458" name="Picture 2" descr="V:\pubs_new\happy_english.ru\Webinar\2014\18.06\HEru10SB_p204.jpg"/>
          <p:cNvPicPr>
            <a:picLocks noChangeAspect="1" noChangeArrowheads="1"/>
          </p:cNvPicPr>
          <p:nvPr/>
        </p:nvPicPr>
        <p:blipFill>
          <a:blip r:embed="rId3"/>
          <a:srcRect/>
          <a:stretch>
            <a:fillRect/>
          </a:stretch>
        </p:blipFill>
        <p:spPr bwMode="auto">
          <a:xfrm>
            <a:off x="2274887" y="664464"/>
            <a:ext cx="4667098" cy="6193536"/>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10</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20482" name="Picture 2" descr="V:\pubs_new\happy_english.ru\Webinar\2014\18.06\HEru10SB_p205.jpg"/>
          <p:cNvPicPr>
            <a:picLocks noChangeAspect="1" noChangeArrowheads="1"/>
          </p:cNvPicPr>
          <p:nvPr/>
        </p:nvPicPr>
        <p:blipFill>
          <a:blip r:embed="rId3"/>
          <a:srcRect/>
          <a:stretch>
            <a:fillRect/>
          </a:stretch>
        </p:blipFill>
        <p:spPr bwMode="auto">
          <a:xfrm>
            <a:off x="2170112" y="664464"/>
            <a:ext cx="4667098" cy="619353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4"/>
          <p:cNvSpPr>
            <a:spLocks noChangeArrowheads="1"/>
          </p:cNvSpPr>
          <p:nvPr/>
        </p:nvSpPr>
        <p:spPr bwMode="auto">
          <a:xfrm>
            <a:off x="539750" y="-171400"/>
            <a:ext cx="8135938" cy="1314400"/>
          </a:xfrm>
          <a:prstGeom prst="roundRect">
            <a:avLst>
              <a:gd name="adj" fmla="val 16667"/>
            </a:avLst>
          </a:prstGeom>
          <a:solidFill>
            <a:srgbClr val="CCCCFF"/>
          </a:solidFill>
          <a:ln w="9525">
            <a:noFill/>
            <a:round/>
            <a:headEnd/>
            <a:tailEnd/>
          </a:ln>
          <a:effectLst/>
        </p:spPr>
        <p:txBody>
          <a:bodyPr wrap="none" anchor="ctr"/>
          <a:lstStyle/>
          <a:p>
            <a:endParaRPr lang="ru-RU"/>
          </a:p>
        </p:txBody>
      </p:sp>
      <p:sp>
        <p:nvSpPr>
          <p:cNvPr id="7" name="Скругленный прямоугольник 6"/>
          <p:cNvSpPr/>
          <p:nvPr/>
        </p:nvSpPr>
        <p:spPr>
          <a:xfrm>
            <a:off x="323528" y="2140004"/>
            <a:ext cx="8424936" cy="1161336"/>
          </a:xfrm>
          <a:prstGeom prst="roundRect">
            <a:avLst/>
          </a:prstGeom>
          <a:solidFill>
            <a:srgbClr val="CCE9A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кругленный прямоугольник 7"/>
          <p:cNvSpPr/>
          <p:nvPr/>
        </p:nvSpPr>
        <p:spPr>
          <a:xfrm>
            <a:off x="323528" y="3418816"/>
            <a:ext cx="8568952" cy="1206252"/>
          </a:xfrm>
          <a:prstGeom prst="roundRect">
            <a:avLst>
              <a:gd name="adj" fmla="val 11256"/>
            </a:avLst>
          </a:prstGeom>
          <a:solidFill>
            <a:srgbClr val="CCE9A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кругленный прямоугольник 8"/>
          <p:cNvSpPr/>
          <p:nvPr/>
        </p:nvSpPr>
        <p:spPr>
          <a:xfrm>
            <a:off x="251520" y="4764232"/>
            <a:ext cx="8568952" cy="1961703"/>
          </a:xfrm>
          <a:prstGeom prst="roundRect">
            <a:avLst/>
          </a:prstGeom>
          <a:solidFill>
            <a:srgbClr val="CCE9A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323528" y="1681127"/>
            <a:ext cx="8424936" cy="360040"/>
          </a:xfrm>
          <a:prstGeom prst="roundRect">
            <a:avLst>
              <a:gd name="adj" fmla="val 34127"/>
            </a:avLst>
          </a:prstGeom>
          <a:solidFill>
            <a:srgbClr val="CCE9A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Название 1"/>
          <p:cNvSpPr>
            <a:spLocks noGrp="1"/>
          </p:cNvSpPr>
          <p:nvPr>
            <p:ph type="title"/>
          </p:nvPr>
        </p:nvSpPr>
        <p:spPr>
          <a:xfrm>
            <a:off x="467544" y="0"/>
            <a:ext cx="8229600" cy="1143000"/>
          </a:xfrm>
        </p:spPr>
        <p:txBody>
          <a:bodyPr>
            <a:normAutofit/>
          </a:bodyPr>
          <a:lstStyle/>
          <a:p>
            <a:r>
              <a:rPr lang="ru-RU" sz="2800" b="1" dirty="0" smtClean="0"/>
              <a:t>Факторы, влияющие на  возникновение </a:t>
            </a:r>
            <a:br>
              <a:rPr lang="ru-RU" sz="2800" b="1" dirty="0" smtClean="0"/>
            </a:br>
            <a:r>
              <a:rPr lang="ru-RU" sz="2800" b="1" dirty="0" smtClean="0"/>
              <a:t>и сохранение мотивации</a:t>
            </a:r>
            <a:endParaRPr lang="ru-RU" sz="2800" b="1" dirty="0"/>
          </a:p>
        </p:txBody>
      </p:sp>
      <p:sp>
        <p:nvSpPr>
          <p:cNvPr id="3" name="Содержимое 2"/>
          <p:cNvSpPr>
            <a:spLocks noGrp="1"/>
          </p:cNvSpPr>
          <p:nvPr>
            <p:ph idx="1"/>
          </p:nvPr>
        </p:nvSpPr>
        <p:spPr>
          <a:xfrm>
            <a:off x="421704" y="1196752"/>
            <a:ext cx="8326760" cy="5661248"/>
          </a:xfrm>
        </p:spPr>
        <p:txBody>
          <a:bodyPr>
            <a:noAutofit/>
          </a:bodyPr>
          <a:lstStyle/>
          <a:p>
            <a:pPr marL="0">
              <a:buNone/>
            </a:pPr>
            <a:r>
              <a:rPr lang="ru-RU" sz="1800" b="1" dirty="0" smtClean="0"/>
              <a:t>Возникновению  и сохранению мотивации способствуют два основных фактора:</a:t>
            </a:r>
          </a:p>
          <a:p>
            <a:endParaRPr lang="ru-RU" sz="800" dirty="0" smtClean="0"/>
          </a:p>
          <a:p>
            <a:r>
              <a:rPr lang="ru-RU" sz="1800" b="1" dirty="0" smtClean="0"/>
              <a:t>наличие результата и наличие личного интереса;</a:t>
            </a:r>
          </a:p>
          <a:p>
            <a:endParaRPr lang="ru-RU" sz="1000" b="1" dirty="0" smtClean="0">
              <a:solidFill>
                <a:srgbClr val="FF0000"/>
              </a:solidFill>
            </a:endParaRPr>
          </a:p>
          <a:p>
            <a:r>
              <a:rPr lang="en-US" sz="1600" dirty="0" err="1" smtClean="0"/>
              <a:t>Согласно</a:t>
            </a:r>
            <a:r>
              <a:rPr lang="en-US" sz="1600" dirty="0" smtClean="0"/>
              <a:t> </a:t>
            </a:r>
            <a:r>
              <a:rPr lang="en-US" sz="1600" dirty="0" err="1" smtClean="0"/>
              <a:t>психологическим</a:t>
            </a:r>
            <a:r>
              <a:rPr lang="en-US" sz="1600" dirty="0" smtClean="0"/>
              <a:t> </a:t>
            </a:r>
            <a:r>
              <a:rPr lang="en-US" sz="1600" dirty="0" err="1" smtClean="0"/>
              <a:t>исследованиям</a:t>
            </a:r>
            <a:r>
              <a:rPr lang="en-US" sz="1600" dirty="0" smtClean="0"/>
              <a:t> </a:t>
            </a:r>
            <a:r>
              <a:rPr lang="en-US" sz="1600" dirty="0" err="1" smtClean="0"/>
              <a:t>мотивации</a:t>
            </a:r>
            <a:r>
              <a:rPr lang="en-US" sz="1600" dirty="0" smtClean="0"/>
              <a:t> и </a:t>
            </a:r>
            <a:r>
              <a:rPr lang="en-US" sz="1600" dirty="0" err="1" smtClean="0"/>
              <a:t>интереса</a:t>
            </a:r>
            <a:r>
              <a:rPr lang="en-US" sz="1600" dirty="0" smtClean="0"/>
              <a:t> </a:t>
            </a:r>
            <a:r>
              <a:rPr lang="en-US" sz="1600" dirty="0" err="1" smtClean="0"/>
              <a:t>при</a:t>
            </a:r>
            <a:r>
              <a:rPr lang="en-US" sz="1600" dirty="0" smtClean="0"/>
              <a:t> </a:t>
            </a:r>
            <a:r>
              <a:rPr lang="en-US" sz="1600" dirty="0" err="1" smtClean="0"/>
              <a:t>обучении</a:t>
            </a:r>
            <a:r>
              <a:rPr lang="en-US" sz="1600" dirty="0" smtClean="0"/>
              <a:t> ИЯ</a:t>
            </a:r>
            <a:r>
              <a:rPr lang="ru-RU" sz="1600" dirty="0"/>
              <a:t>,</a:t>
            </a:r>
            <a:r>
              <a:rPr lang="en-US" sz="1600" dirty="0" smtClean="0"/>
              <a:t> </a:t>
            </a:r>
            <a:r>
              <a:rPr lang="en-US" sz="1600" dirty="0" err="1" smtClean="0"/>
              <a:t>усилия</a:t>
            </a:r>
            <a:r>
              <a:rPr lang="en-US" sz="1600" dirty="0" smtClean="0"/>
              <a:t> </a:t>
            </a:r>
            <a:r>
              <a:rPr lang="en-US" sz="1600" dirty="0" err="1" smtClean="0"/>
              <a:t>учителя</a:t>
            </a:r>
            <a:r>
              <a:rPr lang="en-US" sz="1600" dirty="0" smtClean="0"/>
              <a:t> </a:t>
            </a:r>
            <a:r>
              <a:rPr lang="en-US" sz="1600" dirty="0" err="1" smtClean="0"/>
              <a:t>должны</a:t>
            </a:r>
            <a:r>
              <a:rPr lang="en-US" sz="1600" dirty="0" smtClean="0"/>
              <a:t> </a:t>
            </a:r>
            <a:r>
              <a:rPr lang="en-US" sz="1600" dirty="0" err="1" smtClean="0"/>
              <a:t>быть</a:t>
            </a:r>
            <a:r>
              <a:rPr lang="en-US" sz="1600" dirty="0" smtClean="0"/>
              <a:t> </a:t>
            </a:r>
            <a:r>
              <a:rPr lang="en-US" sz="1600" dirty="0" err="1" smtClean="0"/>
              <a:t>направлены</a:t>
            </a:r>
            <a:r>
              <a:rPr lang="en-US" sz="1600" dirty="0" smtClean="0"/>
              <a:t> на </a:t>
            </a:r>
            <a:r>
              <a:rPr lang="en-US" sz="1600" dirty="0" err="1" smtClean="0"/>
              <a:t>развитие</a:t>
            </a:r>
            <a:r>
              <a:rPr lang="en-US" sz="1600" dirty="0" smtClean="0"/>
              <a:t> </a:t>
            </a:r>
            <a:r>
              <a:rPr lang="en-US" sz="1600" dirty="0" err="1" smtClean="0"/>
              <a:t>внутренней</a:t>
            </a:r>
            <a:r>
              <a:rPr lang="en-US" sz="1600" dirty="0" smtClean="0"/>
              <a:t> </a:t>
            </a:r>
            <a:r>
              <a:rPr lang="en-US" sz="1600" dirty="0" err="1" smtClean="0"/>
              <a:t>мотивации</a:t>
            </a:r>
            <a:r>
              <a:rPr lang="en-US" sz="1600" dirty="0" smtClean="0"/>
              <a:t> </a:t>
            </a:r>
            <a:r>
              <a:rPr lang="en-US" sz="1600" dirty="0" err="1" smtClean="0"/>
              <a:t>учения</a:t>
            </a:r>
            <a:r>
              <a:rPr lang="en-US" sz="1600" dirty="0" smtClean="0"/>
              <a:t> </a:t>
            </a:r>
            <a:r>
              <a:rPr lang="en-US" sz="1600" dirty="0" err="1" smtClean="0"/>
              <a:t>школьников</a:t>
            </a:r>
            <a:r>
              <a:rPr lang="en-US" sz="1600" dirty="0" smtClean="0"/>
              <a:t>, </a:t>
            </a:r>
            <a:r>
              <a:rPr lang="en-US" sz="1600" dirty="0" err="1" smtClean="0"/>
              <a:t>которая</a:t>
            </a:r>
            <a:r>
              <a:rPr lang="en-US" sz="1600" dirty="0" smtClean="0"/>
              <a:t> </a:t>
            </a:r>
            <a:r>
              <a:rPr lang="en-US" sz="1600" dirty="0" err="1" smtClean="0"/>
              <a:t>исходит</a:t>
            </a:r>
            <a:r>
              <a:rPr lang="en-US" sz="1600" dirty="0" smtClean="0"/>
              <a:t> </a:t>
            </a:r>
            <a:r>
              <a:rPr lang="en-US" sz="1600" dirty="0" err="1" smtClean="0"/>
              <a:t>из</a:t>
            </a:r>
            <a:r>
              <a:rPr lang="en-US" sz="1600" dirty="0" smtClean="0"/>
              <a:t> </a:t>
            </a:r>
            <a:r>
              <a:rPr lang="en-US" sz="1600" dirty="0" err="1" smtClean="0"/>
              <a:t>самой</a:t>
            </a:r>
            <a:r>
              <a:rPr lang="en-US" sz="1600" dirty="0" smtClean="0"/>
              <a:t> </a:t>
            </a:r>
            <a:r>
              <a:rPr lang="ru-RU" sz="1600" dirty="0" smtClean="0"/>
              <a:t>деятельности</a:t>
            </a:r>
            <a:r>
              <a:rPr lang="en-US" sz="1600" dirty="0" smtClean="0"/>
              <a:t> и </a:t>
            </a:r>
            <a:r>
              <a:rPr lang="en-US" sz="1600" dirty="0" err="1" smtClean="0"/>
              <a:t>обладает</a:t>
            </a:r>
            <a:r>
              <a:rPr lang="en-US" sz="1600" dirty="0" smtClean="0"/>
              <a:t> </a:t>
            </a:r>
            <a:r>
              <a:rPr lang="en-US" sz="1600" dirty="0" err="1" smtClean="0"/>
              <a:t>наибольшей</a:t>
            </a:r>
            <a:r>
              <a:rPr lang="en-US" sz="1600" dirty="0" smtClean="0"/>
              <a:t> </a:t>
            </a:r>
            <a:r>
              <a:rPr lang="en-US" sz="1600" dirty="0" err="1" smtClean="0"/>
              <a:t>побудительной</a:t>
            </a:r>
            <a:r>
              <a:rPr lang="en-US" sz="1600" dirty="0" smtClean="0"/>
              <a:t> </a:t>
            </a:r>
            <a:r>
              <a:rPr lang="en-US" sz="1600" dirty="0" err="1" smtClean="0"/>
              <a:t>силой</a:t>
            </a:r>
            <a:r>
              <a:rPr lang="ru-RU" sz="1600" dirty="0" smtClean="0"/>
              <a:t>;</a:t>
            </a:r>
            <a:r>
              <a:rPr lang="en-US" sz="1600" dirty="0" smtClean="0"/>
              <a:t> </a:t>
            </a:r>
            <a:endParaRPr lang="ru-RU" sz="1600" dirty="0" smtClean="0"/>
          </a:p>
          <a:p>
            <a:endParaRPr lang="ru-RU" sz="1600" dirty="0" smtClean="0"/>
          </a:p>
          <a:p>
            <a:r>
              <a:rPr lang="en-US" sz="1600" dirty="0" err="1" smtClean="0"/>
              <a:t>Если</a:t>
            </a:r>
            <a:r>
              <a:rPr lang="en-US" sz="1600" dirty="0" smtClean="0"/>
              <a:t> </a:t>
            </a:r>
            <a:r>
              <a:rPr lang="en-US" sz="1600" dirty="0" err="1"/>
              <a:t>школьника</a:t>
            </a:r>
            <a:r>
              <a:rPr lang="en-US" sz="1600" dirty="0"/>
              <a:t> </a:t>
            </a:r>
            <a:r>
              <a:rPr lang="en-US" sz="1600" dirty="0" err="1"/>
              <a:t>побуждает</a:t>
            </a:r>
            <a:r>
              <a:rPr lang="en-US" sz="1600" dirty="0"/>
              <a:t> </a:t>
            </a:r>
            <a:r>
              <a:rPr lang="en-US" sz="1600" dirty="0" err="1"/>
              <a:t>заниматься</a:t>
            </a:r>
            <a:r>
              <a:rPr lang="en-US" sz="1600" dirty="0"/>
              <a:t> </a:t>
            </a:r>
            <a:r>
              <a:rPr lang="en-US" sz="1600" dirty="0" err="1"/>
              <a:t>сама</a:t>
            </a:r>
            <a:r>
              <a:rPr lang="en-US" sz="1600" dirty="0"/>
              <a:t> деятельность, </a:t>
            </a:r>
            <a:r>
              <a:rPr lang="en-US" sz="1600" dirty="0" err="1"/>
              <a:t>когда</a:t>
            </a:r>
            <a:r>
              <a:rPr lang="en-US" sz="1600" dirty="0"/>
              <a:t> </a:t>
            </a:r>
            <a:r>
              <a:rPr lang="en-US" sz="1600" dirty="0" err="1"/>
              <a:t>ему</a:t>
            </a:r>
            <a:r>
              <a:rPr lang="en-US" sz="1600" dirty="0"/>
              <a:t> </a:t>
            </a:r>
            <a:r>
              <a:rPr lang="en-US" sz="1600" dirty="0" err="1"/>
              <a:t>нравится</a:t>
            </a:r>
            <a:r>
              <a:rPr lang="en-US" sz="1600" dirty="0"/>
              <a:t> </a:t>
            </a:r>
            <a:r>
              <a:rPr lang="en-US" sz="1600" dirty="0" err="1"/>
              <a:t>говорить</a:t>
            </a:r>
            <a:r>
              <a:rPr lang="en-US" sz="1600" dirty="0"/>
              <a:t>, </a:t>
            </a:r>
            <a:r>
              <a:rPr lang="en-US" sz="1600" dirty="0" err="1"/>
              <a:t>читать</a:t>
            </a:r>
            <a:r>
              <a:rPr lang="en-US" sz="1600" dirty="0"/>
              <a:t>, </a:t>
            </a:r>
            <a:r>
              <a:rPr lang="en-US" sz="1600" dirty="0" err="1"/>
              <a:t>воспринимать</a:t>
            </a:r>
            <a:r>
              <a:rPr lang="en-US" sz="1600" dirty="0"/>
              <a:t> </a:t>
            </a:r>
            <a:r>
              <a:rPr lang="en-US" sz="1600" dirty="0" err="1"/>
              <a:t>иностранную</a:t>
            </a:r>
            <a:r>
              <a:rPr lang="en-US" sz="1600" dirty="0"/>
              <a:t> </a:t>
            </a:r>
            <a:r>
              <a:rPr lang="en-US" sz="1600" dirty="0" err="1"/>
              <a:t>речь</a:t>
            </a:r>
            <a:r>
              <a:rPr lang="en-US" sz="1600" dirty="0"/>
              <a:t> на </a:t>
            </a:r>
            <a:r>
              <a:rPr lang="en-US" sz="1600" dirty="0" err="1"/>
              <a:t>слух</a:t>
            </a:r>
            <a:r>
              <a:rPr lang="en-US" sz="1600" dirty="0"/>
              <a:t>, </a:t>
            </a:r>
            <a:r>
              <a:rPr lang="en-US" sz="1600" dirty="0" err="1"/>
              <a:t>узнавать</a:t>
            </a:r>
            <a:r>
              <a:rPr lang="en-US" sz="1600" dirty="0"/>
              <a:t> </a:t>
            </a:r>
            <a:r>
              <a:rPr lang="en-US" sz="1600" dirty="0" err="1"/>
              <a:t>новое</a:t>
            </a:r>
            <a:r>
              <a:rPr lang="en-US" sz="1600" dirty="0"/>
              <a:t>, </a:t>
            </a:r>
            <a:r>
              <a:rPr lang="en-US" sz="1600" dirty="0" err="1"/>
              <a:t>тогда</a:t>
            </a:r>
            <a:r>
              <a:rPr lang="en-US" sz="1600" dirty="0"/>
              <a:t> </a:t>
            </a:r>
            <a:r>
              <a:rPr lang="en-US" sz="1600" dirty="0" err="1"/>
              <a:t>можно</a:t>
            </a:r>
            <a:r>
              <a:rPr lang="en-US" sz="1600" dirty="0"/>
              <a:t> </a:t>
            </a:r>
            <a:r>
              <a:rPr lang="en-US" sz="1600" dirty="0" err="1"/>
              <a:t>сказать</a:t>
            </a:r>
            <a:r>
              <a:rPr lang="en-US" sz="1600" dirty="0"/>
              <a:t>, </a:t>
            </a:r>
            <a:r>
              <a:rPr lang="ru-RU" sz="1600" dirty="0" smtClean="0"/>
              <a:t/>
            </a:r>
            <a:br>
              <a:rPr lang="ru-RU" sz="1600" dirty="0" smtClean="0"/>
            </a:br>
            <a:r>
              <a:rPr lang="en-US" sz="1600" dirty="0" err="1" smtClean="0"/>
              <a:t>что</a:t>
            </a:r>
            <a:r>
              <a:rPr lang="en-US" sz="1600" dirty="0" smtClean="0"/>
              <a:t> </a:t>
            </a:r>
            <a:r>
              <a:rPr lang="en-US" sz="1600" dirty="0"/>
              <a:t>у </a:t>
            </a:r>
            <a:r>
              <a:rPr lang="en-US" sz="1600" dirty="0" err="1"/>
              <a:t>него</a:t>
            </a:r>
            <a:r>
              <a:rPr lang="en-US" sz="1600" dirty="0"/>
              <a:t> </a:t>
            </a:r>
            <a:r>
              <a:rPr lang="en-US" sz="1600" dirty="0" err="1"/>
              <a:t>есть</a:t>
            </a:r>
            <a:r>
              <a:rPr lang="en-US" sz="1600" dirty="0"/>
              <a:t> </a:t>
            </a:r>
            <a:r>
              <a:rPr lang="en-US" sz="1600" dirty="0" err="1"/>
              <a:t>интерес</a:t>
            </a:r>
            <a:r>
              <a:rPr lang="en-US" sz="1600" dirty="0"/>
              <a:t> к </a:t>
            </a:r>
            <a:r>
              <a:rPr lang="en-US" sz="1600" dirty="0" err="1"/>
              <a:t>предмету</a:t>
            </a:r>
            <a:r>
              <a:rPr lang="en-US" sz="1600" dirty="0"/>
              <a:t> "</a:t>
            </a:r>
            <a:r>
              <a:rPr lang="en-US" sz="1600" dirty="0" err="1"/>
              <a:t>иностранный</a:t>
            </a:r>
            <a:r>
              <a:rPr lang="en-US" sz="1600" dirty="0"/>
              <a:t> </a:t>
            </a:r>
            <a:r>
              <a:rPr lang="en-US" sz="1600" dirty="0" err="1" smtClean="0"/>
              <a:t>язык</a:t>
            </a:r>
            <a:r>
              <a:rPr lang="en-US" sz="1600" dirty="0" smtClean="0"/>
              <a:t>“ и </a:t>
            </a:r>
            <a:r>
              <a:rPr lang="en-US" sz="1600" dirty="0" err="1"/>
              <a:t>обеспечены</a:t>
            </a:r>
            <a:r>
              <a:rPr lang="en-US" sz="1600" dirty="0"/>
              <a:t> </a:t>
            </a:r>
            <a:r>
              <a:rPr lang="en-US" sz="1600" dirty="0" err="1"/>
              <a:t>условия</a:t>
            </a:r>
            <a:r>
              <a:rPr lang="en-US" sz="1600" dirty="0"/>
              <a:t> </a:t>
            </a:r>
            <a:r>
              <a:rPr lang="en-US" sz="1600" dirty="0" err="1"/>
              <a:t>для</a:t>
            </a:r>
            <a:r>
              <a:rPr lang="en-US" sz="1600" dirty="0"/>
              <a:t> </a:t>
            </a:r>
            <a:r>
              <a:rPr lang="en-US" sz="1600" dirty="0" err="1"/>
              <a:t>достижения</a:t>
            </a:r>
            <a:r>
              <a:rPr lang="en-US" sz="1600" dirty="0"/>
              <a:t> </a:t>
            </a:r>
            <a:r>
              <a:rPr lang="en-US" sz="1600" dirty="0" err="1" smtClean="0"/>
              <a:t>определенных</a:t>
            </a:r>
            <a:r>
              <a:rPr lang="en-US" sz="1600" dirty="0" smtClean="0"/>
              <a:t> </a:t>
            </a:r>
            <a:r>
              <a:rPr lang="en-US" sz="1600" dirty="0" err="1" smtClean="0"/>
              <a:t>успехов</a:t>
            </a:r>
            <a:r>
              <a:rPr lang="ru-RU" sz="1600" dirty="0" smtClean="0">
                <a:effectLst/>
              </a:rPr>
              <a:t>;</a:t>
            </a:r>
          </a:p>
          <a:p>
            <a:endParaRPr lang="ru-RU" sz="1600" dirty="0" smtClean="0">
              <a:effectLst/>
            </a:endParaRPr>
          </a:p>
          <a:p>
            <a:r>
              <a:rPr lang="ru-RU" sz="1600" dirty="0" smtClean="0"/>
              <a:t>П</a:t>
            </a:r>
            <a:r>
              <a:rPr lang="en-US" sz="1600" dirty="0" err="1" smtClean="0"/>
              <a:t>ри</a:t>
            </a:r>
            <a:r>
              <a:rPr lang="en-US" sz="1600" dirty="0" smtClean="0"/>
              <a:t> </a:t>
            </a:r>
            <a:r>
              <a:rPr lang="en-US" sz="1600" dirty="0" err="1"/>
              <a:t>формировании</a:t>
            </a:r>
            <a:r>
              <a:rPr lang="en-US" sz="1600" dirty="0"/>
              <a:t> </a:t>
            </a:r>
            <a:r>
              <a:rPr lang="en-US" sz="1600" dirty="0" err="1"/>
              <a:t>положительного</a:t>
            </a:r>
            <a:r>
              <a:rPr lang="en-US" sz="1600" dirty="0"/>
              <a:t> </a:t>
            </a:r>
            <a:r>
              <a:rPr lang="en-US" sz="1600" dirty="0" err="1"/>
              <a:t>отношения</a:t>
            </a:r>
            <a:r>
              <a:rPr lang="en-US" sz="1600" dirty="0"/>
              <a:t> </a:t>
            </a:r>
            <a:r>
              <a:rPr lang="en-US" sz="1600" dirty="0" err="1"/>
              <a:t>школьников</a:t>
            </a:r>
            <a:r>
              <a:rPr lang="en-US" sz="1600" dirty="0"/>
              <a:t> к </a:t>
            </a:r>
            <a:r>
              <a:rPr lang="en-US" sz="1600" dirty="0" err="1"/>
              <a:t>предмету</a:t>
            </a:r>
            <a:r>
              <a:rPr lang="en-US" sz="1600" dirty="0"/>
              <a:t> </a:t>
            </a:r>
            <a:r>
              <a:rPr lang="en-US" sz="1600" dirty="0" err="1"/>
              <a:t>необходимо</a:t>
            </a:r>
            <a:r>
              <a:rPr lang="en-US" sz="1600" dirty="0"/>
              <a:t> </a:t>
            </a:r>
            <a:r>
              <a:rPr lang="en-US" sz="1600" dirty="0" err="1"/>
              <a:t>учитывать</a:t>
            </a:r>
            <a:r>
              <a:rPr lang="en-US" sz="1600" dirty="0"/>
              <a:t> </a:t>
            </a:r>
            <a:r>
              <a:rPr lang="en-US" sz="1600" dirty="0" err="1"/>
              <a:t>факторы</a:t>
            </a:r>
            <a:r>
              <a:rPr lang="en-US" sz="1600" dirty="0"/>
              <a:t>, </a:t>
            </a:r>
            <a:r>
              <a:rPr lang="en-US" sz="1600" dirty="0" err="1"/>
              <a:t>исходящие</a:t>
            </a:r>
            <a:r>
              <a:rPr lang="en-US" sz="1600" dirty="0"/>
              <a:t> </a:t>
            </a:r>
            <a:r>
              <a:rPr lang="en-US" sz="1600" dirty="0" err="1"/>
              <a:t>из</a:t>
            </a:r>
            <a:r>
              <a:rPr lang="en-US" sz="1600" dirty="0"/>
              <a:t> </a:t>
            </a:r>
            <a:r>
              <a:rPr lang="en-US" sz="1600" dirty="0" err="1"/>
              <a:t>того</a:t>
            </a:r>
            <a:r>
              <a:rPr lang="en-US" sz="1600" dirty="0"/>
              <a:t>, </a:t>
            </a:r>
            <a:r>
              <a:rPr lang="en-US" sz="1600" b="1" dirty="0" err="1"/>
              <a:t>кого</a:t>
            </a:r>
            <a:r>
              <a:rPr lang="en-US" sz="1600" dirty="0"/>
              <a:t> </a:t>
            </a:r>
            <a:r>
              <a:rPr lang="en-US" sz="1600" dirty="0" err="1"/>
              <a:t>мы</a:t>
            </a:r>
            <a:r>
              <a:rPr lang="en-US" sz="1600" dirty="0"/>
              <a:t> </a:t>
            </a:r>
            <a:r>
              <a:rPr lang="en-US" sz="1600" dirty="0" err="1"/>
              <a:t>обучаем</a:t>
            </a:r>
            <a:r>
              <a:rPr lang="en-US" sz="1600" dirty="0"/>
              <a:t>, </a:t>
            </a:r>
            <a:r>
              <a:rPr lang="en-US" sz="1600" b="1" dirty="0" err="1" smtClean="0"/>
              <a:t>как</a:t>
            </a:r>
            <a:r>
              <a:rPr lang="en-US" sz="1600" dirty="0" smtClean="0"/>
              <a:t> </a:t>
            </a:r>
            <a:r>
              <a:rPr lang="en-US" sz="1600" dirty="0" err="1"/>
              <a:t>обучаем</a:t>
            </a:r>
            <a:r>
              <a:rPr lang="en-US" sz="1600" dirty="0"/>
              <a:t> и </a:t>
            </a:r>
            <a:r>
              <a:rPr lang="en-US" sz="1600" b="1" dirty="0" err="1"/>
              <a:t>чему</a:t>
            </a:r>
            <a:r>
              <a:rPr lang="en-US" sz="1600" dirty="0"/>
              <a:t> </a:t>
            </a:r>
            <a:r>
              <a:rPr lang="en-US" sz="1600" dirty="0" err="1" smtClean="0"/>
              <a:t>обучаем</a:t>
            </a:r>
            <a:r>
              <a:rPr lang="ru-RU" sz="1600" dirty="0" smtClean="0"/>
              <a:t>;</a:t>
            </a:r>
            <a:r>
              <a:rPr lang="en-US" sz="1600" dirty="0" smtClean="0"/>
              <a:t> </a:t>
            </a:r>
            <a:r>
              <a:rPr lang="en-US" sz="1600" dirty="0" err="1"/>
              <a:t>Из</a:t>
            </a:r>
            <a:r>
              <a:rPr lang="en-US" sz="1600" dirty="0"/>
              <a:t> </a:t>
            </a:r>
            <a:r>
              <a:rPr lang="en-US" sz="1600" dirty="0" err="1"/>
              <a:t>всего</a:t>
            </a:r>
            <a:r>
              <a:rPr lang="en-US" sz="1600" dirty="0"/>
              <a:t> </a:t>
            </a:r>
            <a:r>
              <a:rPr lang="en-US" sz="1600" dirty="0" err="1"/>
              <a:t>многообразия</a:t>
            </a:r>
            <a:r>
              <a:rPr lang="en-US" sz="1600" dirty="0"/>
              <a:t> </a:t>
            </a:r>
            <a:r>
              <a:rPr lang="en-US" sz="1600" dirty="0" smtClean="0"/>
              <a:t> </a:t>
            </a:r>
            <a:r>
              <a:rPr lang="en-US" sz="1600" dirty="0" err="1"/>
              <a:t>личностная</a:t>
            </a:r>
            <a:r>
              <a:rPr lang="en-US" sz="1600" dirty="0"/>
              <a:t> </a:t>
            </a:r>
            <a:r>
              <a:rPr lang="en-US" sz="1600" dirty="0" err="1"/>
              <a:t>индивидуализация</a:t>
            </a:r>
            <a:r>
              <a:rPr lang="en-US" sz="1600" dirty="0"/>
              <a:t>, </a:t>
            </a:r>
            <a:r>
              <a:rPr lang="en-US" sz="1600" dirty="0" err="1"/>
              <a:t>обеспечивающая</a:t>
            </a:r>
            <a:r>
              <a:rPr lang="en-US" sz="1600" dirty="0"/>
              <a:t> </a:t>
            </a:r>
            <a:r>
              <a:rPr lang="en-US" sz="1600" dirty="0" err="1"/>
              <a:t>вызов</a:t>
            </a:r>
            <a:r>
              <a:rPr lang="en-US" sz="1600" dirty="0"/>
              <a:t> </a:t>
            </a:r>
            <a:r>
              <a:rPr lang="en-US" sz="1600" dirty="0" err="1"/>
              <a:t>коммуникативной</a:t>
            </a:r>
            <a:r>
              <a:rPr lang="en-US" sz="1600" dirty="0"/>
              <a:t> </a:t>
            </a:r>
            <a:r>
              <a:rPr lang="en-US" sz="1600" dirty="0" err="1"/>
              <a:t>мотивации</a:t>
            </a:r>
            <a:r>
              <a:rPr lang="en-US" sz="1600" dirty="0"/>
              <a:t>, </a:t>
            </a:r>
            <a:r>
              <a:rPr lang="en-US" sz="1600" dirty="0" err="1"/>
              <a:t>традиционно</a:t>
            </a:r>
            <a:r>
              <a:rPr lang="en-US" sz="1600" dirty="0"/>
              <a:t> </a:t>
            </a:r>
            <a:r>
              <a:rPr lang="en-US" sz="1600" dirty="0" err="1"/>
              <a:t>предлагает</a:t>
            </a:r>
            <a:r>
              <a:rPr lang="en-US" sz="1600" dirty="0"/>
              <a:t> </a:t>
            </a:r>
            <a:r>
              <a:rPr lang="en-US" sz="1600" dirty="0" err="1"/>
              <a:t>учет</a:t>
            </a:r>
            <a:r>
              <a:rPr lang="en-US" sz="1600" dirty="0"/>
              <a:t> </a:t>
            </a:r>
            <a:r>
              <a:rPr lang="en-US" sz="1600" dirty="0" err="1"/>
              <a:t>шести</a:t>
            </a:r>
            <a:r>
              <a:rPr lang="en-US" sz="1600" dirty="0"/>
              <a:t> </a:t>
            </a:r>
            <a:r>
              <a:rPr lang="en-US" sz="1600" dirty="0" err="1"/>
              <a:t>методически</a:t>
            </a:r>
            <a:r>
              <a:rPr lang="en-US" sz="1600" dirty="0"/>
              <a:t> </a:t>
            </a:r>
            <a:r>
              <a:rPr lang="en-US" sz="1600" dirty="0" err="1"/>
              <a:t>наиболее</a:t>
            </a:r>
            <a:r>
              <a:rPr lang="en-US" sz="1600" dirty="0"/>
              <a:t> </a:t>
            </a:r>
            <a:r>
              <a:rPr lang="en-US" sz="1600" dirty="0" err="1"/>
              <a:t>значимых</a:t>
            </a:r>
            <a:r>
              <a:rPr lang="en-US" sz="1600" dirty="0"/>
              <a:t> </a:t>
            </a:r>
            <a:r>
              <a:rPr lang="en-US" sz="1600" dirty="0" err="1"/>
              <a:t>свойств</a:t>
            </a:r>
            <a:r>
              <a:rPr lang="en-US" sz="1600" dirty="0"/>
              <a:t> </a:t>
            </a:r>
            <a:r>
              <a:rPr lang="en-US" sz="1600" dirty="0" err="1"/>
              <a:t>обучаемого</a:t>
            </a:r>
            <a:r>
              <a:rPr lang="en-US" sz="1600" dirty="0"/>
              <a:t> </a:t>
            </a:r>
            <a:r>
              <a:rPr lang="en-US" sz="1600" dirty="0" err="1"/>
              <a:t>как</a:t>
            </a:r>
            <a:r>
              <a:rPr lang="en-US" sz="1600" dirty="0"/>
              <a:t> </a:t>
            </a:r>
            <a:r>
              <a:rPr lang="en-US" sz="1600" dirty="0" err="1"/>
              <a:t>личности</a:t>
            </a:r>
            <a:r>
              <a:rPr lang="en-US" sz="1600" dirty="0"/>
              <a:t>: </a:t>
            </a:r>
            <a:r>
              <a:rPr lang="en-US" sz="1600" dirty="0" err="1"/>
              <a:t>контекста</a:t>
            </a:r>
            <a:r>
              <a:rPr lang="en-US" sz="1600" dirty="0"/>
              <a:t> </a:t>
            </a:r>
            <a:r>
              <a:rPr lang="ru-RU" sz="1600" dirty="0" smtClean="0"/>
              <a:t>деятельности</a:t>
            </a:r>
            <a:r>
              <a:rPr lang="en-US" sz="1600" dirty="0" smtClean="0"/>
              <a:t>; </a:t>
            </a:r>
            <a:r>
              <a:rPr lang="en-US" sz="1600" dirty="0" err="1"/>
              <a:t>личного</a:t>
            </a:r>
            <a:r>
              <a:rPr lang="en-US" sz="1600" dirty="0"/>
              <a:t> </a:t>
            </a:r>
            <a:r>
              <a:rPr lang="en-US" sz="1600" dirty="0" err="1"/>
              <a:t>опыта</a:t>
            </a:r>
            <a:r>
              <a:rPr lang="en-US" sz="1600" dirty="0"/>
              <a:t>; </a:t>
            </a:r>
            <a:r>
              <a:rPr lang="en-US" sz="1600" dirty="0" err="1"/>
              <a:t>сферы</a:t>
            </a:r>
            <a:r>
              <a:rPr lang="en-US" sz="1600" dirty="0"/>
              <a:t> </a:t>
            </a:r>
            <a:r>
              <a:rPr lang="en-US" sz="1600" dirty="0" err="1"/>
              <a:t>желаний</a:t>
            </a:r>
            <a:r>
              <a:rPr lang="en-US" sz="1600" dirty="0"/>
              <a:t>, </a:t>
            </a:r>
            <a:r>
              <a:rPr lang="en-US" sz="1600" dirty="0" err="1"/>
              <a:t>интересов</a:t>
            </a:r>
            <a:r>
              <a:rPr lang="en-US" sz="1600" dirty="0"/>
              <a:t>, </a:t>
            </a:r>
            <a:r>
              <a:rPr lang="en-US" sz="1600" dirty="0" err="1"/>
              <a:t>склонностей</a:t>
            </a:r>
            <a:r>
              <a:rPr lang="en-US" sz="1600" dirty="0"/>
              <a:t>; </a:t>
            </a:r>
            <a:r>
              <a:rPr lang="en-US" sz="1600" dirty="0" err="1"/>
              <a:t>эмоционально-чувственной</a:t>
            </a:r>
            <a:r>
              <a:rPr lang="en-US" sz="1600" dirty="0"/>
              <a:t> </a:t>
            </a:r>
            <a:r>
              <a:rPr lang="en-US" sz="1600" dirty="0" err="1"/>
              <a:t>сферы</a:t>
            </a:r>
            <a:r>
              <a:rPr lang="en-US" sz="1600" dirty="0"/>
              <a:t>; </a:t>
            </a:r>
            <a:r>
              <a:rPr lang="en-US" sz="1600" dirty="0" err="1"/>
              <a:t>мировоззрения</a:t>
            </a:r>
            <a:r>
              <a:rPr lang="en-US" sz="1600" dirty="0"/>
              <a:t>; </a:t>
            </a:r>
            <a:r>
              <a:rPr lang="en-US" sz="1600" dirty="0" err="1" smtClean="0"/>
              <a:t>статус</a:t>
            </a:r>
            <a:r>
              <a:rPr lang="ru-RU" sz="1600" dirty="0" smtClean="0"/>
              <a:t>а</a:t>
            </a:r>
            <a:r>
              <a:rPr lang="en-US" sz="1600" dirty="0" smtClean="0"/>
              <a:t> </a:t>
            </a:r>
            <a:r>
              <a:rPr lang="ru-RU" sz="1600" dirty="0" smtClean="0"/>
              <a:t>учащегося</a:t>
            </a:r>
            <a:r>
              <a:rPr lang="en-US" sz="1600" dirty="0" smtClean="0"/>
              <a:t> </a:t>
            </a:r>
            <a:r>
              <a:rPr lang="en-US" sz="1600" dirty="0" err="1"/>
              <a:t>в</a:t>
            </a:r>
            <a:r>
              <a:rPr lang="en-US" sz="1600" dirty="0"/>
              <a:t> </a:t>
            </a:r>
            <a:r>
              <a:rPr lang="en-US" sz="1600" dirty="0" err="1"/>
              <a:t>группе</a:t>
            </a:r>
            <a:r>
              <a:rPr lang="en-US" sz="1600" dirty="0"/>
              <a:t>. </a:t>
            </a:r>
            <a:endParaRPr lang="ru-RU" sz="1600" dirty="0" smtClean="0"/>
          </a:p>
        </p:txBody>
      </p:sp>
    </p:spTree>
    <p:extLst>
      <p:ext uri="{BB962C8B-B14F-4D97-AF65-F5344CB8AC3E}">
        <p14:creationId xmlns:p14="http://schemas.microsoft.com/office/powerpoint/2010/main" xmlns="" val="10335607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10</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21506" name="Picture 2" descr="V:\pubs_new\happy_english.ru\Webinar\2014\18.06\HEru10SB_p214.jpg"/>
          <p:cNvPicPr>
            <a:picLocks noChangeAspect="1" noChangeArrowheads="1"/>
          </p:cNvPicPr>
          <p:nvPr/>
        </p:nvPicPr>
        <p:blipFill>
          <a:blip r:embed="rId3"/>
          <a:srcRect/>
          <a:stretch>
            <a:fillRect/>
          </a:stretch>
        </p:blipFill>
        <p:spPr bwMode="auto">
          <a:xfrm>
            <a:off x="4476902" y="664464"/>
            <a:ext cx="4667098" cy="6193536"/>
          </a:xfrm>
          <a:prstGeom prst="rect">
            <a:avLst/>
          </a:prstGeom>
          <a:noFill/>
        </p:spPr>
      </p:pic>
      <p:pic>
        <p:nvPicPr>
          <p:cNvPr id="1026" name="Picture 2" descr="V:\pubs_new\happy_english.ru\Webinar\2014\18.06\HEru10SB_p213.jpg"/>
          <p:cNvPicPr>
            <a:picLocks noChangeAspect="1" noChangeArrowheads="1"/>
          </p:cNvPicPr>
          <p:nvPr/>
        </p:nvPicPr>
        <p:blipFill>
          <a:blip r:embed="rId4"/>
          <a:srcRect/>
          <a:stretch>
            <a:fillRect/>
          </a:stretch>
        </p:blipFill>
        <p:spPr bwMode="auto">
          <a:xfrm>
            <a:off x="0" y="664464"/>
            <a:ext cx="4667098" cy="6193536"/>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00" b="1" i="0" u="none" strike="noStrike" kern="1200" cap="none" spc="0" normalizeH="0" baseline="0" noProof="0" dirty="0" smtClean="0">
                  <a:ln>
                    <a:noFill/>
                  </a:ln>
                  <a:solidFill>
                    <a:schemeClr val="tx1"/>
                  </a:solidFill>
                  <a:effectLst/>
                  <a:uLnTx/>
                  <a:uFillTx/>
                  <a:latin typeface="+mn-lt"/>
                  <a:ea typeface="+mn-ea"/>
                  <a:cs typeface="+mn-cs"/>
                </a:rPr>
                <a:t>11</a:t>
              </a:r>
              <a:r>
                <a:rPr kumimoji="0" lang="ru-RU" sz="3000" b="1" i="0" u="none" strike="noStrike" kern="1200" cap="none" spc="0" normalizeH="0" baseline="0" noProof="0" dirty="0" smtClean="0">
                  <a:ln>
                    <a:noFill/>
                  </a:ln>
                  <a:solidFill>
                    <a:schemeClr val="tx1"/>
                  </a:solidFill>
                  <a:effectLst/>
                  <a:uLnTx/>
                  <a:uFillTx/>
                  <a:latin typeface="+mn-lt"/>
                  <a:ea typeface="+mn-ea"/>
                  <a:cs typeface="+mn-cs"/>
                </a:rPr>
                <a:t>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22530" name="Picture 2" descr="V:\pubs_new\happy_english.ru\Webinar\2014\18.06\Heru11_p12.jpg"/>
          <p:cNvPicPr>
            <a:picLocks noChangeAspect="1" noChangeArrowheads="1"/>
          </p:cNvPicPr>
          <p:nvPr/>
        </p:nvPicPr>
        <p:blipFill>
          <a:blip r:embed="rId3"/>
          <a:srcRect/>
          <a:stretch>
            <a:fillRect/>
          </a:stretch>
        </p:blipFill>
        <p:spPr bwMode="auto">
          <a:xfrm>
            <a:off x="2089797" y="664464"/>
            <a:ext cx="4667098" cy="6193536"/>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ru-RU" sz="3000" b="1" i="0" u="none" strike="noStrike" kern="1200" cap="none" spc="0" normalizeH="0" baseline="0" noProof="0" dirty="0" smtClean="0">
                  <a:ln>
                    <a:noFill/>
                  </a:ln>
                  <a:solidFill>
                    <a:schemeClr val="tx1"/>
                  </a:solidFill>
                  <a:effectLst/>
                  <a:uLnTx/>
                  <a:uFillTx/>
                  <a:latin typeface="+mn-lt"/>
                  <a:ea typeface="+mn-ea"/>
                  <a:cs typeface="+mn-cs"/>
                </a:rPr>
                <a:t>11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23554" name="Picture 2" descr="V:\pubs_new\happy_english.ru\Webinar\2014\18.06\Heru11_p32.jpg"/>
          <p:cNvPicPr>
            <a:picLocks noChangeAspect="1" noChangeArrowheads="1"/>
          </p:cNvPicPr>
          <p:nvPr/>
        </p:nvPicPr>
        <p:blipFill>
          <a:blip r:embed="rId3"/>
          <a:srcRect/>
          <a:stretch>
            <a:fillRect/>
          </a:stretch>
        </p:blipFill>
        <p:spPr bwMode="auto">
          <a:xfrm>
            <a:off x="2111375" y="664464"/>
            <a:ext cx="4667098" cy="6193536"/>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ru-RU" sz="3000" b="1" i="0" u="none" strike="noStrike" kern="1200" cap="none" spc="0" normalizeH="0" baseline="0" noProof="0" dirty="0" smtClean="0">
                  <a:ln>
                    <a:noFill/>
                  </a:ln>
                  <a:solidFill>
                    <a:schemeClr val="tx1"/>
                  </a:solidFill>
                  <a:effectLst/>
                  <a:uLnTx/>
                  <a:uFillTx/>
                  <a:latin typeface="+mn-lt"/>
                  <a:ea typeface="+mn-ea"/>
                  <a:cs typeface="+mn-cs"/>
                </a:rPr>
                <a:t>11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24578" name="Picture 2" descr="V:\pubs_new\happy_english.ru\Webinar\2014\18.06\HEru11SB_p92-93.jpg"/>
          <p:cNvPicPr>
            <a:picLocks noChangeAspect="1" noChangeArrowheads="1"/>
          </p:cNvPicPr>
          <p:nvPr/>
        </p:nvPicPr>
        <p:blipFill>
          <a:blip r:embed="rId3"/>
          <a:srcRect/>
          <a:stretch>
            <a:fillRect/>
          </a:stretch>
        </p:blipFill>
        <p:spPr bwMode="auto">
          <a:xfrm>
            <a:off x="-83718" y="664464"/>
            <a:ext cx="9329318" cy="6193536"/>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ru-RU" sz="3000" b="1" i="0" u="none" strike="noStrike" kern="1200" cap="none" spc="0" normalizeH="0" baseline="0" noProof="0" dirty="0" smtClean="0">
                  <a:ln>
                    <a:noFill/>
                  </a:ln>
                  <a:solidFill>
                    <a:schemeClr val="tx1"/>
                  </a:solidFill>
                  <a:effectLst/>
                  <a:uLnTx/>
                  <a:uFillTx/>
                  <a:latin typeface="+mn-lt"/>
                  <a:ea typeface="+mn-ea"/>
                  <a:cs typeface="+mn-cs"/>
                </a:rPr>
                <a:t>11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25602" name="Picture 2" descr="V:\pubs_new\happy_english.ru\Webinar\2014\18.06\HEru11SB_p78-79.jpg"/>
          <p:cNvPicPr>
            <a:picLocks noChangeAspect="1" noChangeArrowheads="1"/>
          </p:cNvPicPr>
          <p:nvPr/>
        </p:nvPicPr>
        <p:blipFill>
          <a:blip r:embed="rId3"/>
          <a:srcRect/>
          <a:stretch>
            <a:fillRect/>
          </a:stretch>
        </p:blipFill>
        <p:spPr bwMode="auto">
          <a:xfrm>
            <a:off x="-88900" y="664464"/>
            <a:ext cx="9329318" cy="6193536"/>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ru-RU" sz="3000" b="1" i="0" u="none" strike="noStrike" kern="1200" cap="none" spc="0" normalizeH="0" baseline="0" noProof="0" dirty="0" smtClean="0">
                  <a:ln>
                    <a:noFill/>
                  </a:ln>
                  <a:solidFill>
                    <a:schemeClr val="tx1"/>
                  </a:solidFill>
                  <a:effectLst/>
                  <a:uLnTx/>
                  <a:uFillTx/>
                  <a:latin typeface="+mn-lt"/>
                  <a:ea typeface="+mn-ea"/>
                  <a:cs typeface="+mn-cs"/>
                </a:rPr>
                <a:t>11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26626" name="Picture 2" descr="V:\pubs_new\happy_english.ru\Webinar\2014\18.06\HEru11SB_p124.jpg"/>
          <p:cNvPicPr>
            <a:picLocks noChangeAspect="1" noChangeArrowheads="1"/>
          </p:cNvPicPr>
          <p:nvPr/>
        </p:nvPicPr>
        <p:blipFill>
          <a:blip r:embed="rId3"/>
          <a:srcRect/>
          <a:stretch>
            <a:fillRect/>
          </a:stretch>
        </p:blipFill>
        <p:spPr bwMode="auto">
          <a:xfrm>
            <a:off x="2200275" y="664464"/>
            <a:ext cx="4667098" cy="6193536"/>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ru-RU" sz="3000" b="1" i="0" u="none" strike="noStrike" kern="1200" cap="none" spc="0" normalizeH="0" baseline="0" noProof="0" dirty="0" smtClean="0">
                <a:ln>
                  <a:noFill/>
                </a:ln>
                <a:solidFill>
                  <a:schemeClr val="tx1"/>
                </a:solidFill>
                <a:effectLst/>
                <a:uLnTx/>
                <a:uFillTx/>
                <a:latin typeface="+mn-lt"/>
                <a:ea typeface="+mn-ea"/>
                <a:cs typeface="+mn-cs"/>
              </a:rPr>
              <a:t>11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pic>
        <p:nvPicPr>
          <p:cNvPr id="27650" name="Picture 2" descr="V:\pubs_new\happy_english.ru\Webinar\2014\18.06\HEru11SB_p202-203.jpg"/>
          <p:cNvPicPr>
            <a:picLocks noChangeAspect="1" noChangeArrowheads="1"/>
          </p:cNvPicPr>
          <p:nvPr/>
        </p:nvPicPr>
        <p:blipFill>
          <a:blip r:embed="rId3"/>
          <a:srcRect/>
          <a:stretch>
            <a:fillRect/>
          </a:stretch>
        </p:blipFill>
        <p:spPr bwMode="auto">
          <a:xfrm>
            <a:off x="-83718" y="664464"/>
            <a:ext cx="9329318" cy="6193536"/>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457200" y="-10426"/>
            <a:ext cx="8218488" cy="545952"/>
            <a:chOff x="457200" y="-10426"/>
            <a:chExt cx="8218488" cy="545952"/>
          </a:xfrm>
        </p:grpSpPr>
        <p:sp>
          <p:nvSpPr>
            <p:cNvPr id="3" name="AutoShape 4"/>
            <p:cNvSpPr>
              <a:spLocks noChangeArrowheads="1"/>
            </p:cNvSpPr>
            <p:nvPr/>
          </p:nvSpPr>
          <p:spPr bwMode="auto">
            <a:xfrm>
              <a:off x="457200" y="0"/>
              <a:ext cx="8218488" cy="535526"/>
            </a:xfrm>
            <a:prstGeom prst="roundRect">
              <a:avLst>
                <a:gd name="adj" fmla="val 41107"/>
              </a:avLst>
            </a:prstGeom>
            <a:solidFill>
              <a:srgbClr val="CCCCFF"/>
            </a:solidFill>
            <a:ln w="9525">
              <a:noFill/>
              <a:round/>
              <a:headEnd/>
              <a:tailEnd/>
            </a:ln>
            <a:effectLst/>
          </p:spPr>
          <p:txBody>
            <a:bodyPr wrap="none" anchor="ctr"/>
            <a:lstStyle/>
            <a:p>
              <a:endParaRPr lang="ru-RU"/>
            </a:p>
          </p:txBody>
        </p:sp>
        <p:sp>
          <p:nvSpPr>
            <p:cNvPr id="4" name="Содержимое 2"/>
            <p:cNvSpPr txBox="1">
              <a:spLocks/>
            </p:cNvSpPr>
            <p:nvPr/>
          </p:nvSpPr>
          <p:spPr>
            <a:xfrm>
              <a:off x="5039666" y="-10426"/>
              <a:ext cx="3504260" cy="466725"/>
            </a:xfrm>
            <a:prstGeom prst="rect">
              <a:avLst/>
            </a:prstGeom>
          </p:spPr>
          <p:txBody>
            <a:bodyPr>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ru-RU" sz="3000" b="1" i="0" u="none" strike="noStrike" kern="1200" cap="none" spc="0" normalizeH="0" baseline="0" noProof="0" dirty="0" smtClean="0">
                  <a:ln>
                    <a:noFill/>
                  </a:ln>
                  <a:solidFill>
                    <a:schemeClr val="tx1"/>
                  </a:solidFill>
                  <a:effectLst/>
                  <a:uLnTx/>
                  <a:uFillTx/>
                  <a:latin typeface="+mn-lt"/>
                  <a:ea typeface="+mn-ea"/>
                  <a:cs typeface="+mn-cs"/>
                </a:rPr>
                <a:t>11 класс</a:t>
              </a:r>
              <a:endParaRPr kumimoji="0" lang="ru-RU" sz="280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Logo_1"/>
            <p:cNvPicPr>
              <a:picLocks noChangeAspect="1" noChangeArrowheads="1"/>
            </p:cNvPicPr>
            <p:nvPr/>
          </p:nvPicPr>
          <p:blipFill>
            <a:blip r:embed="rId2" cstate="print"/>
            <a:srcRect/>
            <a:stretch>
              <a:fillRect/>
            </a:stretch>
          </p:blipFill>
          <p:spPr bwMode="auto">
            <a:xfrm>
              <a:off x="1857375" y="103769"/>
              <a:ext cx="3182290" cy="390630"/>
            </a:xfrm>
            <a:prstGeom prst="rect">
              <a:avLst/>
            </a:prstGeom>
            <a:noFill/>
            <a:ln w="9525">
              <a:noFill/>
              <a:miter lim="800000"/>
              <a:headEnd/>
              <a:tailEnd/>
            </a:ln>
          </p:spPr>
        </p:pic>
      </p:grpSp>
      <p:pic>
        <p:nvPicPr>
          <p:cNvPr id="28674" name="Picture 2" descr="V:\pubs_new\happy_english.ru\Webinar\2014\18.06\HEru11SB_p214.jpg"/>
          <p:cNvPicPr>
            <a:picLocks noChangeAspect="1" noChangeArrowheads="1"/>
          </p:cNvPicPr>
          <p:nvPr/>
        </p:nvPicPr>
        <p:blipFill>
          <a:blip r:embed="rId3"/>
          <a:srcRect/>
          <a:stretch>
            <a:fillRect/>
          </a:stretch>
        </p:blipFill>
        <p:spPr bwMode="auto">
          <a:xfrm>
            <a:off x="2138362" y="664464"/>
            <a:ext cx="4667098" cy="619353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a:spLocks noChangeArrowheads="1"/>
          </p:cNvSpPr>
          <p:nvPr/>
        </p:nvSpPr>
        <p:spPr bwMode="auto">
          <a:xfrm>
            <a:off x="539750" y="-171400"/>
            <a:ext cx="8135938" cy="1512888"/>
          </a:xfrm>
          <a:prstGeom prst="roundRect">
            <a:avLst>
              <a:gd name="adj" fmla="val 16667"/>
            </a:avLst>
          </a:prstGeom>
          <a:solidFill>
            <a:srgbClr val="CCCCFF"/>
          </a:solidFill>
          <a:ln w="9525">
            <a:noFill/>
            <a:round/>
            <a:headEnd/>
            <a:tailEnd/>
          </a:ln>
          <a:effectLst/>
        </p:spPr>
        <p:txBody>
          <a:bodyPr wrap="none" anchor="ctr"/>
          <a:lstStyle/>
          <a:p>
            <a:endParaRPr lang="ru-RU"/>
          </a:p>
        </p:txBody>
      </p:sp>
      <p:sp>
        <p:nvSpPr>
          <p:cNvPr id="7" name="Название 6"/>
          <p:cNvSpPr>
            <a:spLocks noGrp="1"/>
          </p:cNvSpPr>
          <p:nvPr>
            <p:ph type="title"/>
          </p:nvPr>
        </p:nvSpPr>
        <p:spPr>
          <a:xfrm>
            <a:off x="457200" y="590550"/>
            <a:ext cx="8229600" cy="865188"/>
          </a:xfrm>
        </p:spPr>
        <p:txBody>
          <a:bodyPr>
            <a:normAutofit/>
          </a:bodyPr>
          <a:lstStyle/>
          <a:p>
            <a:r>
              <a:rPr lang="ru-RU" sz="2900" b="1" dirty="0" smtClean="0"/>
              <a:t>Способы повышения и сохранения мотивации</a:t>
            </a:r>
            <a:r>
              <a:rPr lang="en-US" sz="2900" b="1" dirty="0" smtClean="0"/>
              <a:t> </a:t>
            </a:r>
            <a:endParaRPr lang="ru-RU" sz="2900" dirty="0"/>
          </a:p>
        </p:txBody>
      </p:sp>
      <p:sp>
        <p:nvSpPr>
          <p:cNvPr id="8" name="Содержимое 7"/>
          <p:cNvSpPr>
            <a:spLocks noGrp="1"/>
          </p:cNvSpPr>
          <p:nvPr>
            <p:ph idx="1"/>
          </p:nvPr>
        </p:nvSpPr>
        <p:spPr/>
        <p:txBody>
          <a:bodyPr>
            <a:normAutofit/>
          </a:bodyPr>
          <a:lstStyle/>
          <a:p>
            <a:r>
              <a:rPr lang="ru-RU" sz="1600" dirty="0" smtClean="0"/>
              <a:t>С</a:t>
            </a:r>
            <a:r>
              <a:rPr lang="en-US" sz="1600" dirty="0" err="1" smtClean="0"/>
              <a:t>огласованность</a:t>
            </a:r>
            <a:r>
              <a:rPr lang="en-US" sz="1600" dirty="0" smtClean="0"/>
              <a:t> </a:t>
            </a:r>
            <a:r>
              <a:rPr lang="en-US" sz="1600" dirty="0" err="1"/>
              <a:t>содержания</a:t>
            </a:r>
            <a:r>
              <a:rPr lang="en-US" sz="1600" dirty="0"/>
              <a:t> </a:t>
            </a:r>
            <a:r>
              <a:rPr lang="en-US" sz="1600" dirty="0" err="1"/>
              <a:t>обучения</a:t>
            </a:r>
            <a:r>
              <a:rPr lang="en-US" sz="1600" dirty="0"/>
              <a:t> и </a:t>
            </a:r>
            <a:r>
              <a:rPr lang="en-US" sz="1600" dirty="0" err="1"/>
              <a:t>способов</a:t>
            </a:r>
            <a:r>
              <a:rPr lang="en-US" sz="1600" dirty="0"/>
              <a:t> его </a:t>
            </a:r>
            <a:r>
              <a:rPr lang="en-US" sz="1600" dirty="0" err="1"/>
              <a:t>подачи</a:t>
            </a:r>
            <a:r>
              <a:rPr lang="en-US" sz="1600" dirty="0"/>
              <a:t> с </a:t>
            </a:r>
            <a:r>
              <a:rPr lang="en-US" sz="1600" dirty="0" err="1"/>
              <a:t>познавательными</a:t>
            </a:r>
            <a:r>
              <a:rPr lang="en-US" sz="1600" dirty="0"/>
              <a:t> </a:t>
            </a:r>
            <a:r>
              <a:rPr lang="en-US" sz="1600" dirty="0" err="1"/>
              <a:t>потребностями</a:t>
            </a:r>
            <a:r>
              <a:rPr lang="en-US" sz="1600" dirty="0"/>
              <a:t> и </a:t>
            </a:r>
            <a:r>
              <a:rPr lang="en-US" sz="1600" dirty="0" err="1"/>
              <a:t>интересами</a:t>
            </a:r>
            <a:r>
              <a:rPr lang="en-US" sz="1600" dirty="0"/>
              <a:t> </a:t>
            </a:r>
            <a:r>
              <a:rPr lang="en-US" sz="1600" dirty="0" err="1"/>
              <a:t>учащихся</a:t>
            </a:r>
            <a:r>
              <a:rPr lang="en-US" sz="1600" dirty="0"/>
              <a:t> </a:t>
            </a:r>
            <a:r>
              <a:rPr lang="en-US" sz="1600" dirty="0" err="1"/>
              <a:t>противодействует</a:t>
            </a:r>
            <a:r>
              <a:rPr lang="en-US" sz="1600" dirty="0"/>
              <a:t> </a:t>
            </a:r>
            <a:r>
              <a:rPr lang="en-US" sz="1600" dirty="0" err="1"/>
              <a:t>образованию</a:t>
            </a:r>
            <a:r>
              <a:rPr lang="en-US" sz="1600" dirty="0"/>
              <a:t> </a:t>
            </a:r>
            <a:r>
              <a:rPr lang="en-US" sz="1600" dirty="0" err="1"/>
              <a:t>отрицательной</a:t>
            </a:r>
            <a:r>
              <a:rPr lang="en-US" sz="1600" dirty="0"/>
              <a:t> установки</a:t>
            </a:r>
            <a:r>
              <a:rPr lang="en-US" sz="1600" dirty="0" smtClean="0"/>
              <a:t>.</a:t>
            </a:r>
            <a:r>
              <a:rPr lang="ru-RU" sz="1600" dirty="0" smtClean="0"/>
              <a:t/>
            </a:r>
            <a:br>
              <a:rPr lang="ru-RU" sz="1600" dirty="0" smtClean="0"/>
            </a:br>
            <a:r>
              <a:rPr lang="en-US" sz="1600" dirty="0" err="1" smtClean="0"/>
              <a:t>Оптимально</a:t>
            </a:r>
            <a:r>
              <a:rPr lang="en-US" sz="1600" dirty="0" smtClean="0"/>
              <a:t> </a:t>
            </a:r>
            <a:r>
              <a:rPr lang="en-US" sz="1600" dirty="0" err="1"/>
              <a:t>отобранный</a:t>
            </a:r>
            <a:r>
              <a:rPr lang="en-US" sz="1600" dirty="0"/>
              <a:t> </a:t>
            </a:r>
            <a:r>
              <a:rPr lang="en-US" sz="1600" dirty="0" err="1"/>
              <a:t>материал</a:t>
            </a:r>
            <a:r>
              <a:rPr lang="en-US" sz="1600" dirty="0"/>
              <a:t> </a:t>
            </a:r>
            <a:r>
              <a:rPr lang="en-US" sz="1600" dirty="0" err="1"/>
              <a:t>укрепляет</a:t>
            </a:r>
            <a:r>
              <a:rPr lang="en-US" sz="1600" dirty="0"/>
              <a:t> </a:t>
            </a:r>
            <a:r>
              <a:rPr lang="en-US" sz="1600" dirty="0" err="1"/>
              <a:t>все</a:t>
            </a:r>
            <a:r>
              <a:rPr lang="en-US" sz="1600" dirty="0"/>
              <a:t> </a:t>
            </a:r>
            <a:r>
              <a:rPr lang="en-US" sz="1600" dirty="0" err="1"/>
              <a:t>составляющие</a:t>
            </a:r>
            <a:r>
              <a:rPr lang="en-US" sz="1600" dirty="0"/>
              <a:t> </a:t>
            </a:r>
            <a:r>
              <a:rPr lang="en-US" sz="1600" dirty="0" err="1"/>
              <a:t>мотивации</a:t>
            </a:r>
            <a:r>
              <a:rPr lang="en-US" sz="1600" dirty="0"/>
              <a:t>: потребности, </a:t>
            </a:r>
            <a:r>
              <a:rPr lang="en-US" sz="1600" dirty="0" err="1"/>
              <a:t>интересы</a:t>
            </a:r>
            <a:r>
              <a:rPr lang="en-US" sz="1600" dirty="0"/>
              <a:t>, </a:t>
            </a:r>
            <a:r>
              <a:rPr lang="en-US" sz="1600" dirty="0" err="1"/>
              <a:t>эмоции</a:t>
            </a:r>
            <a:r>
              <a:rPr lang="en-US" sz="1600" dirty="0"/>
              <a:t>, </a:t>
            </a:r>
            <a:r>
              <a:rPr lang="en-US" sz="1600" dirty="0" err="1"/>
              <a:t>сами</a:t>
            </a:r>
            <a:r>
              <a:rPr lang="en-US" sz="1600" dirty="0"/>
              <a:t> </a:t>
            </a:r>
            <a:r>
              <a:rPr lang="en-US" sz="1600" dirty="0" err="1"/>
              <a:t>мотивы</a:t>
            </a:r>
            <a:r>
              <a:rPr lang="en-US" sz="1600" dirty="0"/>
              <a:t>. </a:t>
            </a:r>
            <a:r>
              <a:rPr lang="ru-RU" sz="1600" dirty="0" smtClean="0"/>
              <a:t/>
            </a:r>
            <a:br>
              <a:rPr lang="ru-RU" sz="1600" dirty="0" smtClean="0"/>
            </a:br>
            <a:r>
              <a:rPr lang="en-US" sz="1600" dirty="0" err="1" smtClean="0"/>
              <a:t>Формирование</a:t>
            </a:r>
            <a:r>
              <a:rPr lang="en-US" sz="1600" dirty="0" smtClean="0"/>
              <a:t> </a:t>
            </a:r>
            <a:r>
              <a:rPr lang="en-US" sz="1600" dirty="0" err="1"/>
              <a:t>устойчивого</a:t>
            </a:r>
            <a:r>
              <a:rPr lang="en-US" sz="1600" dirty="0"/>
              <a:t> </a:t>
            </a:r>
            <a:r>
              <a:rPr lang="en-US" sz="1600" dirty="0" err="1"/>
              <a:t>уровня</a:t>
            </a:r>
            <a:r>
              <a:rPr lang="en-US" sz="1600" dirty="0"/>
              <a:t> </a:t>
            </a:r>
            <a:r>
              <a:rPr lang="en-US" sz="1600" dirty="0" err="1"/>
              <a:t>мотивации</a:t>
            </a:r>
            <a:r>
              <a:rPr lang="en-US" sz="1600" dirty="0"/>
              <a:t> </a:t>
            </a:r>
            <a:r>
              <a:rPr lang="en-US" sz="1600" dirty="0" err="1"/>
              <a:t>учения</a:t>
            </a:r>
            <a:r>
              <a:rPr lang="en-US" sz="1600" dirty="0"/>
              <a:t> </a:t>
            </a:r>
            <a:r>
              <a:rPr lang="en-US" sz="1600" dirty="0" err="1"/>
              <a:t>обязывает</a:t>
            </a:r>
            <a:r>
              <a:rPr lang="en-US" sz="1600" dirty="0"/>
              <a:t> преподавателя </a:t>
            </a:r>
            <a:r>
              <a:rPr lang="en-US" sz="1600" dirty="0" err="1"/>
              <a:t>подбирать</a:t>
            </a:r>
            <a:r>
              <a:rPr lang="en-US" sz="1600" dirty="0"/>
              <a:t> </a:t>
            </a:r>
            <a:r>
              <a:rPr lang="en-US" sz="1600" dirty="0" err="1"/>
              <a:t>соответствующие</a:t>
            </a:r>
            <a:r>
              <a:rPr lang="en-US" sz="1600" dirty="0"/>
              <a:t> </a:t>
            </a:r>
            <a:r>
              <a:rPr lang="en-US" sz="1600" dirty="0" err="1"/>
              <a:t>учебные</a:t>
            </a:r>
            <a:r>
              <a:rPr lang="en-US" sz="1600" dirty="0"/>
              <a:t> </a:t>
            </a:r>
            <a:r>
              <a:rPr lang="en-US" sz="1600" dirty="0" err="1"/>
              <a:t>материалы</a:t>
            </a:r>
            <a:r>
              <a:rPr lang="en-US" sz="1600" dirty="0"/>
              <a:t>, </a:t>
            </a:r>
            <a:r>
              <a:rPr lang="en-US" sz="1600" dirty="0" err="1"/>
              <a:t>которые</a:t>
            </a:r>
            <a:r>
              <a:rPr lang="en-US" sz="1600" dirty="0"/>
              <a:t> </a:t>
            </a:r>
            <a:r>
              <a:rPr lang="en-US" sz="1600" dirty="0" err="1"/>
              <a:t>представляли</a:t>
            </a:r>
            <a:r>
              <a:rPr lang="en-US" sz="1600" dirty="0"/>
              <a:t> </a:t>
            </a:r>
            <a:r>
              <a:rPr lang="en-US" sz="1600" dirty="0" err="1"/>
              <a:t>бы</a:t>
            </a:r>
            <a:r>
              <a:rPr lang="en-US" sz="1600" dirty="0"/>
              <a:t> </a:t>
            </a:r>
            <a:r>
              <a:rPr lang="en-US" sz="1600" dirty="0" err="1"/>
              <a:t>собой</a:t>
            </a:r>
            <a:r>
              <a:rPr lang="en-US" sz="1600" dirty="0"/>
              <a:t> </a:t>
            </a:r>
            <a:r>
              <a:rPr lang="en-US" sz="1600" dirty="0" err="1"/>
              <a:t>когнитивную</a:t>
            </a:r>
            <a:r>
              <a:rPr lang="en-US" sz="1600" dirty="0"/>
              <a:t>, </a:t>
            </a:r>
            <a:r>
              <a:rPr lang="en-US" sz="1600" dirty="0" err="1"/>
              <a:t>коммуникативную</a:t>
            </a:r>
            <a:r>
              <a:rPr lang="en-US" sz="1600" dirty="0"/>
              <a:t>, </a:t>
            </a:r>
            <a:r>
              <a:rPr lang="en-US" sz="1600" dirty="0" err="1"/>
              <a:t>профессиональную</a:t>
            </a:r>
            <a:r>
              <a:rPr lang="en-US" sz="1600" dirty="0"/>
              <a:t> </a:t>
            </a:r>
            <a:r>
              <a:rPr lang="en-US" sz="1600" dirty="0" err="1" smtClean="0"/>
              <a:t>ценност</a:t>
            </a:r>
            <a:r>
              <a:rPr lang="ru-RU" sz="1600" dirty="0" smtClean="0"/>
              <a:t>ь</a:t>
            </a:r>
            <a:r>
              <a:rPr lang="en-US" sz="1600" dirty="0" smtClean="0"/>
              <a:t>, </a:t>
            </a:r>
            <a:r>
              <a:rPr lang="en-US" sz="1600" dirty="0" err="1" smtClean="0"/>
              <a:t>нос</a:t>
            </a:r>
            <a:r>
              <a:rPr lang="ru-RU" sz="1600" dirty="0" smtClean="0"/>
              <a:t>или бы</a:t>
            </a:r>
            <a:r>
              <a:rPr lang="en-US" sz="1600" dirty="0" smtClean="0"/>
              <a:t> </a:t>
            </a:r>
            <a:r>
              <a:rPr lang="en-US" sz="1600" dirty="0" err="1"/>
              <a:t>творческий</a:t>
            </a:r>
            <a:r>
              <a:rPr lang="en-US" sz="1600" dirty="0"/>
              <a:t> </a:t>
            </a:r>
            <a:r>
              <a:rPr lang="en-US" sz="1600" dirty="0" err="1"/>
              <a:t>характер</a:t>
            </a:r>
            <a:r>
              <a:rPr lang="en-US" sz="1600" dirty="0"/>
              <a:t>, </a:t>
            </a:r>
            <a:r>
              <a:rPr lang="en-US" sz="1600" dirty="0" err="1"/>
              <a:t>стимулировали</a:t>
            </a:r>
            <a:r>
              <a:rPr lang="en-US" sz="1600" dirty="0"/>
              <a:t> </a:t>
            </a:r>
            <a:r>
              <a:rPr lang="en-US" sz="1600" dirty="0" err="1"/>
              <a:t>бы</a:t>
            </a:r>
            <a:r>
              <a:rPr lang="en-US" sz="1600" dirty="0"/>
              <a:t> </a:t>
            </a:r>
            <a:r>
              <a:rPr lang="en-US" sz="1600" dirty="0" err="1"/>
              <a:t>мыслительную</a:t>
            </a:r>
            <a:r>
              <a:rPr lang="en-US" sz="1600" dirty="0"/>
              <a:t> </a:t>
            </a:r>
            <a:r>
              <a:rPr lang="en-US" sz="1600" dirty="0" err="1"/>
              <a:t>активность</a:t>
            </a:r>
            <a:r>
              <a:rPr lang="en-US" sz="1600" dirty="0"/>
              <a:t> </a:t>
            </a:r>
            <a:r>
              <a:rPr lang="en-US" sz="1600" dirty="0" err="1"/>
              <a:t>учащихся</a:t>
            </a:r>
            <a:r>
              <a:rPr lang="en-US" sz="1600" dirty="0" smtClean="0"/>
              <a:t>.</a:t>
            </a:r>
            <a:endParaRPr lang="ru-RU" sz="1600" dirty="0" smtClean="0"/>
          </a:p>
          <a:p>
            <a:r>
              <a:rPr lang="en-US" sz="1600" dirty="0" smtClean="0"/>
              <a:t> </a:t>
            </a:r>
            <a:r>
              <a:rPr lang="en-US" sz="1600" dirty="0" err="1"/>
              <a:t>Использование</a:t>
            </a:r>
            <a:r>
              <a:rPr lang="en-US" sz="1600" dirty="0"/>
              <a:t> </a:t>
            </a:r>
            <a:r>
              <a:rPr lang="en-US" sz="1600" dirty="0" smtClean="0"/>
              <a:t>в </a:t>
            </a:r>
            <a:r>
              <a:rPr lang="en-US" sz="1600" dirty="0" err="1"/>
              <a:t>учебно-воспитательном</a:t>
            </a:r>
            <a:r>
              <a:rPr lang="en-US" sz="1600" dirty="0"/>
              <a:t> </a:t>
            </a:r>
            <a:r>
              <a:rPr lang="en-US" sz="1600" dirty="0" err="1"/>
              <a:t>процессе</a:t>
            </a:r>
            <a:r>
              <a:rPr lang="en-US" sz="1600" dirty="0"/>
              <a:t> </a:t>
            </a:r>
            <a:r>
              <a:rPr lang="en-US" sz="1600" dirty="0" err="1"/>
              <a:t>по</a:t>
            </a:r>
            <a:r>
              <a:rPr lang="en-US" sz="1600" dirty="0"/>
              <a:t> </a:t>
            </a:r>
            <a:r>
              <a:rPr lang="en-US" sz="1600" dirty="0" err="1"/>
              <a:t>иностранному</a:t>
            </a:r>
            <a:r>
              <a:rPr lang="en-US" sz="1600" dirty="0"/>
              <a:t> </a:t>
            </a:r>
            <a:r>
              <a:rPr lang="en-US" sz="1600" dirty="0" err="1"/>
              <a:t>языку</a:t>
            </a:r>
            <a:r>
              <a:rPr lang="en-US" sz="1600" dirty="0"/>
              <a:t> </a:t>
            </a:r>
            <a:r>
              <a:rPr lang="en-US" sz="1600" dirty="0" err="1"/>
              <a:t>культурологического</a:t>
            </a:r>
            <a:r>
              <a:rPr lang="en-US" sz="1600" dirty="0"/>
              <a:t> </a:t>
            </a:r>
            <a:r>
              <a:rPr lang="en-US" sz="1600" dirty="0" err="1"/>
              <a:t>материала</a:t>
            </a:r>
            <a:r>
              <a:rPr lang="en-US" sz="1600" dirty="0"/>
              <a:t> </a:t>
            </a:r>
            <a:r>
              <a:rPr lang="en-US" sz="1600" dirty="0" err="1"/>
              <a:t>создает</a:t>
            </a:r>
            <a:r>
              <a:rPr lang="en-US" sz="1600" dirty="0"/>
              <a:t> </a:t>
            </a:r>
            <a:r>
              <a:rPr lang="en-US" sz="1600" dirty="0" err="1"/>
              <a:t>условия</a:t>
            </a:r>
            <a:r>
              <a:rPr lang="en-US" sz="1600" dirty="0"/>
              <a:t>, </a:t>
            </a:r>
            <a:r>
              <a:rPr lang="en-US" sz="1600" dirty="0" err="1"/>
              <a:t>мотивирующие</a:t>
            </a:r>
            <a:r>
              <a:rPr lang="en-US" sz="1600" dirty="0"/>
              <a:t> </a:t>
            </a:r>
            <a:r>
              <a:rPr lang="en-US" sz="1600" dirty="0" err="1"/>
              <a:t>учебный</a:t>
            </a:r>
            <a:r>
              <a:rPr lang="en-US" sz="1600" dirty="0"/>
              <a:t> </a:t>
            </a:r>
            <a:r>
              <a:rPr lang="en-US" sz="1600" dirty="0" err="1"/>
              <a:t>процесс</a:t>
            </a:r>
            <a:r>
              <a:rPr lang="en-US" sz="1600" dirty="0"/>
              <a:t>, а </a:t>
            </a:r>
            <a:r>
              <a:rPr lang="en-US" sz="1600" dirty="0" err="1"/>
              <a:t>также</a:t>
            </a:r>
            <a:r>
              <a:rPr lang="en-US" sz="1600" dirty="0"/>
              <a:t> </a:t>
            </a:r>
            <a:r>
              <a:rPr lang="en-US" sz="1600" dirty="0" err="1"/>
              <a:t>способствует</a:t>
            </a:r>
            <a:r>
              <a:rPr lang="en-US" sz="1600" dirty="0"/>
              <a:t> </a:t>
            </a:r>
            <a:r>
              <a:rPr lang="en-US" sz="1600" dirty="0" err="1"/>
              <a:t>углублению</a:t>
            </a:r>
            <a:r>
              <a:rPr lang="en-US" sz="1600" dirty="0"/>
              <a:t> и </a:t>
            </a:r>
            <a:r>
              <a:rPr lang="en-US" sz="1600" dirty="0" err="1"/>
              <a:t>расширению</a:t>
            </a:r>
            <a:r>
              <a:rPr lang="en-US" sz="1600" dirty="0"/>
              <a:t> </a:t>
            </a:r>
            <a:r>
              <a:rPr lang="en-US" sz="1600" dirty="0" err="1"/>
              <a:t>сферы</a:t>
            </a:r>
            <a:r>
              <a:rPr lang="en-US" sz="1600" dirty="0"/>
              <a:t> </a:t>
            </a:r>
            <a:r>
              <a:rPr lang="en-US" sz="1600" dirty="0" err="1"/>
              <a:t>познавательной</a:t>
            </a:r>
            <a:r>
              <a:rPr lang="en-US" sz="1600" dirty="0"/>
              <a:t> </a:t>
            </a:r>
            <a:r>
              <a:rPr lang="ru-RU" sz="1600" dirty="0" smtClean="0"/>
              <a:t>деятельности</a:t>
            </a:r>
            <a:r>
              <a:rPr lang="en-US" sz="1600" dirty="0" smtClean="0"/>
              <a:t> </a:t>
            </a:r>
            <a:r>
              <a:rPr lang="en-US" sz="1600" dirty="0" err="1"/>
              <a:t>учащихся</a:t>
            </a:r>
            <a:r>
              <a:rPr lang="en-US" sz="1600" dirty="0"/>
              <a:t>.</a:t>
            </a:r>
            <a:endParaRPr lang="ru-RU" sz="1600" dirty="0"/>
          </a:p>
          <a:p>
            <a:endParaRPr lang="ru-RU" sz="1600" dirty="0"/>
          </a:p>
        </p:txBody>
      </p:sp>
      <p:pic>
        <p:nvPicPr>
          <p:cNvPr id="5" name="Picture 4" descr="Logo_1"/>
          <p:cNvPicPr>
            <a:picLocks noChangeAspect="1" noChangeArrowheads="1"/>
          </p:cNvPicPr>
          <p:nvPr/>
        </p:nvPicPr>
        <p:blipFill>
          <a:blip r:embed="rId2" cstate="print"/>
          <a:srcRect/>
          <a:stretch>
            <a:fillRect/>
          </a:stretch>
        </p:blipFill>
        <p:spPr bwMode="auto">
          <a:xfrm>
            <a:off x="1907704" y="143146"/>
            <a:ext cx="5329136" cy="654066"/>
          </a:xfrm>
          <a:prstGeom prst="rect">
            <a:avLst/>
          </a:prstGeom>
          <a:noFill/>
          <a:ln w="9525">
            <a:noFill/>
            <a:miter lim="800000"/>
            <a:headEnd/>
            <a:tailEnd/>
          </a:ln>
        </p:spPr>
      </p:pic>
    </p:spTree>
    <p:extLst>
      <p:ext uri="{BB962C8B-B14F-4D97-AF65-F5344CB8AC3E}">
        <p14:creationId xmlns:p14="http://schemas.microsoft.com/office/powerpoint/2010/main" xmlns="" val="35338701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p:cNvSpPr>
            <a:spLocks noChangeArrowheads="1"/>
          </p:cNvSpPr>
          <p:nvPr/>
        </p:nvSpPr>
        <p:spPr bwMode="auto">
          <a:xfrm>
            <a:off x="539750" y="-171400"/>
            <a:ext cx="8135938" cy="1512888"/>
          </a:xfrm>
          <a:prstGeom prst="roundRect">
            <a:avLst>
              <a:gd name="adj" fmla="val 16667"/>
            </a:avLst>
          </a:prstGeom>
          <a:solidFill>
            <a:srgbClr val="CCCCFF"/>
          </a:solidFill>
          <a:ln w="9525">
            <a:noFill/>
            <a:round/>
            <a:headEnd/>
            <a:tailEnd/>
          </a:ln>
          <a:effectLst/>
        </p:spPr>
        <p:txBody>
          <a:bodyPr wrap="none" anchor="ctr"/>
          <a:lstStyle/>
          <a:p>
            <a:endParaRPr lang="ru-RU"/>
          </a:p>
        </p:txBody>
      </p:sp>
      <p:pic>
        <p:nvPicPr>
          <p:cNvPr id="6" name="Picture 4" descr="Logo_1"/>
          <p:cNvPicPr>
            <a:picLocks noChangeAspect="1" noChangeArrowheads="1"/>
          </p:cNvPicPr>
          <p:nvPr/>
        </p:nvPicPr>
        <p:blipFill>
          <a:blip r:embed="rId2" cstate="print"/>
          <a:srcRect/>
          <a:stretch>
            <a:fillRect/>
          </a:stretch>
        </p:blipFill>
        <p:spPr bwMode="auto">
          <a:xfrm>
            <a:off x="1907704" y="143146"/>
            <a:ext cx="5329136" cy="654066"/>
          </a:xfrm>
          <a:prstGeom prst="rect">
            <a:avLst/>
          </a:prstGeom>
          <a:noFill/>
          <a:ln w="9525">
            <a:noFill/>
            <a:miter lim="800000"/>
            <a:headEnd/>
            <a:tailEnd/>
          </a:ln>
        </p:spPr>
      </p:pic>
      <p:sp>
        <p:nvSpPr>
          <p:cNvPr id="2" name="Название 1"/>
          <p:cNvSpPr>
            <a:spLocks noGrp="1"/>
          </p:cNvSpPr>
          <p:nvPr>
            <p:ph type="title"/>
          </p:nvPr>
        </p:nvSpPr>
        <p:spPr>
          <a:xfrm>
            <a:off x="457200" y="327660"/>
            <a:ext cx="8229600" cy="1143000"/>
          </a:xfrm>
        </p:spPr>
        <p:txBody>
          <a:bodyPr/>
          <a:lstStyle/>
          <a:p>
            <a:r>
              <a:rPr lang="en-US" sz="2400" b="1" dirty="0" smtClean="0"/>
              <a:t> </a:t>
            </a:r>
            <a:r>
              <a:rPr lang="ru-RU" sz="2400" b="1" dirty="0" smtClean="0"/>
              <a:t/>
            </a:r>
            <a:br>
              <a:rPr lang="ru-RU" sz="2400" b="1" dirty="0" smtClean="0"/>
            </a:br>
            <a:r>
              <a:rPr lang="ru-RU" sz="2400" b="1" dirty="0" smtClean="0"/>
              <a:t>Способы повышения и сохранения мотивации</a:t>
            </a:r>
            <a:r>
              <a:rPr lang="en-US" sz="2400" b="1" dirty="0" smtClean="0"/>
              <a:t> </a:t>
            </a:r>
            <a:endParaRPr lang="ru-RU" sz="2400" b="1" dirty="0"/>
          </a:p>
        </p:txBody>
      </p:sp>
      <p:sp>
        <p:nvSpPr>
          <p:cNvPr id="3" name="Содержимое 2"/>
          <p:cNvSpPr>
            <a:spLocks noGrp="1"/>
          </p:cNvSpPr>
          <p:nvPr>
            <p:ph idx="1"/>
          </p:nvPr>
        </p:nvSpPr>
        <p:spPr>
          <a:xfrm>
            <a:off x="457200" y="1600200"/>
            <a:ext cx="8435280" cy="4709120"/>
          </a:xfrm>
        </p:spPr>
        <p:txBody>
          <a:bodyPr>
            <a:normAutofit/>
          </a:bodyPr>
          <a:lstStyle/>
          <a:p>
            <a:pPr marL="0" indent="360000">
              <a:spcBef>
                <a:spcPts val="0"/>
              </a:spcBef>
            </a:pPr>
            <a:r>
              <a:rPr lang="ru-RU" sz="2400" dirty="0" smtClean="0"/>
              <a:t>О</a:t>
            </a:r>
            <a:r>
              <a:rPr lang="en-US" sz="2400" dirty="0" err="1" smtClean="0"/>
              <a:t>рганизация</a:t>
            </a:r>
            <a:r>
              <a:rPr lang="en-US" sz="2400" dirty="0" smtClean="0"/>
              <a:t> </a:t>
            </a:r>
            <a:r>
              <a:rPr lang="en-US" sz="2400" dirty="0" err="1"/>
              <a:t>изучения</a:t>
            </a:r>
            <a:r>
              <a:rPr lang="en-US" sz="2400" dirty="0"/>
              <a:t> ИЯ в </a:t>
            </a:r>
            <a:r>
              <a:rPr lang="en-US" sz="2400" dirty="0" err="1"/>
              <a:t>тесной</a:t>
            </a:r>
            <a:r>
              <a:rPr lang="en-US" sz="2400" dirty="0"/>
              <a:t> </a:t>
            </a:r>
            <a:r>
              <a:rPr lang="en-US" sz="2400" dirty="0" err="1"/>
              <a:t>связи</a:t>
            </a:r>
            <a:r>
              <a:rPr lang="en-US" sz="2400" dirty="0"/>
              <a:t> </a:t>
            </a:r>
            <a:r>
              <a:rPr lang="en-US" sz="2400" dirty="0" smtClean="0"/>
              <a:t>с </a:t>
            </a:r>
            <a:r>
              <a:rPr lang="en-US" sz="2400" dirty="0" err="1"/>
              <a:t>национальной</a:t>
            </a:r>
            <a:r>
              <a:rPr lang="en-US" sz="2400" dirty="0"/>
              <a:t> </a:t>
            </a:r>
            <a:r>
              <a:rPr lang="en-US" sz="2400" dirty="0" err="1" smtClean="0"/>
              <a:t>культурой</a:t>
            </a:r>
            <a:r>
              <a:rPr lang="en-US" sz="2400" dirty="0" smtClean="0"/>
              <a:t> </a:t>
            </a:r>
            <a:r>
              <a:rPr lang="en-US" sz="2400" dirty="0" err="1"/>
              <a:t>народа</a:t>
            </a:r>
            <a:r>
              <a:rPr lang="en-US" sz="2400" dirty="0"/>
              <a:t>, </a:t>
            </a:r>
            <a:r>
              <a:rPr lang="en-US" sz="2400" dirty="0" err="1"/>
              <a:t>который</a:t>
            </a:r>
            <a:r>
              <a:rPr lang="en-US" sz="2400" dirty="0"/>
              <a:t> </a:t>
            </a:r>
            <a:r>
              <a:rPr lang="en-US" sz="2400" dirty="0" err="1"/>
              <a:t>говорит</a:t>
            </a:r>
            <a:r>
              <a:rPr lang="en-US" sz="2400" dirty="0"/>
              <a:t> </a:t>
            </a:r>
            <a:r>
              <a:rPr lang="en-US" sz="2400" dirty="0" smtClean="0"/>
              <a:t>на </a:t>
            </a:r>
            <a:r>
              <a:rPr lang="en-US" sz="2400" dirty="0" err="1"/>
              <a:t>этом</a:t>
            </a:r>
            <a:r>
              <a:rPr lang="en-US" sz="2400" dirty="0"/>
              <a:t> </a:t>
            </a:r>
            <a:r>
              <a:rPr lang="en-US" sz="2400" dirty="0" err="1"/>
              <a:t>языке</a:t>
            </a:r>
            <a:r>
              <a:rPr lang="en-US" sz="2400" dirty="0"/>
              <a:t>, </a:t>
            </a:r>
            <a:r>
              <a:rPr lang="en-US" sz="2400" b="1" dirty="0" err="1" smtClean="0"/>
              <a:t>лингвострановедческая</a:t>
            </a:r>
            <a:r>
              <a:rPr lang="en-US" sz="2400" b="1" dirty="0" smtClean="0"/>
              <a:t> </a:t>
            </a:r>
            <a:r>
              <a:rPr lang="en-US" sz="2400" b="1" dirty="0" err="1"/>
              <a:t>окраска</a:t>
            </a:r>
            <a:r>
              <a:rPr lang="en-US" sz="2400" b="1" dirty="0"/>
              <a:t> </a:t>
            </a:r>
            <a:r>
              <a:rPr lang="en-US" sz="2400" b="1" dirty="0" err="1"/>
              <a:t>обучения</a:t>
            </a:r>
            <a:r>
              <a:rPr lang="en-US" sz="2400" b="1" dirty="0"/>
              <a:t> в </a:t>
            </a:r>
            <a:r>
              <a:rPr lang="en-US" sz="2400" b="1" dirty="0" err="1" smtClean="0"/>
              <a:t>целом</a:t>
            </a:r>
            <a:r>
              <a:rPr lang="ru-RU" sz="2400" b="1" dirty="0" smtClean="0"/>
              <a:t> и</a:t>
            </a:r>
            <a:r>
              <a:rPr lang="en-US" sz="2400" b="1" dirty="0" smtClean="0"/>
              <a:t> </a:t>
            </a:r>
            <a:r>
              <a:rPr lang="en-US" sz="2400" b="1" dirty="0" err="1"/>
              <a:t>учебных</a:t>
            </a:r>
            <a:r>
              <a:rPr lang="en-US" sz="2400" b="1" dirty="0"/>
              <a:t> </a:t>
            </a:r>
            <a:r>
              <a:rPr lang="en-US" sz="2400" b="1" dirty="0" err="1" smtClean="0"/>
              <a:t>материалов</a:t>
            </a:r>
            <a:r>
              <a:rPr lang="en-US" sz="2400" b="1" dirty="0" smtClean="0"/>
              <a:t> </a:t>
            </a:r>
            <a:r>
              <a:rPr lang="ru-RU" sz="2400" b="1" dirty="0" smtClean="0"/>
              <a:t>в</a:t>
            </a:r>
            <a:r>
              <a:rPr lang="en-US" sz="2400" b="1" dirty="0" smtClean="0"/>
              <a:t> </a:t>
            </a:r>
            <a:r>
              <a:rPr lang="en-US" sz="2400" b="1" dirty="0" err="1" smtClean="0"/>
              <a:t>частности</a:t>
            </a:r>
            <a:r>
              <a:rPr lang="en-US" sz="2400" b="1" dirty="0" smtClean="0"/>
              <a:t> </a:t>
            </a:r>
            <a:r>
              <a:rPr lang="en-US" sz="2400" dirty="0" err="1"/>
              <a:t>будет</a:t>
            </a:r>
            <a:r>
              <a:rPr lang="en-US" sz="2400" dirty="0"/>
              <a:t> </a:t>
            </a:r>
            <a:r>
              <a:rPr lang="en-US" sz="2400" dirty="0" err="1"/>
              <a:t>способствовать</a:t>
            </a:r>
            <a:r>
              <a:rPr lang="en-US" sz="2400" dirty="0"/>
              <a:t> </a:t>
            </a:r>
            <a:r>
              <a:rPr lang="en-US" sz="2400" dirty="0" err="1"/>
              <a:t>усилению</a:t>
            </a:r>
            <a:r>
              <a:rPr lang="en-US" sz="2400" dirty="0"/>
              <a:t> </a:t>
            </a:r>
            <a:r>
              <a:rPr lang="en-US" sz="2400" dirty="0" err="1"/>
              <a:t>коммуникативно-познавательной</a:t>
            </a:r>
            <a:r>
              <a:rPr lang="en-US" sz="2400" dirty="0"/>
              <a:t> </a:t>
            </a:r>
            <a:r>
              <a:rPr lang="en-US" sz="2400" dirty="0" err="1"/>
              <a:t>мотивации</a:t>
            </a:r>
            <a:r>
              <a:rPr lang="en-US" sz="2400" dirty="0"/>
              <a:t> </a:t>
            </a:r>
            <a:r>
              <a:rPr lang="en-US" sz="2400" dirty="0" err="1"/>
              <a:t>учащихся</a:t>
            </a:r>
            <a:r>
              <a:rPr lang="en-US" sz="2400" dirty="0"/>
              <a:t>, </a:t>
            </a:r>
            <a:r>
              <a:rPr lang="en-US" sz="2400" dirty="0" err="1"/>
              <a:t>расширению</a:t>
            </a:r>
            <a:r>
              <a:rPr lang="en-US" sz="2400" dirty="0"/>
              <a:t> </a:t>
            </a:r>
            <a:r>
              <a:rPr lang="en-US" sz="2400" dirty="0" err="1"/>
              <a:t>общекультурного</a:t>
            </a:r>
            <a:r>
              <a:rPr lang="en-US" sz="2400" dirty="0"/>
              <a:t> </a:t>
            </a:r>
            <a:r>
              <a:rPr lang="en-US" sz="2400" dirty="0" err="1"/>
              <a:t>кругозора</a:t>
            </a:r>
            <a:r>
              <a:rPr lang="en-US" sz="2400" dirty="0"/>
              <a:t>, </a:t>
            </a:r>
            <a:r>
              <a:rPr lang="en-US" sz="2400" dirty="0" err="1"/>
              <a:t>позволит</a:t>
            </a:r>
            <a:r>
              <a:rPr lang="en-US" sz="2400" dirty="0"/>
              <a:t> </a:t>
            </a:r>
            <a:r>
              <a:rPr lang="en-US" sz="2400" dirty="0" err="1"/>
              <a:t>разнообразить</a:t>
            </a:r>
            <a:r>
              <a:rPr lang="en-US" sz="2400" dirty="0"/>
              <a:t> </a:t>
            </a:r>
            <a:r>
              <a:rPr lang="en-US" sz="2400" dirty="0" err="1"/>
              <a:t>приемы</a:t>
            </a:r>
            <a:r>
              <a:rPr lang="en-US" sz="2400" dirty="0"/>
              <a:t> и </a:t>
            </a:r>
            <a:r>
              <a:rPr lang="en-US" sz="2400" dirty="0" err="1"/>
              <a:t>формы</a:t>
            </a:r>
            <a:r>
              <a:rPr lang="en-US" sz="2400" dirty="0"/>
              <a:t> </a:t>
            </a:r>
            <a:r>
              <a:rPr lang="en-US" sz="2400" dirty="0" err="1"/>
              <a:t>работ</a:t>
            </a:r>
            <a:r>
              <a:rPr lang="en-US" sz="2400" dirty="0"/>
              <a:t>, </a:t>
            </a:r>
            <a:r>
              <a:rPr lang="en-US" sz="2400" dirty="0" err="1"/>
              <a:t>апеллировать</a:t>
            </a:r>
            <a:r>
              <a:rPr lang="en-US" sz="2400" dirty="0"/>
              <a:t> </a:t>
            </a:r>
            <a:r>
              <a:rPr lang="ru-RU" sz="2400" dirty="0" smtClean="0"/>
              <a:t/>
            </a:r>
            <a:br>
              <a:rPr lang="ru-RU" sz="2400" dirty="0" smtClean="0"/>
            </a:br>
            <a:r>
              <a:rPr lang="en-US" sz="2400" dirty="0" smtClean="0"/>
              <a:t>к </a:t>
            </a:r>
            <a:r>
              <a:rPr lang="en-US" sz="2400" dirty="0" err="1"/>
              <a:t>интеллекту</a:t>
            </a:r>
            <a:r>
              <a:rPr lang="en-US" sz="2400" dirty="0"/>
              <a:t> и </a:t>
            </a:r>
            <a:r>
              <a:rPr lang="en-US" sz="2400" dirty="0" err="1"/>
              <a:t>эмоциональной</a:t>
            </a:r>
            <a:r>
              <a:rPr lang="en-US" sz="2400" dirty="0"/>
              <a:t> </a:t>
            </a:r>
            <a:r>
              <a:rPr lang="en-US" sz="2400" dirty="0" err="1" smtClean="0"/>
              <a:t>сфер</a:t>
            </a:r>
            <a:r>
              <a:rPr lang="ru-RU" sz="2400" dirty="0" smtClean="0"/>
              <a:t>е</a:t>
            </a:r>
            <a:r>
              <a:rPr lang="en-US" sz="2400" dirty="0" smtClean="0"/>
              <a:t> </a:t>
            </a:r>
            <a:r>
              <a:rPr lang="en-US" sz="2400" dirty="0" err="1"/>
              <a:t>школьников</a:t>
            </a:r>
            <a:r>
              <a:rPr lang="en-US" sz="2400" dirty="0"/>
              <a:t>, </a:t>
            </a:r>
            <a:r>
              <a:rPr lang="en-US" sz="2400" dirty="0" err="1"/>
              <a:t>наиболее</a:t>
            </a:r>
            <a:r>
              <a:rPr lang="en-US" sz="2400" dirty="0"/>
              <a:t> </a:t>
            </a:r>
            <a:r>
              <a:rPr lang="en-US" sz="2400" dirty="0" err="1"/>
              <a:t>эффективно</a:t>
            </a:r>
            <a:r>
              <a:rPr lang="en-US" sz="2400" dirty="0"/>
              <a:t> </a:t>
            </a:r>
            <a:r>
              <a:rPr lang="en-US" sz="2400" dirty="0" err="1" smtClean="0"/>
              <a:t>реализо</a:t>
            </a:r>
            <a:r>
              <a:rPr lang="ru-RU" sz="2400" dirty="0" smtClean="0"/>
              <a:t>вы</a:t>
            </a:r>
            <a:r>
              <a:rPr lang="en-US" sz="2400" dirty="0" err="1" smtClean="0"/>
              <a:t>вать</a:t>
            </a:r>
            <a:r>
              <a:rPr lang="en-US" sz="2400" dirty="0" smtClean="0"/>
              <a:t> </a:t>
            </a:r>
            <a:r>
              <a:rPr lang="en-US" sz="2400" dirty="0" err="1"/>
              <a:t>общедидактическое</a:t>
            </a:r>
            <a:r>
              <a:rPr lang="en-US" sz="2400" dirty="0"/>
              <a:t> </a:t>
            </a:r>
            <a:r>
              <a:rPr lang="en-US" sz="2400" dirty="0" err="1"/>
              <a:t>требование</a:t>
            </a:r>
            <a:r>
              <a:rPr lang="en-US" sz="2400" dirty="0"/>
              <a:t> </a:t>
            </a:r>
            <a:r>
              <a:rPr lang="en-US" sz="2400" dirty="0" err="1"/>
              <a:t>сочетания</a:t>
            </a:r>
            <a:r>
              <a:rPr lang="en-US" sz="2400" dirty="0"/>
              <a:t> </a:t>
            </a:r>
            <a:r>
              <a:rPr lang="en-US" sz="2400" dirty="0" err="1"/>
              <a:t>обучения</a:t>
            </a:r>
            <a:r>
              <a:rPr lang="en-US" sz="2400" dirty="0"/>
              <a:t> с </a:t>
            </a:r>
            <a:r>
              <a:rPr lang="en-US" sz="2400" dirty="0" err="1"/>
              <a:t>воспитанием</a:t>
            </a:r>
            <a:r>
              <a:rPr lang="en-US" sz="2400" dirty="0"/>
              <a:t>. </a:t>
            </a:r>
            <a:endParaRPr lang="ru-RU" sz="2400" dirty="0"/>
          </a:p>
          <a:p>
            <a:endParaRPr lang="ru-RU" sz="1600" dirty="0"/>
          </a:p>
        </p:txBody>
      </p:sp>
    </p:spTree>
    <p:extLst>
      <p:ext uri="{BB962C8B-B14F-4D97-AF65-F5344CB8AC3E}">
        <p14:creationId xmlns:p14="http://schemas.microsoft.com/office/powerpoint/2010/main" xmlns="" val="42600858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p:cNvSpPr>
            <a:spLocks noChangeArrowheads="1"/>
          </p:cNvSpPr>
          <p:nvPr/>
        </p:nvSpPr>
        <p:spPr bwMode="auto">
          <a:xfrm>
            <a:off x="539750" y="-171400"/>
            <a:ext cx="8135938" cy="2038300"/>
          </a:xfrm>
          <a:prstGeom prst="roundRect">
            <a:avLst>
              <a:gd name="adj" fmla="val 16667"/>
            </a:avLst>
          </a:prstGeom>
          <a:solidFill>
            <a:srgbClr val="CCCCFF"/>
          </a:solidFill>
          <a:ln w="9525">
            <a:noFill/>
            <a:round/>
            <a:headEnd/>
            <a:tailEnd/>
          </a:ln>
          <a:effectLst/>
        </p:spPr>
        <p:txBody>
          <a:bodyPr wrap="none" anchor="ctr"/>
          <a:lstStyle/>
          <a:p>
            <a:endParaRPr lang="ru-RU"/>
          </a:p>
        </p:txBody>
      </p:sp>
      <p:pic>
        <p:nvPicPr>
          <p:cNvPr id="6" name="Picture 4" descr="Logo_1"/>
          <p:cNvPicPr>
            <a:picLocks noChangeAspect="1" noChangeArrowheads="1"/>
          </p:cNvPicPr>
          <p:nvPr/>
        </p:nvPicPr>
        <p:blipFill>
          <a:blip r:embed="rId2" cstate="print"/>
          <a:srcRect/>
          <a:stretch>
            <a:fillRect/>
          </a:stretch>
        </p:blipFill>
        <p:spPr bwMode="auto">
          <a:xfrm>
            <a:off x="1907704" y="143146"/>
            <a:ext cx="5329136" cy="654066"/>
          </a:xfrm>
          <a:prstGeom prst="rect">
            <a:avLst/>
          </a:prstGeom>
          <a:noFill/>
          <a:ln w="9525">
            <a:noFill/>
            <a:miter lim="800000"/>
            <a:headEnd/>
            <a:tailEnd/>
          </a:ln>
        </p:spPr>
      </p:pic>
      <p:sp>
        <p:nvSpPr>
          <p:cNvPr id="2" name="Название 1"/>
          <p:cNvSpPr>
            <a:spLocks noGrp="1"/>
          </p:cNvSpPr>
          <p:nvPr>
            <p:ph type="title"/>
          </p:nvPr>
        </p:nvSpPr>
        <p:spPr>
          <a:xfrm>
            <a:off x="467544" y="723900"/>
            <a:ext cx="8229600" cy="1143000"/>
          </a:xfrm>
        </p:spPr>
        <p:txBody>
          <a:bodyPr>
            <a:normAutofit/>
          </a:bodyPr>
          <a:lstStyle/>
          <a:p>
            <a:r>
              <a:rPr lang="ru-RU" sz="2800" b="1" dirty="0" smtClean="0"/>
              <a:t>Механизмы, способствующие  повышению мотивации в УМК </a:t>
            </a:r>
            <a:r>
              <a:rPr lang="en-US" sz="2800" b="1" dirty="0" smtClean="0"/>
              <a:t>Happy </a:t>
            </a:r>
            <a:r>
              <a:rPr lang="en-US" sz="2800" b="1" dirty="0" err="1" smtClean="0"/>
              <a:t>English.ru</a:t>
            </a:r>
            <a:endParaRPr lang="ru-RU" sz="2800" b="1" dirty="0"/>
          </a:p>
        </p:txBody>
      </p:sp>
      <p:sp>
        <p:nvSpPr>
          <p:cNvPr id="3" name="Содержимое 2"/>
          <p:cNvSpPr>
            <a:spLocks noGrp="1"/>
          </p:cNvSpPr>
          <p:nvPr>
            <p:ph idx="1"/>
          </p:nvPr>
        </p:nvSpPr>
        <p:spPr>
          <a:xfrm>
            <a:off x="395536" y="2095500"/>
            <a:ext cx="8748464" cy="4141183"/>
          </a:xfrm>
        </p:spPr>
        <p:txBody>
          <a:bodyPr>
            <a:noAutofit/>
          </a:bodyPr>
          <a:lstStyle/>
          <a:p>
            <a:pPr marL="0" indent="0">
              <a:buNone/>
            </a:pPr>
            <a:r>
              <a:rPr lang="ru-RU" sz="1600" b="1" dirty="0" smtClean="0">
                <a:solidFill>
                  <a:srgbClr val="CC0066"/>
                </a:solidFill>
              </a:rPr>
              <a:t>Сюжетная основа  </a:t>
            </a:r>
            <a:r>
              <a:rPr lang="ru-RU" sz="1600" dirty="0"/>
              <a:t>дает возможность создать устойчивую условно- речевую ситуацию, которая развивается во времени и пространстве. В плане изучения языка ученик получает возможность познакомиться с  уже известными ему жизненными сценариями, воплощенными языковыми средствами другого языка. Он может наглядно представить себе, каким образом оперировать английским языком в понятных ему из жизненного  опыта ситуациях. </a:t>
            </a:r>
            <a:r>
              <a:rPr lang="ru-RU" sz="1600" dirty="0" smtClean="0"/>
              <a:t/>
            </a:r>
            <a:br>
              <a:rPr lang="ru-RU" sz="1600" dirty="0" smtClean="0"/>
            </a:br>
            <a:r>
              <a:rPr lang="ru-RU" sz="1600" dirty="0" smtClean="0"/>
              <a:t>	Он </a:t>
            </a:r>
            <a:r>
              <a:rPr lang="ru-RU" sz="1600" dirty="0"/>
              <a:t>понимает системную организацию и лексики, и грамматики, которые </a:t>
            </a:r>
            <a:r>
              <a:rPr lang="ru-RU" sz="1600" dirty="0" smtClean="0"/>
              <a:t>соотносятся</a:t>
            </a:r>
            <a:br>
              <a:rPr lang="ru-RU" sz="1600" dirty="0" smtClean="0"/>
            </a:br>
            <a:r>
              <a:rPr lang="ru-RU" sz="1600" dirty="0" smtClean="0"/>
              <a:t> </a:t>
            </a:r>
            <a:r>
              <a:rPr lang="ru-RU" sz="1600" dirty="0"/>
              <a:t>с абстрактными и конкретными свойствами объектов и ситуаций. Он запоминает сюжет и пространственные особенности событий вместе </a:t>
            </a:r>
            <a:r>
              <a:rPr lang="ru-RU" sz="1600" dirty="0" smtClean="0"/>
              <a:t>с </a:t>
            </a:r>
            <a:r>
              <a:rPr lang="ru-RU" sz="1600" dirty="0"/>
              <a:t>языковыми выражениями.  </a:t>
            </a:r>
            <a:endParaRPr lang="ru-RU" sz="1600" dirty="0" smtClean="0"/>
          </a:p>
          <a:p>
            <a:pPr>
              <a:buNone/>
            </a:pPr>
            <a:r>
              <a:rPr lang="en-US" sz="1600" b="1" dirty="0" smtClean="0"/>
              <a:t>C</a:t>
            </a:r>
            <a:r>
              <a:rPr lang="ru-RU" sz="1600" b="1" dirty="0" err="1" smtClean="0"/>
              <a:t>южетное</a:t>
            </a:r>
            <a:r>
              <a:rPr lang="ru-RU" sz="1600" b="1" dirty="0" smtClean="0"/>
              <a:t> </a:t>
            </a:r>
            <a:r>
              <a:rPr lang="ru-RU" sz="1600" b="1" dirty="0"/>
              <a:t>построение курса </a:t>
            </a:r>
            <a:r>
              <a:rPr lang="ru-RU" sz="1600" b="1" dirty="0" smtClean="0"/>
              <a:t>обеспечивает:</a:t>
            </a:r>
            <a:endParaRPr lang="ru-RU" sz="1600" b="1" dirty="0"/>
          </a:p>
          <a:p>
            <a:pPr lvl="0">
              <a:spcBef>
                <a:spcPts val="100"/>
              </a:spcBef>
            </a:pPr>
            <a:r>
              <a:rPr lang="ru-RU" sz="1600" dirty="0"/>
              <a:t>осознанность выполнения языковых и речевых </a:t>
            </a:r>
            <a:r>
              <a:rPr lang="ru-RU" sz="1600" dirty="0" smtClean="0"/>
              <a:t>упражнений;</a:t>
            </a:r>
            <a:endParaRPr lang="ru-RU" sz="1600" dirty="0"/>
          </a:p>
          <a:p>
            <a:pPr lvl="0">
              <a:spcBef>
                <a:spcPts val="100"/>
              </a:spcBef>
            </a:pPr>
            <a:r>
              <a:rPr lang="ru-RU" sz="1600" dirty="0"/>
              <a:t>высокую воспитательную ценность текстов и </a:t>
            </a:r>
            <a:r>
              <a:rPr lang="ru-RU" sz="1600" dirty="0" smtClean="0"/>
              <a:t>упражнений;</a:t>
            </a:r>
            <a:endParaRPr lang="ru-RU" sz="1600" dirty="0"/>
          </a:p>
          <a:p>
            <a:pPr lvl="0">
              <a:spcBef>
                <a:spcPts val="100"/>
              </a:spcBef>
            </a:pPr>
            <a:r>
              <a:rPr lang="ru-RU" sz="1600" dirty="0" smtClean="0"/>
              <a:t>страноведческую </a:t>
            </a:r>
            <a:r>
              <a:rPr lang="ru-RU" sz="1600" dirty="0"/>
              <a:t>насыщенность текстов и </a:t>
            </a:r>
            <a:r>
              <a:rPr lang="ru-RU" sz="1600" dirty="0" smtClean="0"/>
              <a:t>упражнений;</a:t>
            </a:r>
            <a:endParaRPr lang="ru-RU" sz="1600" dirty="0"/>
          </a:p>
          <a:p>
            <a:pPr lvl="0">
              <a:spcBef>
                <a:spcPts val="100"/>
              </a:spcBef>
            </a:pPr>
            <a:r>
              <a:rPr lang="ru-RU" sz="1600" dirty="0"/>
              <a:t>повторение ранее пройденного материала (языкового, речевого </a:t>
            </a:r>
            <a:r>
              <a:rPr lang="ru-RU" sz="1600" dirty="0" smtClean="0"/>
              <a:t/>
            </a:r>
            <a:br>
              <a:rPr lang="ru-RU" sz="1600" dirty="0" smtClean="0"/>
            </a:br>
            <a:r>
              <a:rPr lang="ru-RU" sz="1600" dirty="0" smtClean="0"/>
              <a:t>и </a:t>
            </a:r>
            <a:r>
              <a:rPr lang="ru-RU" sz="1600" dirty="0" err="1"/>
              <a:t>социокультурного</a:t>
            </a:r>
            <a:r>
              <a:rPr lang="ru-RU" sz="1600" dirty="0" smtClean="0"/>
              <a:t>);</a:t>
            </a:r>
            <a:endParaRPr lang="ru-RU" sz="1600" dirty="0"/>
          </a:p>
          <a:p>
            <a:pPr lvl="0">
              <a:spcBef>
                <a:spcPts val="100"/>
              </a:spcBef>
            </a:pPr>
            <a:r>
              <a:rPr lang="ru-RU" sz="1600" dirty="0"/>
              <a:t>коммуникативную направленность даже </a:t>
            </a:r>
            <a:r>
              <a:rPr lang="ru-RU" sz="1600" dirty="0" smtClean="0"/>
              <a:t> </a:t>
            </a:r>
            <a:r>
              <a:rPr lang="ru-RU" sz="1600" dirty="0"/>
              <a:t>тренировочных </a:t>
            </a:r>
            <a:r>
              <a:rPr lang="ru-RU" sz="1600" dirty="0" smtClean="0"/>
              <a:t>упражнений;</a:t>
            </a:r>
            <a:endParaRPr lang="ru-RU" sz="1600" dirty="0"/>
          </a:p>
          <a:p>
            <a:pPr lvl="0">
              <a:spcBef>
                <a:spcPts val="100"/>
              </a:spcBef>
            </a:pPr>
            <a:r>
              <a:rPr lang="ru-RU" sz="1600" dirty="0"/>
              <a:t>обязательность изучения всех уроков и текстов курса и выполнения домашней работы, поскольку на них строится дальнейшее развитие </a:t>
            </a:r>
            <a:r>
              <a:rPr lang="ru-RU" sz="1600" dirty="0" smtClean="0"/>
              <a:t>сюжета.</a:t>
            </a:r>
            <a:endParaRPr lang="ru-RU" sz="1600" dirty="0"/>
          </a:p>
          <a:p>
            <a:endParaRPr lang="ru-RU" sz="1400" dirty="0"/>
          </a:p>
        </p:txBody>
      </p:sp>
    </p:spTree>
    <p:extLst>
      <p:ext uri="{BB962C8B-B14F-4D97-AF65-F5344CB8AC3E}">
        <p14:creationId xmlns:p14="http://schemas.microsoft.com/office/powerpoint/2010/main" xmlns="" val="3833212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813560"/>
            <a:ext cx="4869180" cy="3416320"/>
          </a:xfrm>
          <a:prstGeom prst="rect">
            <a:avLst/>
          </a:prstGeom>
        </p:spPr>
        <p:txBody>
          <a:bodyPr wrap="square">
            <a:spAutoFit/>
          </a:bodyPr>
          <a:lstStyle/>
          <a:p>
            <a:r>
              <a:rPr lang="ru-RU" i="1" dirty="0" smtClean="0"/>
              <a:t>От этой первой встречи учащегося </a:t>
            </a:r>
            <a:br>
              <a:rPr lang="ru-RU" i="1" dirty="0" smtClean="0"/>
            </a:br>
            <a:r>
              <a:rPr lang="ru-RU" i="1" dirty="0" smtClean="0"/>
              <a:t>с учебным материалом зависит очень многое. Иногда уже на этом этапе материал может привлечь и вызвать стремление глубже в него проникнуть, иногда он может точно так же сразу оттолкнуть; первые встречи иногда бывают решающими. </a:t>
            </a:r>
          </a:p>
          <a:p>
            <a:r>
              <a:rPr lang="ru-RU" i="1" dirty="0" smtClean="0"/>
              <a:t>	Воспринять материал — это всегда значит в той или иной мере его осмыслить </a:t>
            </a:r>
            <a:br>
              <a:rPr lang="ru-RU" i="1" dirty="0" smtClean="0"/>
            </a:br>
            <a:r>
              <a:rPr lang="ru-RU" i="1" dirty="0" smtClean="0"/>
              <a:t>и так или иначе к нему отнестись. </a:t>
            </a:r>
          </a:p>
          <a:p>
            <a:pPr algn="r"/>
            <a:endParaRPr lang="ru-RU" dirty="0" smtClean="0"/>
          </a:p>
          <a:p>
            <a:pPr algn="r"/>
            <a:r>
              <a:rPr lang="ru-RU" dirty="0" smtClean="0"/>
              <a:t>С. Л. Рубинштейн</a:t>
            </a:r>
            <a:endParaRPr lang="ru-RU" dirty="0"/>
          </a:p>
        </p:txBody>
      </p:sp>
      <p:sp>
        <p:nvSpPr>
          <p:cNvPr id="3" name="Содержимое 2"/>
          <p:cNvSpPr txBox="1">
            <a:spLocks/>
          </p:cNvSpPr>
          <p:nvPr/>
        </p:nvSpPr>
        <p:spPr>
          <a:xfrm>
            <a:off x="684000" y="2485124"/>
            <a:ext cx="1028231" cy="1248676"/>
          </a:xfrm>
          <a:prstGeom prst="rect">
            <a:avLst/>
          </a:prstGeom>
        </p:spPr>
        <p:txBody>
          <a:bodyPr>
            <a:noAutofit/>
          </a:bodyPr>
          <a:lstStyle/>
          <a:p>
            <a:pPr marL="342900" lvl="0" indent="-342900">
              <a:spcBef>
                <a:spcPct val="20000"/>
              </a:spcBef>
            </a:pPr>
            <a:r>
              <a:rPr lang="ru-RU" sz="11000" dirty="0" smtClean="0"/>
              <a:t>«</a:t>
            </a:r>
            <a:endParaRPr kumimoji="0" lang="ru-RU" sz="11000" u="none" strike="noStrike" kern="1200" cap="none" spc="0" normalizeH="0" baseline="0" noProof="0" dirty="0">
              <a:ln>
                <a:noFill/>
              </a:ln>
              <a:solidFill>
                <a:schemeClr val="tx1"/>
              </a:solidFill>
              <a:effectLst/>
              <a:uLnTx/>
              <a:uFillTx/>
              <a:latin typeface="+mn-lt"/>
              <a:ea typeface="+mn-ea"/>
              <a:cs typeface="+mn-cs"/>
            </a:endParaRPr>
          </a:p>
        </p:txBody>
      </p:sp>
      <p:sp>
        <p:nvSpPr>
          <p:cNvPr id="4" name="Содержимое 2"/>
          <p:cNvSpPr txBox="1">
            <a:spLocks/>
          </p:cNvSpPr>
          <p:nvPr/>
        </p:nvSpPr>
        <p:spPr>
          <a:xfrm>
            <a:off x="7740000" y="2485124"/>
            <a:ext cx="1295400" cy="1667776"/>
          </a:xfrm>
          <a:prstGeom prst="rect">
            <a:avLst/>
          </a:prstGeom>
        </p:spPr>
        <p:txBody>
          <a:bodyPr>
            <a:noAutofit/>
          </a:bodyPr>
          <a:lstStyle/>
          <a:p>
            <a:pPr marL="342900" lvl="0" indent="-342900">
              <a:spcBef>
                <a:spcPct val="20000"/>
              </a:spcBef>
            </a:pPr>
            <a:r>
              <a:rPr lang="en-US" sz="11000" dirty="0" smtClean="0"/>
              <a:t>»</a:t>
            </a:r>
            <a:endParaRPr kumimoji="0" lang="ru-RU" sz="1100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39500698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4"/>
          <p:cNvSpPr>
            <a:spLocks noChangeArrowheads="1"/>
          </p:cNvSpPr>
          <p:nvPr/>
        </p:nvSpPr>
        <p:spPr bwMode="auto">
          <a:xfrm>
            <a:off x="539750" y="-171400"/>
            <a:ext cx="8135938" cy="1615390"/>
          </a:xfrm>
          <a:prstGeom prst="roundRect">
            <a:avLst>
              <a:gd name="adj" fmla="val 16667"/>
            </a:avLst>
          </a:prstGeom>
          <a:solidFill>
            <a:srgbClr val="CCCCFF"/>
          </a:solidFill>
          <a:ln w="9525">
            <a:noFill/>
            <a:round/>
            <a:headEnd/>
            <a:tailEnd/>
          </a:ln>
          <a:effectLst/>
        </p:spPr>
        <p:txBody>
          <a:bodyPr wrap="none" anchor="ctr"/>
          <a:lstStyle/>
          <a:p>
            <a:endParaRPr lang="ru-RU"/>
          </a:p>
        </p:txBody>
      </p:sp>
      <p:pic>
        <p:nvPicPr>
          <p:cNvPr id="7" name="Picture 4" descr="Logo_1"/>
          <p:cNvPicPr>
            <a:picLocks noChangeAspect="1" noChangeArrowheads="1"/>
          </p:cNvPicPr>
          <p:nvPr/>
        </p:nvPicPr>
        <p:blipFill>
          <a:blip r:embed="rId2" cstate="print"/>
          <a:srcRect/>
          <a:stretch>
            <a:fillRect/>
          </a:stretch>
        </p:blipFill>
        <p:spPr bwMode="auto">
          <a:xfrm>
            <a:off x="1907704" y="143146"/>
            <a:ext cx="5329136" cy="654066"/>
          </a:xfrm>
          <a:prstGeom prst="rect">
            <a:avLst/>
          </a:prstGeom>
          <a:noFill/>
          <a:ln w="9525">
            <a:noFill/>
            <a:miter lim="800000"/>
            <a:headEnd/>
            <a:tailEnd/>
          </a:ln>
        </p:spPr>
      </p:pic>
      <p:sp>
        <p:nvSpPr>
          <p:cNvPr id="5" name="Скругленный прямоугольник 4"/>
          <p:cNvSpPr/>
          <p:nvPr/>
        </p:nvSpPr>
        <p:spPr>
          <a:xfrm>
            <a:off x="539750" y="1668780"/>
            <a:ext cx="8040370" cy="4784556"/>
          </a:xfrm>
          <a:prstGeom prst="roundRect">
            <a:avLst>
              <a:gd name="adj" fmla="val 8107"/>
            </a:avLst>
          </a:prstGeom>
          <a:solidFill>
            <a:schemeClr val="bg1"/>
          </a:solidFill>
          <a:ln w="57150">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Название 1"/>
          <p:cNvSpPr>
            <a:spLocks noGrp="1"/>
          </p:cNvSpPr>
          <p:nvPr>
            <p:ph type="title"/>
          </p:nvPr>
        </p:nvSpPr>
        <p:spPr>
          <a:xfrm>
            <a:off x="457200" y="735330"/>
            <a:ext cx="8229600" cy="708660"/>
          </a:xfrm>
        </p:spPr>
        <p:txBody>
          <a:bodyPr>
            <a:normAutofit/>
          </a:bodyPr>
          <a:lstStyle/>
          <a:p>
            <a:r>
              <a:rPr lang="ru-RU" sz="2800" b="1" dirty="0" smtClean="0"/>
              <a:t>Сюжет учебника для 2 класса</a:t>
            </a:r>
            <a:endParaRPr lang="ru-RU" sz="2800" b="1" dirty="0"/>
          </a:p>
        </p:txBody>
      </p:sp>
      <p:sp>
        <p:nvSpPr>
          <p:cNvPr id="3" name="Содержимое 2"/>
          <p:cNvSpPr>
            <a:spLocks noGrp="1"/>
          </p:cNvSpPr>
          <p:nvPr>
            <p:ph idx="1"/>
          </p:nvPr>
        </p:nvSpPr>
        <p:spPr>
          <a:xfrm>
            <a:off x="800100" y="1821180"/>
            <a:ext cx="7780020" cy="4525963"/>
          </a:xfrm>
        </p:spPr>
        <p:txBody>
          <a:bodyPr>
            <a:noAutofit/>
          </a:bodyPr>
          <a:lstStyle/>
          <a:p>
            <a:pPr marL="0" indent="0">
              <a:spcBef>
                <a:spcPts val="0"/>
              </a:spcBef>
              <a:buNone/>
            </a:pPr>
            <a:r>
              <a:rPr lang="ru-RU" dirty="0" smtClean="0"/>
              <a:t>В</a:t>
            </a:r>
            <a:r>
              <a:rPr lang="ru-RU" sz="1800" dirty="0" smtClean="0"/>
              <a:t>месте </a:t>
            </a:r>
            <a:r>
              <a:rPr lang="ru-RU" sz="1800" dirty="0"/>
              <a:t>с россиянкой Аней второклассники попадают в Англию, </a:t>
            </a:r>
            <a:r>
              <a:rPr lang="ru-RU" sz="1800" dirty="0" smtClean="0"/>
              <a:t>где</a:t>
            </a:r>
            <a:r>
              <a:rPr lang="ru-RU" sz="1800" dirty="0"/>
              <a:t>, </a:t>
            </a:r>
            <a:r>
              <a:rPr lang="ru-RU" sz="1800" dirty="0" smtClean="0"/>
              <a:t/>
            </a:r>
            <a:br>
              <a:rPr lang="ru-RU" sz="1800" dirty="0" smtClean="0"/>
            </a:br>
            <a:r>
              <a:rPr lang="ru-RU" sz="1800" dirty="0" smtClean="0"/>
              <a:t>как </a:t>
            </a:r>
            <a:r>
              <a:rPr lang="ru-RU" sz="1800" dirty="0"/>
              <a:t>и их </a:t>
            </a:r>
            <a:r>
              <a:rPr lang="ru-RU" sz="1800" dirty="0" smtClean="0"/>
              <a:t>ровесница</a:t>
            </a:r>
            <a:r>
              <a:rPr lang="ru-RU" sz="1800" dirty="0"/>
              <a:t>, впервые знакомятся с Лондоном, его жителями, современными реалиями и </a:t>
            </a:r>
            <a:r>
              <a:rPr lang="ru-RU" sz="1800" dirty="0" smtClean="0"/>
              <a:t>историей </a:t>
            </a:r>
            <a:r>
              <a:rPr lang="ru-RU" sz="1800" dirty="0"/>
              <a:t>города и страны, </a:t>
            </a:r>
            <a:r>
              <a:rPr lang="ru-RU" sz="1800" dirty="0" smtClean="0"/>
              <a:t>а </a:t>
            </a:r>
            <a:r>
              <a:rPr lang="ru-RU" sz="1800" dirty="0"/>
              <a:t>главное  начинают осознавать реальную необходимость изучения английского языка. </a:t>
            </a:r>
            <a:endParaRPr lang="ru-RU" sz="1800" dirty="0" smtClean="0"/>
          </a:p>
          <a:p>
            <a:pPr marL="0" indent="360000">
              <a:spcBef>
                <a:spcPts val="0"/>
              </a:spcBef>
              <a:buNone/>
            </a:pPr>
            <a:r>
              <a:rPr lang="ru-RU" sz="1800" dirty="0" smtClean="0"/>
              <a:t>Героине </a:t>
            </a:r>
            <a:r>
              <a:rPr lang="ru-RU" sz="1800" dirty="0"/>
              <a:t>книги Ане так хочется пообщаться со своими английскими сверстниками, что происходит чудо — пролетавший мимо волшебник-ворон по имени </a:t>
            </a:r>
            <a:r>
              <a:rPr lang="ru-RU" sz="1800" dirty="0" err="1"/>
              <a:t>Седрик</a:t>
            </a:r>
            <a:r>
              <a:rPr lang="ru-RU" sz="1800" dirty="0"/>
              <a:t> берет девочку в свои ученицы и переносит ее </a:t>
            </a:r>
            <a:r>
              <a:rPr lang="ru-RU" sz="1800" dirty="0" smtClean="0"/>
              <a:t>в </a:t>
            </a:r>
            <a:r>
              <a:rPr lang="ru-RU" sz="1800" dirty="0"/>
              <a:t>волшебную страну английского языка</a:t>
            </a:r>
            <a:r>
              <a:rPr lang="ru-RU" sz="1800" dirty="0" smtClean="0"/>
              <a:t>. </a:t>
            </a:r>
            <a:r>
              <a:rPr lang="ru-RU" sz="1800" dirty="0"/>
              <a:t>В этой стране оживают буквы и слова, Аня узнает об их характере и взаимоотношениях, а </a:t>
            </a:r>
            <a:r>
              <a:rPr lang="ru-RU" sz="1800" dirty="0" err="1"/>
              <a:t>Седрик</a:t>
            </a:r>
            <a:r>
              <a:rPr lang="ru-RU" sz="1800" dirty="0"/>
              <a:t> мягко направляет и поддерживает девочку.</a:t>
            </a:r>
          </a:p>
          <a:p>
            <a:pPr marL="0" indent="360000">
              <a:spcBef>
                <a:spcPts val="0"/>
              </a:spcBef>
              <a:buNone/>
            </a:pPr>
            <a:r>
              <a:rPr lang="ru-RU" sz="1800" dirty="0"/>
              <a:t>Сюжетная основа позволяет в игровой форме познакомить учащихся </a:t>
            </a:r>
            <a:r>
              <a:rPr lang="ru-RU" sz="1800" dirty="0" smtClean="0"/>
              <a:t/>
            </a:r>
            <a:br>
              <a:rPr lang="ru-RU" sz="1800" dirty="0" smtClean="0"/>
            </a:br>
            <a:r>
              <a:rPr lang="ru-RU" sz="1800" dirty="0" smtClean="0"/>
              <a:t>с  </a:t>
            </a:r>
            <a:r>
              <a:rPr lang="ru-RU" sz="1800" dirty="0"/>
              <a:t>правилами чтения, структурой английского предложения,  особенностями произношения, а также  представить такие типичные ситуации общения как «Приветствие» , «Знакомство», «Рассказ о своей семье, хобби , питомце», научить описывать элементарные картинки.</a:t>
            </a:r>
          </a:p>
          <a:p>
            <a:pPr marL="0" indent="0">
              <a:spcBef>
                <a:spcPts val="0"/>
              </a:spcBef>
              <a:buNone/>
            </a:pPr>
            <a:endParaRPr lang="ru-RU" sz="1800" dirty="0"/>
          </a:p>
          <a:p>
            <a:pPr>
              <a:spcBef>
                <a:spcPts val="0"/>
              </a:spcBef>
            </a:pPr>
            <a:endParaRPr lang="ru-RU" sz="1800" dirty="0"/>
          </a:p>
        </p:txBody>
      </p:sp>
    </p:spTree>
    <p:extLst>
      <p:ext uri="{BB962C8B-B14F-4D97-AF65-F5344CB8AC3E}">
        <p14:creationId xmlns:p14="http://schemas.microsoft.com/office/powerpoint/2010/main" xmlns="" val="469156760"/>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36969</TotalTime>
  <Words>1084</Words>
  <Application>Microsoft Office PowerPoint</Application>
  <PresentationFormat>Экран (4:3)</PresentationFormat>
  <Paragraphs>128</Paragraphs>
  <Slides>47</Slides>
  <Notes>8</Notes>
  <HiddenSlides>0</HiddenSlides>
  <MMClips>0</MMClips>
  <ScaleCrop>false</ScaleCrop>
  <HeadingPairs>
    <vt:vector size="4" baseType="variant">
      <vt:variant>
        <vt:lpstr>Тема</vt:lpstr>
      </vt:variant>
      <vt:variant>
        <vt:i4>1</vt:i4>
      </vt:variant>
      <vt:variant>
        <vt:lpstr>Заголовки слайдов</vt:lpstr>
      </vt:variant>
      <vt:variant>
        <vt:i4>47</vt:i4>
      </vt:variant>
    </vt:vector>
  </HeadingPairs>
  <TitlesOfParts>
    <vt:vector size="48" baseType="lpstr">
      <vt:lpstr>Тема Office</vt:lpstr>
      <vt:lpstr>Понятие  мотивации</vt:lpstr>
      <vt:lpstr>О мотивации в работах российских методистов</vt:lpstr>
      <vt:lpstr>Виды мотивации</vt:lpstr>
      <vt:lpstr>Факторы, влияющие на  возникновение  и сохранение мотивации</vt:lpstr>
      <vt:lpstr>Способы повышения и сохранения мотивации </vt:lpstr>
      <vt:lpstr>  Способы повышения и сохранения мотивации </vt:lpstr>
      <vt:lpstr>Механизмы, способствующие  повышению мотивации в УМК Happy English.ru</vt:lpstr>
      <vt:lpstr>Слайд 8</vt:lpstr>
      <vt:lpstr>Сюжет учебника для 2 класса</vt:lpstr>
      <vt:lpstr>Сюжет учебника для 3 класса</vt:lpstr>
      <vt:lpstr>Сюжет учебника для 4 класса</vt:lpstr>
      <vt:lpstr>Механизмы, способствующие  повышению мотивации в УМК Happy English.ru</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Механизмы повышения мотивации  на старшем этапе</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Marianna Kaufman</dc:creator>
  <cp:lastModifiedBy>Vishenkova</cp:lastModifiedBy>
  <cp:revision>51</cp:revision>
  <dcterms:created xsi:type="dcterms:W3CDTF">2014-05-23T09:13:37Z</dcterms:created>
  <dcterms:modified xsi:type="dcterms:W3CDTF">2014-06-20T09:52:25Z</dcterms:modified>
</cp:coreProperties>
</file>