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6" r:id="rId2"/>
    <p:sldId id="262" r:id="rId3"/>
    <p:sldId id="263" r:id="rId4"/>
    <p:sldId id="257" r:id="rId5"/>
    <p:sldId id="264" r:id="rId6"/>
    <p:sldId id="260" r:id="rId7"/>
    <p:sldId id="265" r:id="rId8"/>
    <p:sldId id="259" r:id="rId9"/>
    <p:sldId id="261" r:id="rId10"/>
    <p:sldId id="258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4" r:id="rId31"/>
    <p:sldId id="287" r:id="rId32"/>
    <p:sldId id="28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2060"/>
    <a:srgbClr val="0033CC"/>
    <a:srgbClr val="D9D9D9"/>
    <a:srgbClr val="A3D5F7"/>
    <a:srgbClr val="F2F2F2"/>
    <a:srgbClr val="4D62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3" autoAdjust="0"/>
    <p:restoredTop sz="94660"/>
  </p:normalViewPr>
  <p:slideViewPr>
    <p:cSldViewPr>
      <p:cViewPr varScale="1">
        <p:scale>
          <a:sx n="73" d="100"/>
          <a:sy n="73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/481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3000"/>
            <a:lum/>
          </a:blip>
          <a:srcRect/>
          <a:stretch>
            <a:fillRect l="-8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24936" cy="2664296"/>
          </a:xfrm>
          <a:solidFill>
            <a:schemeClr val="bg1">
              <a:alpha val="67451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Autofit/>
          </a:bodyPr>
          <a:lstStyle/>
          <a:p>
            <a:r>
              <a:rPr lang="ru-RU" sz="3600" b="1" dirty="0" smtClean="0"/>
              <a:t>Формирование социокультурной компетенции и лингвострановедческих знаний на занятиях по английскому языку для взрослых. Готовим к реальному общению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5085184"/>
            <a:ext cx="5220072" cy="1608584"/>
          </a:xfrm>
          <a:solidFill>
            <a:srgbClr val="FFFFFF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r"/>
            <a:r>
              <a:rPr lang="ru-RU" sz="2000" b="1" i="1" dirty="0" smtClean="0">
                <a:solidFill>
                  <a:schemeClr val="tx1"/>
                </a:solidFill>
              </a:rPr>
              <a:t>Казеичева Алёна Евгеньевна</a:t>
            </a:r>
            <a:r>
              <a:rPr lang="ru-RU" sz="2000" i="1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ru-RU" sz="2000" i="1" dirty="0" smtClean="0">
                <a:solidFill>
                  <a:schemeClr val="tx1"/>
                </a:solidFill>
              </a:rPr>
              <a:t>заместитель руководителя Центра образовательных программ издательства «Титул», аспирант лаборатории дидактики иностранных языков ИСМО РАО</a:t>
            </a:r>
            <a:endParaRPr lang="ru-RU" sz="2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8000"/>
            <a:lum/>
          </a:blip>
          <a:srcRect/>
          <a:stretch>
            <a:fillRect l="-1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19256" cy="3024336"/>
          </a:xfrm>
          <a:solidFill>
            <a:srgbClr val="D9D9D9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b="1" dirty="0" smtClean="0">
                <a:solidFill>
                  <a:schemeClr val="bg1"/>
                </a:solidFill>
              </a:rPr>
              <a:t>Лингвострановедение</a:t>
            </a:r>
            <a:r>
              <a:rPr lang="ru-RU" dirty="0" smtClean="0">
                <a:solidFill>
                  <a:schemeClr val="bg1"/>
                </a:solidFill>
              </a:rPr>
              <a:t> – область методики, связанная с исследованием путей и способов ознакомления иностранных учащихся с действительностью страны изучаемого языка в процессе овладения иностранным языком.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92677" cy="380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761656"/>
            <a:ext cx="5392677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341" t="12544" r="3859" b="2185"/>
          <a:stretch>
            <a:fillRect/>
          </a:stretch>
        </p:blipFill>
        <p:spPr bwMode="auto">
          <a:xfrm>
            <a:off x="971600" y="188640"/>
            <a:ext cx="714021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628800"/>
            <a:ext cx="8459291" cy="500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46145" cy="6177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21041" cy="621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2030" y="188640"/>
            <a:ext cx="6434575" cy="6452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1225" y="125524"/>
            <a:ext cx="4992410" cy="6543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7163"/>
            <a:ext cx="7620000" cy="654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650" y="19050"/>
            <a:ext cx="5600700" cy="681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80963"/>
            <a:ext cx="7886700" cy="6696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8100014" cy="3023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595313"/>
            <a:ext cx="8763000" cy="566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484784"/>
            <a:ext cx="6181166" cy="4682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411760" y="476672"/>
            <a:ext cx="4824536" cy="792088"/>
          </a:xfrm>
          <a:prstGeom prst="rect">
            <a:avLst/>
          </a:prstGeo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Время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 шутки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5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0"/>
            <a:ext cx="8229600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13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?</a:t>
            </a:r>
            <a:endParaRPr lang="ru-RU" sz="413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8766815" cy="4272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1263"/>
            <a:ext cx="9144000" cy="589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3536" y="1"/>
            <a:ext cx="5516927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6883"/>
            <a:ext cx="7056784" cy="6644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2588" y="185738"/>
            <a:ext cx="5838825" cy="648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651285" cy="578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8118"/>
            <a:ext cx="7056784" cy="6471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283" y="260648"/>
            <a:ext cx="7325748" cy="6408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8" y="328613"/>
            <a:ext cx="8239125" cy="620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163" y="23813"/>
            <a:ext cx="7305675" cy="681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9525"/>
            <a:ext cx="8477250" cy="6838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52388"/>
            <a:ext cx="7743825" cy="6753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5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620688"/>
            <a:ext cx="4104456" cy="994122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 smtClean="0"/>
              <a:t>План вебинара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80928"/>
            <a:ext cx="8136904" cy="2808312"/>
          </a:xfrm>
          <a:solidFill>
            <a:srgbClr val="FFFFFF">
              <a:alpha val="7098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Что такое социокультурная компетенция?</a:t>
            </a:r>
          </a:p>
          <a:p>
            <a:pPr marL="514350" indent="-514350">
              <a:buAutoNum type="arabicPeriod"/>
            </a:pPr>
            <a:r>
              <a:rPr lang="ru-RU" dirty="0" smtClean="0"/>
              <a:t>Из чего состоит социокультурная компетенция?</a:t>
            </a:r>
          </a:p>
          <a:p>
            <a:pPr marL="514350" indent="-514350">
              <a:buAutoNum type="arabicPeriod"/>
            </a:pPr>
            <a:r>
              <a:rPr lang="ru-RU" dirty="0" smtClean="0"/>
              <a:t>Что изучает лингвострановедение?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Примеры.</a:t>
            </a: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505097" cy="177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 b="38648"/>
          <a:stretch>
            <a:fillRect/>
          </a:stretch>
        </p:blipFill>
        <p:spPr bwMode="auto">
          <a:xfrm>
            <a:off x="1115616" y="1772816"/>
            <a:ext cx="7571530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1153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Где можно приобрести электронный учебник </a:t>
            </a:r>
            <a:r>
              <a:rPr lang="en-US" sz="3200" dirty="0" smtClean="0"/>
              <a:t>“English for Adults”?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6309320"/>
            <a:ext cx="7402016" cy="54868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www.englishteachers.ru/Wares/481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l="-1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63688" y="1916832"/>
            <a:ext cx="5649887" cy="905892"/>
          </a:xfrm>
          <a:solidFill>
            <a:srgbClr val="FFFFFF">
              <a:alpha val="76078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4000"/>
            <a:lum/>
          </a:blip>
          <a:srcRect/>
          <a:stretch>
            <a:fillRect l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140968"/>
            <a:ext cx="8784976" cy="3339752"/>
          </a:xfrm>
          <a:solidFill>
            <a:srgbClr val="002060">
              <a:alpha val="6902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sz="2600" b="1" dirty="0" smtClean="0">
                <a:solidFill>
                  <a:schemeClr val="bg1"/>
                </a:solidFill>
                <a:latin typeface="Book Antiqua" pitchFamily="18" charset="0"/>
              </a:rPr>
              <a:t>Социокультурная компетенция </a:t>
            </a:r>
            <a:r>
              <a:rPr lang="ru-RU" sz="2600" dirty="0" smtClean="0">
                <a:solidFill>
                  <a:schemeClr val="bg1"/>
                </a:solidFill>
                <a:latin typeface="Book Antiqua" pitchFamily="18" charset="0"/>
              </a:rPr>
              <a:t>–</a:t>
            </a:r>
            <a:r>
              <a:rPr lang="en-US" sz="2600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Book Antiqua" pitchFamily="18" charset="0"/>
              </a:rPr>
              <a:t>совокупность знаний о стране изучаемого языка, национально-культурных особенностях социального и </a:t>
            </a:r>
            <a:r>
              <a:rPr lang="ru-RU" sz="2600" dirty="0">
                <a:solidFill>
                  <a:schemeClr val="bg1"/>
                </a:solidFill>
                <a:latin typeface="Book Antiqua" pitchFamily="18" charset="0"/>
              </a:rPr>
              <a:t>речевого поведения</a:t>
            </a:r>
            <a:r>
              <a:rPr lang="ru-RU" sz="2600" i="1" dirty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Book Antiqua" pitchFamily="18" charset="0"/>
              </a:rPr>
              <a:t>носителей языка и способность пользоваться такими знаниями в процессе общения, следуя обычаям, правилам поведения, нормам этикета, социальным условиям и стереотипам поведения носителей языка.</a:t>
            </a:r>
            <a:endParaRPr lang="ru-RU" sz="2600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6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35696" y="980728"/>
            <a:ext cx="5328592" cy="4968552"/>
          </a:xfrm>
          <a:prstGeom prst="ellipse">
            <a:avLst/>
          </a:prstGeom>
          <a:solidFill>
            <a:srgbClr val="D9D9D9">
              <a:alpha val="81176"/>
            </a:srgb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«Иностранный язык» не только знакомит с культурой стран изучаемого языка, но и путем сравнения </a:t>
            </a:r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показывает особенности </a:t>
            </a:r>
            <a:r>
              <a:rPr lang="ru-RU" sz="2000" b="1" dirty="0" smtClean="0">
                <a:solidFill>
                  <a:schemeClr val="tx1"/>
                </a:solidFill>
                <a:latin typeface="Book Antiqua" pitchFamily="18" charset="0"/>
              </a:rPr>
              <a:t>национальной культуры, знакомит с общечеловеческими ценностями, содействует воспитанию учащихся в контексте «диалога культур».</a:t>
            </a:r>
            <a:endParaRPr lang="ru-RU" sz="2000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4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24136"/>
          </a:xfrm>
          <a:solidFill>
            <a:srgbClr val="FFFFFF">
              <a:alpha val="65098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dirty="0" smtClean="0"/>
              <a:t>4 составляющих содержания социокультурной компетенции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960441"/>
          </a:xfrm>
          <a:solidFill>
            <a:srgbClr val="FFFFFF">
              <a:alpha val="63137"/>
            </a:srgbClr>
          </a:solidFill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b="1" dirty="0" smtClean="0"/>
              <a:t>социокультурные знания </a:t>
            </a:r>
            <a:r>
              <a:rPr lang="ru-RU" dirty="0" smtClean="0"/>
              <a:t>(сведения о стране изучаемого языка, духовных ценностях и культурных традициях, особенностях национального </a:t>
            </a:r>
            <a:r>
              <a:rPr lang="ru-RU" dirty="0"/>
              <a:t>менталитета</a:t>
            </a:r>
            <a:r>
              <a:rPr lang="ru-RU" dirty="0" smtClean="0"/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опыт общения </a:t>
            </a:r>
            <a:r>
              <a:rPr lang="ru-RU" dirty="0" smtClean="0"/>
              <a:t>(выбор приемлемого стиля общения, верная трактовка явлений иноязычной культуры);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личностное отношение к фактам иноязычной культуры </a:t>
            </a:r>
            <a:r>
              <a:rPr lang="ru-RU" dirty="0" smtClean="0"/>
              <a:t>(способность преодолевать и разрешать социокультурные конфликты при общении);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владение способами применения языка </a:t>
            </a:r>
            <a:r>
              <a:rPr lang="ru-RU" dirty="0" smtClean="0"/>
              <a:t>(правильное употребление языковых </a:t>
            </a:r>
            <a:r>
              <a:rPr lang="ru-RU" dirty="0"/>
              <a:t>единиц </a:t>
            </a:r>
            <a:r>
              <a:rPr lang="ru-RU" dirty="0" smtClean="0"/>
              <a:t>в речи в различных сферах </a:t>
            </a:r>
            <a:r>
              <a:rPr lang="ru-RU" dirty="0"/>
              <a:t>межкультурного общения</a:t>
            </a:r>
            <a:r>
              <a:rPr lang="ru-RU" dirty="0" smtClean="0"/>
              <a:t>, восприимчивость к сходству и различиям между родными и иноязычными социокультурными явлениями).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7000"/>
            <a:lum/>
          </a:blip>
          <a:srcRect/>
          <a:stretch>
            <a:fillRect l="-18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627784" y="836712"/>
            <a:ext cx="5616624" cy="5040560"/>
          </a:xfrm>
          <a:prstGeom prst="ellipse">
            <a:avLst/>
          </a:prstGeom>
          <a:solidFill>
            <a:schemeClr val="bg1">
              <a:alpha val="61176"/>
            </a:schemeClr>
          </a:solidFill>
          <a:ln>
            <a:solidFill>
              <a:schemeClr val="bg1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Book Antiqua" pitchFamily="18" charset="0"/>
              </a:rPr>
              <a:t>«Необходимо включать в содержание обучения элементы языковой культуры народов, говорящих на изучаемом языке и страноведческие сведения применительно к ситуациям общения». </a:t>
            </a:r>
          </a:p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Book Antiqua" pitchFamily="18" charset="0"/>
              </a:rPr>
              <a:t>И.Л. Бим</a:t>
            </a:r>
            <a:endParaRPr lang="ru-RU" sz="24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 l="-1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 smtClean="0"/>
              <a:t>Т</a:t>
            </a:r>
            <a:r>
              <a:rPr lang="ru-RU" dirty="0" smtClean="0"/>
              <a:t>руднос</a:t>
            </a:r>
            <a:r>
              <a:rPr lang="ru-RU" dirty="0" smtClean="0"/>
              <a:t>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4525963"/>
          </a:xfrm>
          <a:solidFill>
            <a:srgbClr val="FFFFFF">
              <a:alpha val="74902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lnSpcReduction="10000"/>
          </a:bodyPr>
          <a:lstStyle/>
          <a:p>
            <a:r>
              <a:rPr lang="ru-RU" b="1" dirty="0" smtClean="0"/>
              <a:t>Безэквивалентная лексика </a:t>
            </a:r>
            <a:r>
              <a:rPr lang="ru-RU" dirty="0" smtClean="0"/>
              <a:t>(</a:t>
            </a:r>
            <a:r>
              <a:rPr lang="ru-RU" dirty="0"/>
              <a:t>б</a:t>
            </a:r>
            <a:r>
              <a:rPr lang="ru-RU" dirty="0" smtClean="0"/>
              <a:t>езэквивалентные слова в строгом смысле </a:t>
            </a:r>
            <a:r>
              <a:rPr lang="ru-RU" dirty="0" smtClean="0"/>
              <a:t>непереводимы, их </a:t>
            </a:r>
            <a:r>
              <a:rPr lang="ru-RU" dirty="0" smtClean="0"/>
              <a:t>значение раскрывается путём толкования). </a:t>
            </a:r>
          </a:p>
          <a:p>
            <a:r>
              <a:rPr lang="ru-RU" dirty="0" smtClean="0"/>
              <a:t>Например – названия праздников, транспорта, символов: Halloween – Хэллоуин; </a:t>
            </a:r>
            <a:r>
              <a:rPr lang="en-US" dirty="0" smtClean="0"/>
              <a:t>double-decker – </a:t>
            </a:r>
            <a:r>
              <a:rPr lang="ru-RU" dirty="0" smtClean="0"/>
              <a:t>двухэтажный автобус;</a:t>
            </a:r>
            <a:r>
              <a:rPr lang="en-US" dirty="0" smtClean="0"/>
              <a:t> b</a:t>
            </a:r>
            <a:r>
              <a:rPr lang="ru-RU" dirty="0" err="1" smtClean="0"/>
              <a:t>eefeater</a:t>
            </a:r>
            <a:r>
              <a:rPr lang="ru-RU" dirty="0" smtClean="0"/>
              <a:t> – церемониальны</a:t>
            </a:r>
            <a:r>
              <a:rPr lang="ru-RU" dirty="0"/>
              <a:t>е</a:t>
            </a:r>
            <a:r>
              <a:rPr lang="ru-RU" dirty="0" smtClean="0"/>
              <a:t> стражи Лондонского Тауэра.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4741987"/>
          </a:xfrm>
          <a:solidFill>
            <a:srgbClr val="FFFFFF">
              <a:alpha val="72941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Фоновая лексика </a:t>
            </a:r>
            <a:r>
              <a:rPr lang="ru-RU" dirty="0" smtClean="0"/>
              <a:t>(содержит в себе слова, значения которых невозможно описать без определённой привязки к лексическим единицам). </a:t>
            </a:r>
          </a:p>
          <a:p>
            <a:r>
              <a:rPr lang="ru-RU" dirty="0" smtClean="0"/>
              <a:t>Эти слова присутствуют в сознании носителей, ассоциируясь с чем-то примечательным, и часто описываются через какое-то другое понятие. Например</a:t>
            </a:r>
            <a:r>
              <a:rPr lang="ru-RU" dirty="0" smtClean="0"/>
              <a:t>, из русского </a:t>
            </a:r>
            <a:r>
              <a:rPr lang="ru-RU" smtClean="0"/>
              <a:t>– </a:t>
            </a:r>
            <a:r>
              <a:rPr lang="en-US" smtClean="0"/>
              <a:t>“</a:t>
            </a:r>
            <a:r>
              <a:rPr lang="ru-RU" dirty="0" smtClean="0"/>
              <a:t>щи</a:t>
            </a:r>
            <a:r>
              <a:rPr lang="en-US" dirty="0" smtClean="0"/>
              <a:t>”</a:t>
            </a:r>
            <a:r>
              <a:rPr lang="ru-RU" dirty="0" smtClean="0"/>
              <a:t>, </a:t>
            </a:r>
            <a:r>
              <a:rPr lang="en-US" dirty="0" smtClean="0"/>
              <a:t>“</a:t>
            </a:r>
            <a:r>
              <a:rPr lang="ru-RU" dirty="0" smtClean="0"/>
              <a:t>сени</a:t>
            </a:r>
            <a:r>
              <a:rPr lang="en-US" dirty="0" smtClean="0"/>
              <a:t>”</a:t>
            </a:r>
            <a:r>
              <a:rPr lang="ru-RU" dirty="0" smtClean="0"/>
              <a:t>.</a:t>
            </a:r>
            <a:endParaRPr lang="ru-RU" dirty="0" smtClean="0"/>
          </a:p>
          <a:p>
            <a:r>
              <a:rPr lang="ru-RU" dirty="0" smtClean="0"/>
              <a:t>К фоновой лексике относятся реалии – названия присущих только определённым нациям и народам предметов культуры, фактов истории, государственных институтов, имена национальных и фольклорных героев, мифологических существ.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15816" y="188640"/>
            <a:ext cx="3456384" cy="792088"/>
          </a:xfrm>
          <a:solidFill>
            <a:srgbClr val="FFFFFF">
              <a:alpha val="63137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/>
          <a:lstStyle/>
          <a:p>
            <a:r>
              <a:rPr lang="ru-RU" dirty="0" smtClean="0"/>
              <a:t>Трудно</a:t>
            </a:r>
            <a:r>
              <a:rPr lang="ru-RU" dirty="0" smtClean="0"/>
              <a:t>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421</Words>
  <Application>Microsoft Office PowerPoint</Application>
  <PresentationFormat>Экран (4:3)</PresentationFormat>
  <Paragraphs>30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Формирование социокультурной компетенции и лингвострановедческих знаний на занятиях по английскому языку для взрослых. Готовим к реальному общению</vt:lpstr>
      <vt:lpstr>Слайд 2</vt:lpstr>
      <vt:lpstr>План вебинара</vt:lpstr>
      <vt:lpstr>Слайд 4</vt:lpstr>
      <vt:lpstr>Слайд 5</vt:lpstr>
      <vt:lpstr>4 составляющих содержания социокультурной компетенции</vt:lpstr>
      <vt:lpstr>Слайд 7</vt:lpstr>
      <vt:lpstr>Трудности</vt:lpstr>
      <vt:lpstr>Трудности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Где можно приобрести электронный учебник “English for Adults”?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социокультурной компетенции и лингвострановедческих знаний на занятиях по английскому языку для взрослых. Готовим к реальному общению</dc:title>
  <dc:creator>titul</dc:creator>
  <cp:lastModifiedBy>traveler</cp:lastModifiedBy>
  <cp:revision>68</cp:revision>
  <dcterms:created xsi:type="dcterms:W3CDTF">2015-06-09T06:39:37Z</dcterms:created>
  <dcterms:modified xsi:type="dcterms:W3CDTF">2015-06-09T22:35:54Z</dcterms:modified>
</cp:coreProperties>
</file>