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1" r:id="rId3"/>
    <p:sldId id="302" r:id="rId4"/>
    <p:sldId id="307" r:id="rId5"/>
    <p:sldId id="304" r:id="rId6"/>
    <p:sldId id="305" r:id="rId7"/>
    <p:sldId id="306" r:id="rId8"/>
    <p:sldId id="257" r:id="rId9"/>
    <p:sldId id="279" r:id="rId10"/>
    <p:sldId id="280" r:id="rId11"/>
    <p:sldId id="269" r:id="rId12"/>
    <p:sldId id="272" r:id="rId13"/>
    <p:sldId id="268" r:id="rId14"/>
    <p:sldId id="273" r:id="rId15"/>
    <p:sldId id="258" r:id="rId16"/>
    <p:sldId id="259" r:id="rId17"/>
    <p:sldId id="308" r:id="rId18"/>
    <p:sldId id="291" r:id="rId19"/>
    <p:sldId id="266" r:id="rId20"/>
    <p:sldId id="274" r:id="rId21"/>
    <p:sldId id="275" r:id="rId22"/>
    <p:sldId id="276" r:id="rId23"/>
    <p:sldId id="284" r:id="rId24"/>
    <p:sldId id="277" r:id="rId25"/>
    <p:sldId id="278" r:id="rId26"/>
    <p:sldId id="300" r:id="rId27"/>
    <p:sldId id="285" r:id="rId28"/>
    <p:sldId id="292" r:id="rId29"/>
    <p:sldId id="293" r:id="rId30"/>
    <p:sldId id="295" r:id="rId31"/>
    <p:sldId id="294" r:id="rId32"/>
    <p:sldId id="286" r:id="rId33"/>
    <p:sldId id="296" r:id="rId34"/>
    <p:sldId id="260" r:id="rId35"/>
    <p:sldId id="261" r:id="rId36"/>
    <p:sldId id="263" r:id="rId37"/>
    <p:sldId id="262" r:id="rId38"/>
    <p:sldId id="265" r:id="rId39"/>
    <p:sldId id="264" r:id="rId40"/>
    <p:sldId id="270" r:id="rId41"/>
    <p:sldId id="271" r:id="rId42"/>
    <p:sldId id="267" r:id="rId43"/>
    <p:sldId id="299" r:id="rId44"/>
    <p:sldId id="297" r:id="rId45"/>
    <p:sldId id="282" r:id="rId46"/>
    <p:sldId id="281" r:id="rId47"/>
    <p:sldId id="290" r:id="rId48"/>
    <p:sldId id="283" r:id="rId49"/>
    <p:sldId id="288" r:id="rId50"/>
    <p:sldId id="287" r:id="rId51"/>
    <p:sldId id="289" r:id="rId52"/>
    <p:sldId id="303" r:id="rId5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7997" autoAdjust="0"/>
  </p:normalViewPr>
  <p:slideViewPr>
    <p:cSldViewPr>
      <p:cViewPr>
        <p:scale>
          <a:sx n="70" d="100"/>
          <a:sy n="70" d="100"/>
        </p:scale>
        <p:origin x="912" y="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ritannica.com/EBchecked/topic/1482174/distance-learning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ru.jimdo.com/" TargetMode="External"/><Relationship Id="rId2" Type="http://schemas.openxmlformats.org/officeDocument/2006/relationships/hyperlink" Target="http://www.ucoz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5.ru/" TargetMode="External"/><Relationship Id="rId5" Type="http://schemas.openxmlformats.org/officeDocument/2006/relationships/hyperlink" Target="http://www.setup.ru/" TargetMode="External"/><Relationship Id="rId4" Type="http://schemas.openxmlformats.org/officeDocument/2006/relationships/hyperlink" Target="http://ru.wix.com/" TargetMode="Externa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5556" y="980728"/>
            <a:ext cx="8712968" cy="276373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Использование дистанционных образовательных технологий </a:t>
            </a:r>
            <a:r>
              <a:rPr lang="en-US" sz="3600" b="1" dirty="0" smtClean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/>
            </a:r>
            <a:br>
              <a:rPr lang="en-US" sz="3600" b="1" dirty="0" smtClean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в обучении английскому языку</a:t>
            </a:r>
            <a:r>
              <a:rPr lang="ru-RU" sz="3600" b="1" dirty="0" smtClean="0">
                <a:solidFill>
                  <a:srgbClr val="002060"/>
                </a:solidFill>
              </a:rPr>
              <a:t> 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5301208"/>
            <a:ext cx="6400800" cy="1320552"/>
          </a:xfrm>
        </p:spPr>
        <p:txBody>
          <a:bodyPr>
            <a:normAutofit lnSpcReduction="10000"/>
          </a:bodyPr>
          <a:lstStyle/>
          <a:p>
            <a:pPr lvl="0">
              <a:defRPr/>
            </a:pPr>
            <a:r>
              <a:rPr lang="ru-RU" sz="1800" b="1" dirty="0" smtClean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Казеичева Алёна Евгеньевна</a:t>
            </a:r>
            <a:r>
              <a:rPr lang="ru-RU" sz="2200" dirty="0" smtClean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</a:p>
          <a:p>
            <a:pPr lvl="0">
              <a:defRPr/>
            </a:pPr>
            <a:r>
              <a:rPr lang="ru-RU" sz="1400" dirty="0" smtClean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заместитель руководителя Центра образовательных программ издательства «Титул», аспирант лаборатории дидактики иностранных языков</a:t>
            </a:r>
            <a:r>
              <a:rPr lang="en-US" sz="1400" dirty="0" smtClean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ru-RU" sz="1400" dirty="0" smtClean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Института содержания и методов обучения </a:t>
            </a:r>
            <a:endParaRPr lang="en-US" sz="1400" dirty="0" smtClean="0">
              <a:solidFill>
                <a:srgbClr val="00206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0">
              <a:defRPr/>
            </a:pPr>
            <a:r>
              <a:rPr lang="ru-RU" sz="1400" dirty="0" smtClean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Российской академии образования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627784" y="116632"/>
            <a:ext cx="3888432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Дистанционное обучение</a:t>
            </a:r>
            <a:endParaRPr lang="ru-RU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9512" y="908720"/>
            <a:ext cx="2736304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Публикация материалов на сайте ОУ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9512" y="1700808"/>
            <a:ext cx="2736304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Публикация домашнего задания и переписка через электронный дневник</a:t>
            </a:r>
            <a:endParaRPr lang="ru-RU" sz="1600" dirty="0"/>
          </a:p>
        </p:txBody>
      </p:sp>
      <p:cxnSp>
        <p:nvCxnSpPr>
          <p:cNvPr id="48" name="Прямая со стрелкой 47"/>
          <p:cNvCxnSpPr/>
          <p:nvPr/>
        </p:nvCxnSpPr>
        <p:spPr>
          <a:xfrm flipH="1">
            <a:off x="2915816" y="620688"/>
            <a:ext cx="936104" cy="1368152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>
            <a:endCxn id="5" idx="3"/>
          </p:cNvCxnSpPr>
          <p:nvPr/>
        </p:nvCxnSpPr>
        <p:spPr>
          <a:xfrm flipH="1">
            <a:off x="2915816" y="620688"/>
            <a:ext cx="720080" cy="612068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5847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908720"/>
            <a:ext cx="8735281" cy="56487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627784" y="116632"/>
            <a:ext cx="3888432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Дистанционное обучение</a:t>
            </a:r>
            <a:endParaRPr lang="ru-RU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9512" y="908720"/>
            <a:ext cx="2736304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Публикация материалов на сайте ОУ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9512" y="1700808"/>
            <a:ext cx="2736304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Публикация домашнего задания и переписка через электронный дневник</a:t>
            </a:r>
            <a:endParaRPr lang="ru-RU" sz="16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9512" y="2708920"/>
            <a:ext cx="2736304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возможностей соцсетей</a:t>
            </a:r>
            <a:endParaRPr lang="ru-RU" dirty="0"/>
          </a:p>
        </p:txBody>
      </p:sp>
      <p:cxnSp>
        <p:nvCxnSpPr>
          <p:cNvPr id="45" name="Прямая со стрелкой 44"/>
          <p:cNvCxnSpPr/>
          <p:nvPr/>
        </p:nvCxnSpPr>
        <p:spPr>
          <a:xfrm flipH="1">
            <a:off x="2915816" y="620688"/>
            <a:ext cx="1152128" cy="2160240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flipH="1">
            <a:off x="2915816" y="620688"/>
            <a:ext cx="936104" cy="1368152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>
            <a:endCxn id="5" idx="3"/>
          </p:cNvCxnSpPr>
          <p:nvPr/>
        </p:nvCxnSpPr>
        <p:spPr>
          <a:xfrm flipH="1">
            <a:off x="2915816" y="620688"/>
            <a:ext cx="720080" cy="612068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9089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31444" r="21541" b="66800"/>
          <a:stretch>
            <a:fillRect/>
          </a:stretch>
        </p:blipFill>
        <p:spPr bwMode="auto">
          <a:xfrm>
            <a:off x="1187624" y="188640"/>
            <a:ext cx="7165065" cy="31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вал 5"/>
          <p:cNvSpPr/>
          <p:nvPr/>
        </p:nvSpPr>
        <p:spPr>
          <a:xfrm>
            <a:off x="539552" y="188640"/>
            <a:ext cx="5184576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683568" y="2592288"/>
            <a:ext cx="4896544" cy="11247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60319" t="53150" r="21541" b="9051"/>
          <a:stretch>
            <a:fillRect/>
          </a:stretch>
        </p:blipFill>
        <p:spPr bwMode="auto">
          <a:xfrm>
            <a:off x="5580112" y="3257600"/>
            <a:ext cx="2764576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вал 7"/>
          <p:cNvSpPr/>
          <p:nvPr/>
        </p:nvSpPr>
        <p:spPr>
          <a:xfrm>
            <a:off x="5436096" y="3068960"/>
            <a:ext cx="2448272" cy="14401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5364088" y="5949280"/>
            <a:ext cx="2664296" cy="7920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Выноска со стрелкой вправо 9"/>
          <p:cNvSpPr/>
          <p:nvPr/>
        </p:nvSpPr>
        <p:spPr>
          <a:xfrm>
            <a:off x="1475656" y="5877272"/>
            <a:ext cx="3816424" cy="836712"/>
          </a:xfrm>
          <a:prstGeom prst="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Возможность размещать учебные материалы</a:t>
            </a:r>
            <a:endParaRPr lang="ru-RU" dirty="0"/>
          </a:p>
        </p:txBody>
      </p:sp>
      <p:sp>
        <p:nvSpPr>
          <p:cNvPr id="11" name="Выноска со стрелкой вправо 10"/>
          <p:cNvSpPr/>
          <p:nvPr/>
        </p:nvSpPr>
        <p:spPr>
          <a:xfrm rot="20826287">
            <a:off x="3301815" y="4095173"/>
            <a:ext cx="2879499" cy="1203371"/>
          </a:xfrm>
          <a:prstGeom prst="rightArrowCallout">
            <a:avLst>
              <a:gd name="adj1" fmla="val 19394"/>
              <a:gd name="adj2" fmla="val 14886"/>
              <a:gd name="adj3" fmla="val 25000"/>
              <a:gd name="adj4" fmla="val 7960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Возможность давать ссылки на необходимые интернет ресурсы</a:t>
            </a:r>
            <a:endParaRPr lang="ru-RU" dirty="0"/>
          </a:p>
        </p:txBody>
      </p:sp>
      <p:sp>
        <p:nvSpPr>
          <p:cNvPr id="12" name="Выноска со стрелкой вверх 11"/>
          <p:cNvSpPr/>
          <p:nvPr/>
        </p:nvSpPr>
        <p:spPr>
          <a:xfrm>
            <a:off x="179512" y="3501008"/>
            <a:ext cx="2880320" cy="2088232"/>
          </a:xfrm>
          <a:prstGeom prst="upArrowCallout">
            <a:avLst>
              <a:gd name="adj1" fmla="val 14922"/>
              <a:gd name="adj2" fmla="val 16434"/>
              <a:gd name="adj3" fmla="val 13914"/>
              <a:gd name="adj4" fmla="val 7203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Возможность писать объявления, необходимую информацию по заданиям / темам / урокам и.т.д.</a:t>
            </a:r>
            <a:endParaRPr lang="ru-RU" dirty="0"/>
          </a:p>
        </p:txBody>
      </p:sp>
      <p:sp>
        <p:nvSpPr>
          <p:cNvPr id="13" name="Выноска со стрелкой влево 12"/>
          <p:cNvSpPr/>
          <p:nvPr/>
        </p:nvSpPr>
        <p:spPr>
          <a:xfrm rot="793442">
            <a:off x="5191882" y="869746"/>
            <a:ext cx="3528392" cy="792088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7454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Возможность создавать обсуждения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627784" y="116632"/>
            <a:ext cx="3888432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Дистанционное обучение</a:t>
            </a:r>
            <a:endParaRPr lang="ru-RU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9512" y="908720"/>
            <a:ext cx="2736304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Публикация материалов на сайте ОУ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9512" y="1700808"/>
            <a:ext cx="2736304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Публикация домашнего задания и переписка через электронный дневник</a:t>
            </a:r>
            <a:endParaRPr lang="ru-RU" sz="16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9512" y="2708920"/>
            <a:ext cx="2736304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возможностей соцсетей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1520" y="3573016"/>
            <a:ext cx="2808312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возможностей портала </a:t>
            </a:r>
            <a:r>
              <a:rPr lang="en-US" dirty="0" smtClean="0"/>
              <a:t>www.englishteachers.ru</a:t>
            </a:r>
            <a:endParaRPr lang="ru-RU" dirty="0"/>
          </a:p>
        </p:txBody>
      </p:sp>
      <p:cxnSp>
        <p:nvCxnSpPr>
          <p:cNvPr id="42" name="Прямая со стрелкой 41"/>
          <p:cNvCxnSpPr/>
          <p:nvPr/>
        </p:nvCxnSpPr>
        <p:spPr>
          <a:xfrm flipH="1">
            <a:off x="2915816" y="620688"/>
            <a:ext cx="1296144" cy="2952328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flipH="1">
            <a:off x="2915816" y="620688"/>
            <a:ext cx="1152128" cy="2160240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flipH="1">
            <a:off x="2915816" y="620688"/>
            <a:ext cx="936104" cy="1368152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>
            <a:endCxn id="5" idx="3"/>
          </p:cNvCxnSpPr>
          <p:nvPr/>
        </p:nvCxnSpPr>
        <p:spPr>
          <a:xfrm flipH="1">
            <a:off x="2915816" y="620688"/>
            <a:ext cx="720080" cy="612068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129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t="3715" b="28166"/>
          <a:stretch/>
        </p:blipFill>
        <p:spPr bwMode="auto">
          <a:xfrm>
            <a:off x="0" y="692697"/>
            <a:ext cx="9144000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11377" t="3715" r="21685" b="28166"/>
          <a:stretch/>
        </p:blipFill>
        <p:spPr bwMode="auto">
          <a:xfrm>
            <a:off x="176239" y="332656"/>
            <a:ext cx="8791522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Скругленный прямоугольник 1"/>
          <p:cNvSpPr/>
          <p:nvPr/>
        </p:nvSpPr>
        <p:spPr>
          <a:xfrm>
            <a:off x="6084168" y="1052736"/>
            <a:ext cx="1368152" cy="194421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низ 3"/>
          <p:cNvSpPr/>
          <p:nvPr/>
        </p:nvSpPr>
        <p:spPr>
          <a:xfrm rot="2103405">
            <a:off x="7448539" y="342686"/>
            <a:ext cx="360040" cy="864096"/>
          </a:xfrm>
          <a:prstGeom prst="down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5021" r="2662" b="5901"/>
          <a:stretch>
            <a:fillRect/>
          </a:stretch>
        </p:blipFill>
        <p:spPr bwMode="auto">
          <a:xfrm>
            <a:off x="0" y="324993"/>
            <a:ext cx="9144000" cy="6533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3528" y="332656"/>
            <a:ext cx="8602776" cy="64087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929" y="203671"/>
            <a:ext cx="8229974" cy="666668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080" y="203671"/>
            <a:ext cx="8180322" cy="6602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535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674"/>
          <a:stretch/>
        </p:blipFill>
        <p:spPr>
          <a:xfrm>
            <a:off x="-61390" y="116632"/>
            <a:ext cx="9205390" cy="63873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1390" y="0"/>
            <a:ext cx="3170358" cy="1340768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5796136" y="548680"/>
            <a:ext cx="3347864" cy="396044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7536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627784" y="116632"/>
            <a:ext cx="3888432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Дистанционное обучение</a:t>
            </a:r>
            <a:endParaRPr lang="ru-RU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9512" y="908720"/>
            <a:ext cx="2736304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Публикация материалов на сайте ОУ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9512" y="1700808"/>
            <a:ext cx="2736304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Публикация домашнего задания и переписка через электронный дневник</a:t>
            </a:r>
            <a:endParaRPr lang="ru-RU" sz="16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9512" y="2708920"/>
            <a:ext cx="2736304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возможностей соцсетей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1520" y="3573016"/>
            <a:ext cx="2808312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возможностей портала </a:t>
            </a:r>
            <a:r>
              <a:rPr lang="en-US" dirty="0" smtClean="0"/>
              <a:t>www.englishteachers.ru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67544" y="4509120"/>
            <a:ext cx="2592288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возможностей программы </a:t>
            </a:r>
            <a:r>
              <a:rPr lang="en-US" dirty="0" smtClean="0"/>
              <a:t>Skype</a:t>
            </a:r>
            <a:endParaRPr lang="ru-RU" dirty="0"/>
          </a:p>
        </p:txBody>
      </p:sp>
      <p:cxnSp>
        <p:nvCxnSpPr>
          <p:cNvPr id="21" name="Прямая со стрелкой 20"/>
          <p:cNvCxnSpPr>
            <a:endCxn id="9" idx="3"/>
          </p:cNvCxnSpPr>
          <p:nvPr/>
        </p:nvCxnSpPr>
        <p:spPr>
          <a:xfrm flipH="1">
            <a:off x="3059832" y="620688"/>
            <a:ext cx="1368152" cy="4284476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H="1">
            <a:off x="2915816" y="620688"/>
            <a:ext cx="1296144" cy="2952328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flipH="1">
            <a:off x="2915816" y="620688"/>
            <a:ext cx="1152128" cy="2160240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flipH="1">
            <a:off x="2915816" y="620688"/>
            <a:ext cx="936104" cy="1368152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>
            <a:endCxn id="5" idx="3"/>
          </p:cNvCxnSpPr>
          <p:nvPr/>
        </p:nvCxnSpPr>
        <p:spPr>
          <a:xfrm flipH="1">
            <a:off x="2915816" y="620688"/>
            <a:ext cx="720080" cy="612068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764704"/>
            <a:ext cx="8229600" cy="56886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Distance learning,</a:t>
            </a:r>
            <a:r>
              <a:rPr lang="en-US" dirty="0"/>
              <a:t> also called </a:t>
            </a:r>
            <a:r>
              <a:rPr lang="en-US" b="1" dirty="0"/>
              <a:t>distance education, e-learning</a:t>
            </a:r>
            <a:r>
              <a:rPr lang="en-US" dirty="0"/>
              <a:t>, and </a:t>
            </a:r>
            <a:r>
              <a:rPr lang="en-US" b="1" dirty="0"/>
              <a:t>online learning</a:t>
            </a:r>
            <a:r>
              <a:rPr lang="en-US" dirty="0"/>
              <a:t>,  form of education in which the main elements include physical separation of teachers and students during instruction and the use of various technologies to facilitate student-teacher and student-student communication</a:t>
            </a:r>
            <a:r>
              <a:rPr lang="en-US" dirty="0" smtClean="0"/>
              <a:t>. 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 algn="r">
              <a:buNone/>
            </a:pPr>
            <a:r>
              <a:rPr lang="en-US" sz="2400" dirty="0">
                <a:hlinkClick r:id="rId2"/>
              </a:rPr>
              <a:t>http://</a:t>
            </a:r>
            <a:r>
              <a:rPr lang="en-US" sz="2400" dirty="0" smtClean="0">
                <a:hlinkClick r:id="rId2"/>
              </a:rPr>
              <a:t>www.britannica.com/EBchecked/topic/1482174/distance-learning</a:t>
            </a:r>
            <a:r>
              <a:rPr lang="en-US" sz="2400" dirty="0" smtClean="0"/>
              <a:t>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602050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5984" y="404664"/>
            <a:ext cx="3569951" cy="6143166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5220072" y="908720"/>
            <a:ext cx="3240360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Возможность пересылки фотографий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225902" y="1896410"/>
            <a:ext cx="3240360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Возможность пересылки файлов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20072" y="2884100"/>
            <a:ext cx="3240360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Возможность переслать записанное видео участникам чата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220072" y="3876461"/>
            <a:ext cx="3240360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Возможность подключать до 25 участников</a:t>
            </a:r>
            <a:endParaRPr lang="ru-RU" dirty="0"/>
          </a:p>
        </p:txBody>
      </p:sp>
      <p:cxnSp>
        <p:nvCxnSpPr>
          <p:cNvPr id="14" name="Соединительная линия уступом 13"/>
          <p:cNvCxnSpPr/>
          <p:nvPr/>
        </p:nvCxnSpPr>
        <p:spPr>
          <a:xfrm rot="10800000" flipV="1">
            <a:off x="2987824" y="1193013"/>
            <a:ext cx="2232248" cy="2088232"/>
          </a:xfrm>
          <a:prstGeom prst="bentConnector3">
            <a:avLst>
              <a:gd name="adj1" fmla="val 46633"/>
            </a:avLst>
          </a:prstGeom>
          <a:ln w="38100"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 rot="10800000" flipV="1">
            <a:off x="3544025" y="2264241"/>
            <a:ext cx="1656184" cy="1440160"/>
          </a:xfrm>
          <a:prstGeom prst="bentConnector3">
            <a:avLst>
              <a:gd name="adj1" fmla="val 46218"/>
            </a:avLst>
          </a:prstGeom>
          <a:ln w="38100"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Соединительная линия уступом 17"/>
          <p:cNvCxnSpPr/>
          <p:nvPr/>
        </p:nvCxnSpPr>
        <p:spPr>
          <a:xfrm rot="10800000" flipV="1">
            <a:off x="3640851" y="3298063"/>
            <a:ext cx="1584176" cy="1012952"/>
          </a:xfrm>
          <a:prstGeom prst="bentConnector3">
            <a:avLst>
              <a:gd name="adj1" fmla="val 38140"/>
            </a:avLst>
          </a:prstGeom>
          <a:ln w="38100"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Соединительная линия уступом 19"/>
          <p:cNvCxnSpPr/>
          <p:nvPr/>
        </p:nvCxnSpPr>
        <p:spPr>
          <a:xfrm rot="10800000" flipV="1">
            <a:off x="3635897" y="4464538"/>
            <a:ext cx="1564313" cy="367518"/>
          </a:xfrm>
          <a:prstGeom prst="bentConnector3">
            <a:avLst>
              <a:gd name="adj1" fmla="val 24376"/>
            </a:avLst>
          </a:prstGeom>
          <a:ln w="38100"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Скругленный прямоугольник 27"/>
          <p:cNvSpPr/>
          <p:nvPr/>
        </p:nvSpPr>
        <p:spPr>
          <a:xfrm>
            <a:off x="5220072" y="4854119"/>
            <a:ext cx="3240360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Возможность переписываться </a:t>
            </a:r>
            <a:endParaRPr lang="ru-RU" dirty="0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5200209" y="5790331"/>
            <a:ext cx="3240360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Возможность общения, в том числе с видео</a:t>
            </a:r>
            <a:endParaRPr lang="ru-RU" dirty="0"/>
          </a:p>
        </p:txBody>
      </p:sp>
      <p:cxnSp>
        <p:nvCxnSpPr>
          <p:cNvPr id="33" name="Соединительная линия уступом 32"/>
          <p:cNvCxnSpPr>
            <a:stCxn id="28" idx="1"/>
          </p:cNvCxnSpPr>
          <p:nvPr/>
        </p:nvCxnSpPr>
        <p:spPr>
          <a:xfrm rot="10800000" flipV="1">
            <a:off x="3851920" y="5250162"/>
            <a:ext cx="1368152" cy="699117"/>
          </a:xfrm>
          <a:prstGeom prst="bentConnector3">
            <a:avLst>
              <a:gd name="adj1" fmla="val 43591"/>
            </a:avLst>
          </a:prstGeom>
          <a:ln w="38100"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Соединительная линия уступом 33"/>
          <p:cNvCxnSpPr/>
          <p:nvPr/>
        </p:nvCxnSpPr>
        <p:spPr>
          <a:xfrm rot="10800000" flipV="1">
            <a:off x="3707905" y="6158883"/>
            <a:ext cx="1492305" cy="186440"/>
          </a:xfrm>
          <a:prstGeom prst="bentConnector3">
            <a:avLst>
              <a:gd name="adj1" fmla="val 26498"/>
            </a:avLst>
          </a:prstGeom>
          <a:ln w="38100"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4657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627784" y="116632"/>
            <a:ext cx="3888432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Дистанционное обучение</a:t>
            </a:r>
            <a:endParaRPr lang="ru-RU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9512" y="908720"/>
            <a:ext cx="2736304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Публикация материалов на сайте ОУ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9512" y="1700808"/>
            <a:ext cx="2736304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Публикация домашнего задания и переписка через электронный дневник</a:t>
            </a:r>
            <a:endParaRPr lang="ru-RU" sz="16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9512" y="2708920"/>
            <a:ext cx="2736304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возможностей соцсетей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1520" y="3573016"/>
            <a:ext cx="2808312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возможностей портала </a:t>
            </a:r>
            <a:r>
              <a:rPr lang="en-US" dirty="0" smtClean="0"/>
              <a:t>www.englishteachers.ru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67544" y="4509120"/>
            <a:ext cx="2592288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возможностей программы </a:t>
            </a:r>
            <a:r>
              <a:rPr lang="en-US" dirty="0" smtClean="0"/>
              <a:t>Skype</a:t>
            </a:r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83568" y="5445224"/>
            <a:ext cx="3024336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мобильных приложений </a:t>
            </a:r>
            <a:r>
              <a:rPr lang="en-US" dirty="0" smtClean="0"/>
              <a:t>Viber, WhatsApp</a:t>
            </a:r>
            <a:endParaRPr lang="ru-RU" dirty="0"/>
          </a:p>
        </p:txBody>
      </p:sp>
      <p:cxnSp>
        <p:nvCxnSpPr>
          <p:cNvPr id="18" name="Прямая со стрелкой 17"/>
          <p:cNvCxnSpPr>
            <a:stCxn id="4" idx="2"/>
          </p:cNvCxnSpPr>
          <p:nvPr/>
        </p:nvCxnSpPr>
        <p:spPr>
          <a:xfrm flipH="1">
            <a:off x="3563888" y="620688"/>
            <a:ext cx="1008112" cy="4824536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endCxn id="9" idx="3"/>
          </p:cNvCxnSpPr>
          <p:nvPr/>
        </p:nvCxnSpPr>
        <p:spPr>
          <a:xfrm flipH="1">
            <a:off x="3059832" y="620688"/>
            <a:ext cx="1368152" cy="4284476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H="1">
            <a:off x="2915816" y="620688"/>
            <a:ext cx="1296144" cy="2952328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flipH="1">
            <a:off x="2915816" y="620688"/>
            <a:ext cx="1152128" cy="2160240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flipH="1">
            <a:off x="2915816" y="620688"/>
            <a:ext cx="936104" cy="1368152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>
            <a:endCxn id="5" idx="3"/>
          </p:cNvCxnSpPr>
          <p:nvPr/>
        </p:nvCxnSpPr>
        <p:spPr>
          <a:xfrm flipH="1">
            <a:off x="2915816" y="620688"/>
            <a:ext cx="720080" cy="612068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5618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0"/>
            <a:ext cx="3106688" cy="60751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WhatsApp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83568" y="882150"/>
            <a:ext cx="3538736" cy="5787209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860032" y="882150"/>
            <a:ext cx="3528392" cy="5787209"/>
          </a:xfrm>
          <a:prstGeom prst="rect">
            <a:avLst/>
          </a:prstGeom>
        </p:spPr>
      </p:pic>
      <p:sp>
        <p:nvSpPr>
          <p:cNvPr id="9" name="Выноска со стрелкой вправо 8"/>
          <p:cNvSpPr/>
          <p:nvPr/>
        </p:nvSpPr>
        <p:spPr>
          <a:xfrm rot="20949166">
            <a:off x="2115058" y="2671880"/>
            <a:ext cx="3528392" cy="1008112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7598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Возможность записи голоса и пересылки аудиозаписи педагогу</a:t>
            </a:r>
            <a:endParaRPr lang="ru-RU" dirty="0"/>
          </a:p>
        </p:txBody>
      </p:sp>
      <p:sp>
        <p:nvSpPr>
          <p:cNvPr id="10" name="Выноска со стрелкой влево 9"/>
          <p:cNvSpPr/>
          <p:nvPr/>
        </p:nvSpPr>
        <p:spPr>
          <a:xfrm rot="20898567">
            <a:off x="2980922" y="5601296"/>
            <a:ext cx="3600400" cy="792088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758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Возможность письменного общения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/>
          <a:srcRect l="4512" r="1499"/>
          <a:stretch/>
        </p:blipFill>
        <p:spPr>
          <a:xfrm>
            <a:off x="4648867" y="3130194"/>
            <a:ext cx="3312368" cy="21145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/>
          <a:srcRect t="5994" r="1455"/>
          <a:stretch/>
        </p:blipFill>
        <p:spPr>
          <a:xfrm>
            <a:off x="2993227" y="4005064"/>
            <a:ext cx="3332193" cy="1951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813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33" y="-171400"/>
            <a:ext cx="1738536" cy="879970"/>
          </a:xfrm>
        </p:spPr>
        <p:txBody>
          <a:bodyPr/>
          <a:lstStyle/>
          <a:p>
            <a:r>
              <a:rPr lang="en-US" dirty="0" smtClean="0"/>
              <a:t>Viber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39552" y="908720"/>
            <a:ext cx="3456384" cy="5298688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076056" y="908720"/>
            <a:ext cx="3691454" cy="5298688"/>
          </a:xfrm>
          <a:prstGeom prst="rect">
            <a:avLst/>
          </a:prstGeom>
        </p:spPr>
      </p:pic>
      <p:sp>
        <p:nvSpPr>
          <p:cNvPr id="9" name="Стрелка вправо 8"/>
          <p:cNvSpPr/>
          <p:nvPr/>
        </p:nvSpPr>
        <p:spPr>
          <a:xfrm>
            <a:off x="3867460" y="4869160"/>
            <a:ext cx="1712651" cy="432048"/>
          </a:xfrm>
          <a:prstGeom prst="rightArrow">
            <a:avLst>
              <a:gd name="adj1" fmla="val 50000"/>
              <a:gd name="adj2" fmla="val 84791"/>
            </a:avLst>
          </a:prstGeom>
          <a:solidFill>
            <a:srgbClr val="00206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4407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627784" y="116632"/>
            <a:ext cx="3888432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Дистанционное обучение</a:t>
            </a:r>
            <a:endParaRPr lang="ru-RU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9512" y="908720"/>
            <a:ext cx="2736304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Публикация материалов на сайте ОУ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9512" y="1700808"/>
            <a:ext cx="2736304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Публикация домашнего задания и переписка через электронный дневник</a:t>
            </a:r>
            <a:endParaRPr lang="ru-RU" sz="16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9512" y="2708920"/>
            <a:ext cx="2736304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возможностей соцсетей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1520" y="3573016"/>
            <a:ext cx="2808312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возможностей портала </a:t>
            </a:r>
            <a:r>
              <a:rPr lang="en-US" dirty="0" smtClean="0"/>
              <a:t>www.englishteachers.ru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67544" y="4509120"/>
            <a:ext cx="2592288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возможностей программы </a:t>
            </a:r>
            <a:r>
              <a:rPr lang="en-US" dirty="0" smtClean="0"/>
              <a:t>Skype</a:t>
            </a:r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83568" y="5445224"/>
            <a:ext cx="3024336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мобильных приложений </a:t>
            </a:r>
            <a:r>
              <a:rPr lang="en-US" dirty="0" smtClean="0"/>
              <a:t>Viber, WhatsApp</a:t>
            </a:r>
            <a:endParaRPr lang="ru-RU" dirty="0"/>
          </a:p>
        </p:txBody>
      </p:sp>
      <p:cxnSp>
        <p:nvCxnSpPr>
          <p:cNvPr id="18" name="Прямая со стрелкой 17"/>
          <p:cNvCxnSpPr>
            <a:stCxn id="4" idx="2"/>
          </p:cNvCxnSpPr>
          <p:nvPr/>
        </p:nvCxnSpPr>
        <p:spPr>
          <a:xfrm flipH="1">
            <a:off x="3563888" y="620688"/>
            <a:ext cx="1008112" cy="4824536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endCxn id="9" idx="3"/>
          </p:cNvCxnSpPr>
          <p:nvPr/>
        </p:nvCxnSpPr>
        <p:spPr>
          <a:xfrm flipH="1">
            <a:off x="3059832" y="620688"/>
            <a:ext cx="1368152" cy="4284476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H="1">
            <a:off x="2915816" y="620688"/>
            <a:ext cx="1296144" cy="2952328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flipH="1">
            <a:off x="2915816" y="620688"/>
            <a:ext cx="1152128" cy="2160240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flipH="1">
            <a:off x="2915816" y="620688"/>
            <a:ext cx="936104" cy="1368152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>
            <a:endCxn id="5" idx="3"/>
          </p:cNvCxnSpPr>
          <p:nvPr/>
        </p:nvCxnSpPr>
        <p:spPr>
          <a:xfrm flipH="1">
            <a:off x="2915816" y="620688"/>
            <a:ext cx="720080" cy="612068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Скругленный прямоугольник 53"/>
          <p:cNvSpPr/>
          <p:nvPr/>
        </p:nvSpPr>
        <p:spPr>
          <a:xfrm>
            <a:off x="3851920" y="5517232"/>
            <a:ext cx="1872208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визуальных  онлайн средств</a:t>
            </a:r>
            <a:endParaRPr lang="ru-RU" dirty="0"/>
          </a:p>
        </p:txBody>
      </p:sp>
      <p:cxnSp>
        <p:nvCxnSpPr>
          <p:cNvPr id="59" name="Прямая со стрелкой 58"/>
          <p:cNvCxnSpPr>
            <a:endCxn id="54" idx="0"/>
          </p:cNvCxnSpPr>
          <p:nvPr/>
        </p:nvCxnSpPr>
        <p:spPr>
          <a:xfrm>
            <a:off x="4716016" y="620688"/>
            <a:ext cx="72008" cy="4896544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0403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691679" y="32530"/>
            <a:ext cx="5040561" cy="3482475"/>
          </a:xfrm>
          <a:prstGeom prst="rect">
            <a:avLst/>
          </a:prstGeom>
        </p:spPr>
      </p:pic>
      <p:pic>
        <p:nvPicPr>
          <p:cNvPr id="13" name="Объект 12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691680" y="3443096"/>
            <a:ext cx="5040561" cy="343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5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b="11204"/>
          <a:stretch/>
        </p:blipFill>
        <p:spPr>
          <a:xfrm>
            <a:off x="2075882" y="1"/>
            <a:ext cx="4656233" cy="3789040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t="11517" b="3255"/>
          <a:stretch/>
        </p:blipFill>
        <p:spPr>
          <a:xfrm>
            <a:off x="2104364" y="3789041"/>
            <a:ext cx="4627751" cy="3053169"/>
          </a:xfrm>
          <a:prstGeom prst="rect">
            <a:avLst/>
          </a:prstGeom>
        </p:spPr>
      </p:pic>
      <p:pic>
        <p:nvPicPr>
          <p:cNvPr id="7" name="Объект 4"/>
          <p:cNvPicPr>
            <a:picLocks noChangeAspect="1"/>
          </p:cNvPicPr>
          <p:nvPr/>
        </p:nvPicPr>
        <p:blipFill rotWithShape="1">
          <a:blip r:embed="rId2"/>
          <a:srcRect b="11204"/>
          <a:stretch/>
        </p:blipFill>
        <p:spPr>
          <a:xfrm>
            <a:off x="395535" y="0"/>
            <a:ext cx="8427581" cy="6857999"/>
          </a:xfrm>
          <a:prstGeom prst="rect">
            <a:avLst/>
          </a:prstGeom>
        </p:spPr>
      </p:pic>
      <p:pic>
        <p:nvPicPr>
          <p:cNvPr id="8" name="Объект 4"/>
          <p:cNvPicPr>
            <a:picLocks noChangeAspect="1"/>
          </p:cNvPicPr>
          <p:nvPr/>
        </p:nvPicPr>
        <p:blipFill rotWithShape="1">
          <a:blip r:embed="rId2"/>
          <a:srcRect t="15988" r="53006" b="48583"/>
          <a:stretch/>
        </p:blipFill>
        <p:spPr>
          <a:xfrm>
            <a:off x="395534" y="1268760"/>
            <a:ext cx="5627995" cy="3888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919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627784" y="116632"/>
            <a:ext cx="3888432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Дистанционное обучение</a:t>
            </a:r>
            <a:endParaRPr lang="ru-RU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9512" y="908720"/>
            <a:ext cx="2736304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Публикация материалов на сайте ОУ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9512" y="1700808"/>
            <a:ext cx="2736304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Публикация домашнего задания и переписка через электронный дневник</a:t>
            </a:r>
            <a:endParaRPr lang="ru-RU" sz="16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9512" y="2708920"/>
            <a:ext cx="2736304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возможностей соцсетей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1520" y="3573016"/>
            <a:ext cx="2808312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возможностей портала </a:t>
            </a:r>
            <a:r>
              <a:rPr lang="en-US" dirty="0" smtClean="0"/>
              <a:t>www.englishteachers.ru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67544" y="4509120"/>
            <a:ext cx="2592288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возможностей программы </a:t>
            </a:r>
            <a:r>
              <a:rPr lang="en-US" dirty="0" smtClean="0"/>
              <a:t>Skype</a:t>
            </a:r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868144" y="5517232"/>
            <a:ext cx="2304256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ОКП</a:t>
            </a:r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83568" y="5445224"/>
            <a:ext cx="3024336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мобильных приложений </a:t>
            </a:r>
            <a:r>
              <a:rPr lang="en-US" dirty="0" smtClean="0"/>
              <a:t>Viber, WhatsApp</a:t>
            </a:r>
            <a:endParaRPr lang="ru-RU" dirty="0"/>
          </a:p>
        </p:txBody>
      </p:sp>
      <p:cxnSp>
        <p:nvCxnSpPr>
          <p:cNvPr id="18" name="Прямая со стрелкой 17"/>
          <p:cNvCxnSpPr>
            <a:stCxn id="4" idx="2"/>
          </p:cNvCxnSpPr>
          <p:nvPr/>
        </p:nvCxnSpPr>
        <p:spPr>
          <a:xfrm flipH="1">
            <a:off x="3563888" y="620688"/>
            <a:ext cx="1008112" cy="4824536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endCxn id="9" idx="3"/>
          </p:cNvCxnSpPr>
          <p:nvPr/>
        </p:nvCxnSpPr>
        <p:spPr>
          <a:xfrm flipH="1">
            <a:off x="3059832" y="620688"/>
            <a:ext cx="1368152" cy="4284476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4788024" y="620688"/>
            <a:ext cx="1152128" cy="4896544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H="1">
            <a:off x="2915816" y="620688"/>
            <a:ext cx="1296144" cy="2952328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flipH="1">
            <a:off x="2915816" y="620688"/>
            <a:ext cx="1152128" cy="2160240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flipH="1">
            <a:off x="2915816" y="620688"/>
            <a:ext cx="936104" cy="1368152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>
            <a:endCxn id="5" idx="3"/>
          </p:cNvCxnSpPr>
          <p:nvPr/>
        </p:nvCxnSpPr>
        <p:spPr>
          <a:xfrm flipH="1">
            <a:off x="2915816" y="620688"/>
            <a:ext cx="720080" cy="612068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Скругленный прямоугольник 53"/>
          <p:cNvSpPr/>
          <p:nvPr/>
        </p:nvSpPr>
        <p:spPr>
          <a:xfrm>
            <a:off x="3851920" y="5517232"/>
            <a:ext cx="1872208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визуальных  онлайн средств</a:t>
            </a:r>
            <a:endParaRPr lang="ru-RU" dirty="0"/>
          </a:p>
        </p:txBody>
      </p:sp>
      <p:cxnSp>
        <p:nvCxnSpPr>
          <p:cNvPr id="59" name="Прямая со стрелкой 58"/>
          <p:cNvCxnSpPr>
            <a:endCxn id="54" idx="0"/>
          </p:cNvCxnSpPr>
          <p:nvPr/>
        </p:nvCxnSpPr>
        <p:spPr>
          <a:xfrm>
            <a:off x="4716016" y="620688"/>
            <a:ext cx="72008" cy="4896544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7275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764704"/>
            <a:ext cx="7812360" cy="778098"/>
          </a:xfrm>
        </p:spPr>
        <p:txBody>
          <a:bodyPr>
            <a:noAutofit/>
          </a:bodyPr>
          <a:lstStyle/>
          <a:p>
            <a:r>
              <a:rPr lang="ru-RU" sz="2800" dirty="0" smtClean="0"/>
              <a:t>Возможность </a:t>
            </a:r>
            <a:r>
              <a:rPr lang="ru-RU" sz="2800" dirty="0" smtClean="0"/>
              <a:t>сохранить результаты </a:t>
            </a:r>
            <a:r>
              <a:rPr lang="ru-RU" sz="2800" dirty="0" smtClean="0"/>
              <a:t>выполнения </a:t>
            </a:r>
            <a:r>
              <a:rPr lang="ru-RU" sz="2800" dirty="0" smtClean="0"/>
              <a:t>упражнений </a:t>
            </a:r>
            <a:endParaRPr lang="ru-RU" sz="2800" dirty="0"/>
          </a:p>
        </p:txBody>
      </p:sp>
      <p:pic>
        <p:nvPicPr>
          <p:cNvPr id="21505" name="Picture 1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l="12431" t="2223" r="13325" b="51857"/>
          <a:stretch/>
        </p:blipFill>
        <p:spPr bwMode="auto">
          <a:xfrm>
            <a:off x="248269" y="1891019"/>
            <a:ext cx="8771440" cy="3050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 rotWithShape="1">
          <a:blip r:embed="rId3" cstate="print"/>
          <a:srcRect l="12448" t="89339" r="13945" b="2923"/>
          <a:stretch/>
        </p:blipFill>
        <p:spPr bwMode="auto">
          <a:xfrm>
            <a:off x="244414" y="5030055"/>
            <a:ext cx="8775295" cy="518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1259632" y="4941168"/>
            <a:ext cx="4752528" cy="79208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4169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0" y="0"/>
            <a:ext cx="9144000" cy="9087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 smtClean="0">
                <a:latin typeface="+mj-lt"/>
                <a:ea typeface="+mj-ea"/>
                <a:cs typeface="+mj-cs"/>
              </a:rPr>
              <a:t>Возможность посмотреть сводный отчет о датах, продолжительности и качества выполнения упражнений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481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2502" t="1482" r="14153" b="2159"/>
          <a:stretch>
            <a:fillRect/>
          </a:stretch>
        </p:blipFill>
        <p:spPr bwMode="auto">
          <a:xfrm>
            <a:off x="611560" y="1060537"/>
            <a:ext cx="7848872" cy="579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 cstate="print"/>
          <a:srcRect l="52759" t="50621" r="14153" b="2159"/>
          <a:stretch>
            <a:fillRect/>
          </a:stretch>
        </p:blipFill>
        <p:spPr bwMode="auto">
          <a:xfrm>
            <a:off x="1763688" y="1484784"/>
            <a:ext cx="6696744" cy="5373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Группа 9"/>
          <p:cNvGrpSpPr/>
          <p:nvPr/>
        </p:nvGrpSpPr>
        <p:grpSpPr>
          <a:xfrm>
            <a:off x="3059832" y="1772816"/>
            <a:ext cx="3672408" cy="3744416"/>
            <a:chOff x="3059832" y="1772816"/>
            <a:chExt cx="3672408" cy="3744416"/>
          </a:xfrm>
        </p:grpSpPr>
        <p:sp>
          <p:nvSpPr>
            <p:cNvPr id="7" name="Овал 6"/>
            <p:cNvSpPr/>
            <p:nvPr/>
          </p:nvSpPr>
          <p:spPr>
            <a:xfrm>
              <a:off x="4499992" y="4365104"/>
              <a:ext cx="504056" cy="432048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Овал 7"/>
            <p:cNvSpPr/>
            <p:nvPr/>
          </p:nvSpPr>
          <p:spPr>
            <a:xfrm>
              <a:off x="3059832" y="5085184"/>
              <a:ext cx="504056" cy="432048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>
              <a:off x="6300192" y="1772816"/>
              <a:ext cx="432048" cy="432048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 l="12367" t="3125" r="13473" b="3125"/>
          <a:stretch>
            <a:fillRect/>
          </a:stretch>
        </p:blipFill>
        <p:spPr bwMode="auto">
          <a:xfrm>
            <a:off x="539552" y="980728"/>
            <a:ext cx="8269207" cy="5877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23016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5797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Формы дистанционного обучения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/>
              <a:t>Distance learning</a:t>
            </a:r>
            <a:endParaRPr lang="ru-RU" b="1" dirty="0" smtClean="0"/>
          </a:p>
          <a:p>
            <a:r>
              <a:rPr lang="en-US" b="1" dirty="0" smtClean="0"/>
              <a:t>Blended </a:t>
            </a:r>
            <a:r>
              <a:rPr lang="en-US" b="1" dirty="0"/>
              <a:t>learning</a:t>
            </a:r>
            <a:r>
              <a:rPr lang="en-US" dirty="0"/>
              <a:t> (or hybrid learning</a:t>
            </a:r>
            <a:r>
              <a:rPr lang="en-US" dirty="0" smtClean="0"/>
              <a:t>) is a type </a:t>
            </a:r>
            <a:r>
              <a:rPr lang="en-US" dirty="0"/>
              <a:t>of mixed distance and campus based </a:t>
            </a:r>
            <a:r>
              <a:rPr lang="en-US" dirty="0" smtClean="0"/>
              <a:t>education. </a:t>
            </a:r>
          </a:p>
          <a:p>
            <a:r>
              <a:rPr lang="en-US" b="1" dirty="0"/>
              <a:t>Flipped classroom</a:t>
            </a:r>
            <a:r>
              <a:rPr lang="en-US" dirty="0"/>
              <a:t> is a form of blended learning in which students learn content online, usually at home, and homework is done in class with teachers and students discussing and solving questions.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8574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627784" y="116632"/>
            <a:ext cx="3888432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Дистанционное обучение</a:t>
            </a:r>
            <a:endParaRPr lang="ru-RU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9512" y="908720"/>
            <a:ext cx="2736304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Публикация материалов на сайте ОУ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9512" y="1700808"/>
            <a:ext cx="2736304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Публикация домашнего задания и переписка через электронный дневник</a:t>
            </a:r>
            <a:endParaRPr lang="ru-RU" sz="16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9512" y="2708920"/>
            <a:ext cx="2736304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возможностей соцсетей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1520" y="3573016"/>
            <a:ext cx="2808312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возможностей портала </a:t>
            </a:r>
            <a:r>
              <a:rPr lang="en-US" dirty="0" smtClean="0"/>
              <a:t>www.englishteachers.ru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67544" y="4509120"/>
            <a:ext cx="2592288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возможностей программы </a:t>
            </a:r>
            <a:r>
              <a:rPr lang="en-US" dirty="0" smtClean="0"/>
              <a:t>Skype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940152" y="4509120"/>
            <a:ext cx="3024336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дистанционного обучения на сайте </a:t>
            </a:r>
            <a:r>
              <a:rPr lang="en-US" dirty="0" smtClean="0"/>
              <a:t>www.ruteachers.ru</a:t>
            </a:r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868144" y="5517232"/>
            <a:ext cx="2304256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ОКП</a:t>
            </a:r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83568" y="5445224"/>
            <a:ext cx="3024336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мобильных приложений </a:t>
            </a:r>
            <a:r>
              <a:rPr lang="en-US" dirty="0" smtClean="0"/>
              <a:t>Viber, WhatsApp</a:t>
            </a:r>
            <a:endParaRPr lang="ru-RU" dirty="0"/>
          </a:p>
        </p:txBody>
      </p:sp>
      <p:cxnSp>
        <p:nvCxnSpPr>
          <p:cNvPr id="18" name="Прямая со стрелкой 17"/>
          <p:cNvCxnSpPr>
            <a:stCxn id="4" idx="2"/>
          </p:cNvCxnSpPr>
          <p:nvPr/>
        </p:nvCxnSpPr>
        <p:spPr>
          <a:xfrm flipH="1">
            <a:off x="3563888" y="620688"/>
            <a:ext cx="1008112" cy="4824536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endCxn id="9" idx="3"/>
          </p:cNvCxnSpPr>
          <p:nvPr/>
        </p:nvCxnSpPr>
        <p:spPr>
          <a:xfrm flipH="1">
            <a:off x="3059832" y="620688"/>
            <a:ext cx="1368152" cy="4284476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4788024" y="620688"/>
            <a:ext cx="1152128" cy="4896544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4932040" y="620688"/>
            <a:ext cx="1080120" cy="3888432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H="1">
            <a:off x="2915816" y="620688"/>
            <a:ext cx="1296144" cy="2952328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flipH="1">
            <a:off x="2915816" y="620688"/>
            <a:ext cx="1152128" cy="2160240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flipH="1">
            <a:off x="2915816" y="620688"/>
            <a:ext cx="936104" cy="1368152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>
            <a:endCxn id="5" idx="3"/>
          </p:cNvCxnSpPr>
          <p:nvPr/>
        </p:nvCxnSpPr>
        <p:spPr>
          <a:xfrm flipH="1">
            <a:off x="2915816" y="620688"/>
            <a:ext cx="720080" cy="612068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Скругленный прямоугольник 53"/>
          <p:cNvSpPr/>
          <p:nvPr/>
        </p:nvSpPr>
        <p:spPr>
          <a:xfrm>
            <a:off x="3851920" y="5517232"/>
            <a:ext cx="1872208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визуальных  онлайн средств</a:t>
            </a:r>
            <a:endParaRPr lang="ru-RU" dirty="0"/>
          </a:p>
        </p:txBody>
      </p:sp>
      <p:cxnSp>
        <p:nvCxnSpPr>
          <p:cNvPr id="59" name="Прямая со стрелкой 58"/>
          <p:cNvCxnSpPr>
            <a:endCxn id="54" idx="0"/>
          </p:cNvCxnSpPr>
          <p:nvPr/>
        </p:nvCxnSpPr>
        <p:spPr>
          <a:xfrm>
            <a:off x="4716016" y="620688"/>
            <a:ext cx="72008" cy="4896544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9084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847" y="1556792"/>
            <a:ext cx="9071595" cy="4680519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r="34982"/>
          <a:stretch/>
        </p:blipFill>
        <p:spPr>
          <a:xfrm>
            <a:off x="827584" y="0"/>
            <a:ext cx="72063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934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95" y="1196752"/>
            <a:ext cx="8962409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721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627784" y="116632"/>
            <a:ext cx="3888432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Дистанционное обучение</a:t>
            </a:r>
            <a:endParaRPr lang="ru-RU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9512" y="908720"/>
            <a:ext cx="2736304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Публикация материалов на сайте ОУ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9512" y="1700808"/>
            <a:ext cx="2736304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Публикация домашнего задания и переписка через электронный дневник</a:t>
            </a:r>
            <a:endParaRPr lang="ru-RU" sz="16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9512" y="2708920"/>
            <a:ext cx="2736304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возможностей соцсетей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1520" y="3573016"/>
            <a:ext cx="2808312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возможностей портала </a:t>
            </a:r>
            <a:r>
              <a:rPr lang="en-US" dirty="0" smtClean="0"/>
              <a:t>www.englishteachers.ru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67544" y="4509120"/>
            <a:ext cx="2592288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возможностей программы </a:t>
            </a:r>
            <a:r>
              <a:rPr lang="en-US" dirty="0" smtClean="0"/>
              <a:t>Skype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940152" y="4509120"/>
            <a:ext cx="3024336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дистанционного обучения на сайте </a:t>
            </a:r>
            <a:r>
              <a:rPr lang="en-US" dirty="0" smtClean="0"/>
              <a:t>www.ruteachers.ru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372200" y="3573016"/>
            <a:ext cx="2592288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бесплатных площадок для вебинаров</a:t>
            </a:r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868144" y="5517232"/>
            <a:ext cx="2304256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ОКП</a:t>
            </a:r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83568" y="5445224"/>
            <a:ext cx="3024336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мобильных приложений </a:t>
            </a:r>
            <a:r>
              <a:rPr lang="en-US" dirty="0" smtClean="0"/>
              <a:t>Viber, WhatsApp</a:t>
            </a:r>
            <a:endParaRPr lang="ru-RU" dirty="0"/>
          </a:p>
        </p:txBody>
      </p:sp>
      <p:cxnSp>
        <p:nvCxnSpPr>
          <p:cNvPr id="18" name="Прямая со стрелкой 17"/>
          <p:cNvCxnSpPr>
            <a:stCxn id="4" idx="2"/>
          </p:cNvCxnSpPr>
          <p:nvPr/>
        </p:nvCxnSpPr>
        <p:spPr>
          <a:xfrm flipH="1">
            <a:off x="3563888" y="620688"/>
            <a:ext cx="1008112" cy="4824536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endCxn id="9" idx="3"/>
          </p:cNvCxnSpPr>
          <p:nvPr/>
        </p:nvCxnSpPr>
        <p:spPr>
          <a:xfrm flipH="1">
            <a:off x="3059832" y="620688"/>
            <a:ext cx="1368152" cy="4284476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4788024" y="620688"/>
            <a:ext cx="1152128" cy="4896544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4932040" y="620688"/>
            <a:ext cx="1080120" cy="3888432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endCxn id="11" idx="1"/>
          </p:cNvCxnSpPr>
          <p:nvPr/>
        </p:nvCxnSpPr>
        <p:spPr>
          <a:xfrm>
            <a:off x="5076056" y="620688"/>
            <a:ext cx="1296144" cy="3348372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H="1">
            <a:off x="2915816" y="620688"/>
            <a:ext cx="1296144" cy="2952328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flipH="1">
            <a:off x="2915816" y="620688"/>
            <a:ext cx="1152128" cy="2160240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flipH="1">
            <a:off x="2915816" y="620688"/>
            <a:ext cx="936104" cy="1368152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>
            <a:endCxn id="5" idx="3"/>
          </p:cNvCxnSpPr>
          <p:nvPr/>
        </p:nvCxnSpPr>
        <p:spPr>
          <a:xfrm flipH="1">
            <a:off x="2915816" y="620688"/>
            <a:ext cx="720080" cy="612068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Скругленный прямоугольник 53"/>
          <p:cNvSpPr/>
          <p:nvPr/>
        </p:nvSpPr>
        <p:spPr>
          <a:xfrm>
            <a:off x="3851920" y="5517232"/>
            <a:ext cx="1872208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визуальных  онлайн средств</a:t>
            </a:r>
            <a:endParaRPr lang="ru-RU" dirty="0"/>
          </a:p>
        </p:txBody>
      </p:sp>
      <p:cxnSp>
        <p:nvCxnSpPr>
          <p:cNvPr id="59" name="Прямая со стрелкой 58"/>
          <p:cNvCxnSpPr>
            <a:endCxn id="54" idx="0"/>
          </p:cNvCxnSpPr>
          <p:nvPr/>
        </p:nvCxnSpPr>
        <p:spPr>
          <a:xfrm>
            <a:off x="4716016" y="620688"/>
            <a:ext cx="72008" cy="4896544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313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2223" b="30381"/>
          <a:stretch>
            <a:fillRect/>
          </a:stretch>
        </p:blipFill>
        <p:spPr bwMode="auto">
          <a:xfrm>
            <a:off x="4615" y="1988840"/>
            <a:ext cx="9139385" cy="3849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51601" t="2223" b="43570"/>
          <a:stretch>
            <a:fillRect/>
          </a:stretch>
        </p:blipFill>
        <p:spPr bwMode="auto">
          <a:xfrm>
            <a:off x="1763688" y="1362373"/>
            <a:ext cx="7375697" cy="5162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7502" t="2529" r="18431" b="58275"/>
          <a:stretch>
            <a:fillRect/>
          </a:stretch>
        </p:blipFill>
        <p:spPr bwMode="auto">
          <a:xfrm>
            <a:off x="-1" y="2276872"/>
            <a:ext cx="9144001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28204" t="35192" r="28634" b="58275"/>
          <a:stretch>
            <a:fillRect/>
          </a:stretch>
        </p:blipFill>
        <p:spPr bwMode="auto">
          <a:xfrm>
            <a:off x="251520" y="4437112"/>
            <a:ext cx="8892480" cy="841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вал 5"/>
          <p:cNvSpPr/>
          <p:nvPr/>
        </p:nvSpPr>
        <p:spPr>
          <a:xfrm>
            <a:off x="5004048" y="4509120"/>
            <a:ext cx="1152128" cy="79208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3814" b="3908"/>
          <a:stretch>
            <a:fillRect/>
          </a:stretch>
        </p:blipFill>
        <p:spPr bwMode="auto">
          <a:xfrm>
            <a:off x="-47604" y="1196752"/>
            <a:ext cx="9239207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21852" t="19880" r="22033" b="16523"/>
          <a:stretch>
            <a:fillRect/>
          </a:stretch>
        </p:blipFill>
        <p:spPr bwMode="auto">
          <a:xfrm>
            <a:off x="395535" y="1052736"/>
            <a:ext cx="8195667" cy="580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7188" b="3814"/>
          <a:stretch>
            <a:fillRect/>
          </a:stretch>
        </p:blipFill>
        <p:spPr bwMode="auto">
          <a:xfrm>
            <a:off x="0" y="1412776"/>
            <a:ext cx="9061885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21754" t="18483" r="22622" b="15405"/>
          <a:stretch>
            <a:fillRect/>
          </a:stretch>
        </p:blipFill>
        <p:spPr bwMode="auto">
          <a:xfrm>
            <a:off x="395536" y="813443"/>
            <a:ext cx="8136904" cy="6044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2564" b="5128"/>
          <a:stretch>
            <a:fillRect/>
          </a:stretch>
        </p:blipFill>
        <p:spPr bwMode="auto">
          <a:xfrm>
            <a:off x="0" y="1124744"/>
            <a:ext cx="9144000" cy="5275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22346" t="20057" r="22530" b="16944"/>
          <a:stretch>
            <a:fillRect/>
          </a:stretch>
        </p:blipFill>
        <p:spPr bwMode="auto">
          <a:xfrm>
            <a:off x="395536" y="836712"/>
            <a:ext cx="8266518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3013" b="3532"/>
          <a:stretch>
            <a:fillRect/>
          </a:stretch>
        </p:blipFill>
        <p:spPr bwMode="auto">
          <a:xfrm>
            <a:off x="0" y="1124744"/>
            <a:ext cx="9144000" cy="5340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Дистанционное обучение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417638"/>
            <a:ext cx="8147248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Это форма обучения, при которой взаимодействие учителя и учащихся между собой осуществляется на расстоянии и отражает все присущие учебному процессу  компоненты (цели, содержание, методы, формы, средства), реализуемые специфичными средствами интернет-технологий или другими средствами, предусматривающими интерактивность.</a:t>
            </a:r>
          </a:p>
          <a:p>
            <a:pPr marL="0" indent="0">
              <a:buNone/>
            </a:pPr>
            <a:endParaRPr lang="ru-RU" dirty="0"/>
          </a:p>
          <a:p>
            <a:pPr marL="0" indent="0" algn="r">
              <a:buNone/>
            </a:pPr>
            <a:r>
              <a:rPr lang="ru-RU" dirty="0" smtClean="0"/>
              <a:t>Е.С. </a:t>
            </a:r>
            <a:r>
              <a:rPr lang="ru-RU" dirty="0" err="1" smtClean="0"/>
              <a:t>Полат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1116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264" t="2223" r="14203" b="59593"/>
          <a:stretch>
            <a:fillRect/>
          </a:stretch>
        </p:blipFill>
        <p:spPr bwMode="auto">
          <a:xfrm>
            <a:off x="251520" y="1772816"/>
            <a:ext cx="871596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8631" r="5432"/>
          <a:stretch>
            <a:fillRect/>
          </a:stretch>
        </p:blipFill>
        <p:spPr bwMode="auto">
          <a:xfrm>
            <a:off x="395536" y="561773"/>
            <a:ext cx="8496944" cy="6179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627784" y="116632"/>
            <a:ext cx="3888432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Дистанционное обучение</a:t>
            </a:r>
            <a:endParaRPr lang="ru-RU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9512" y="908720"/>
            <a:ext cx="2736304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Публикация материалов на сайте ОУ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9512" y="1700808"/>
            <a:ext cx="2736304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Публикация домашнего задания и переписка через электронный дневник</a:t>
            </a:r>
            <a:endParaRPr lang="ru-RU" sz="16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9512" y="2708920"/>
            <a:ext cx="2736304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возможностей соцсетей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1520" y="3573016"/>
            <a:ext cx="2808312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возможностей портала </a:t>
            </a:r>
            <a:r>
              <a:rPr lang="en-US" dirty="0" smtClean="0"/>
              <a:t>www.englishteachers.ru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67544" y="4509120"/>
            <a:ext cx="2592288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возможностей программы </a:t>
            </a:r>
            <a:r>
              <a:rPr lang="en-US" dirty="0" smtClean="0"/>
              <a:t>Skype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940152" y="4509120"/>
            <a:ext cx="3024336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дистанционного обучения на сайте </a:t>
            </a:r>
            <a:r>
              <a:rPr lang="en-US" dirty="0" smtClean="0"/>
              <a:t>www.ruteachers.ru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372200" y="3573016"/>
            <a:ext cx="2592288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бесплатных площадок для вебинаров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228184" y="2636912"/>
            <a:ext cx="2736304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бесплатных платформ для создания вебсайтов</a:t>
            </a:r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868144" y="5517232"/>
            <a:ext cx="2304256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ОКП</a:t>
            </a:r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83568" y="5445224"/>
            <a:ext cx="3024336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мобильных приложений </a:t>
            </a:r>
            <a:r>
              <a:rPr lang="en-US" dirty="0" smtClean="0"/>
              <a:t>Viber, WhatsApp</a:t>
            </a:r>
            <a:endParaRPr lang="ru-RU" dirty="0"/>
          </a:p>
        </p:txBody>
      </p:sp>
      <p:cxnSp>
        <p:nvCxnSpPr>
          <p:cNvPr id="18" name="Прямая со стрелкой 17"/>
          <p:cNvCxnSpPr>
            <a:stCxn id="4" idx="2"/>
          </p:cNvCxnSpPr>
          <p:nvPr/>
        </p:nvCxnSpPr>
        <p:spPr>
          <a:xfrm flipH="1">
            <a:off x="3563888" y="620688"/>
            <a:ext cx="1008112" cy="4824536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endCxn id="9" idx="3"/>
          </p:cNvCxnSpPr>
          <p:nvPr/>
        </p:nvCxnSpPr>
        <p:spPr>
          <a:xfrm flipH="1">
            <a:off x="3059832" y="620688"/>
            <a:ext cx="1368152" cy="4284476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4788024" y="620688"/>
            <a:ext cx="1152128" cy="4896544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4932040" y="620688"/>
            <a:ext cx="1080120" cy="3888432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endCxn id="11" idx="1"/>
          </p:cNvCxnSpPr>
          <p:nvPr/>
        </p:nvCxnSpPr>
        <p:spPr>
          <a:xfrm>
            <a:off x="5076056" y="620688"/>
            <a:ext cx="1296144" cy="3348372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5292080" y="620688"/>
            <a:ext cx="1008112" cy="2016224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H="1">
            <a:off x="2915816" y="620688"/>
            <a:ext cx="1296144" cy="2952328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flipH="1">
            <a:off x="2915816" y="620688"/>
            <a:ext cx="1152128" cy="2160240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flipH="1">
            <a:off x="2915816" y="620688"/>
            <a:ext cx="936104" cy="1368152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>
            <a:endCxn id="5" idx="3"/>
          </p:cNvCxnSpPr>
          <p:nvPr/>
        </p:nvCxnSpPr>
        <p:spPr>
          <a:xfrm flipH="1">
            <a:off x="2915816" y="620688"/>
            <a:ext cx="720080" cy="612068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Скругленный прямоугольник 53"/>
          <p:cNvSpPr/>
          <p:nvPr/>
        </p:nvSpPr>
        <p:spPr>
          <a:xfrm>
            <a:off x="3851920" y="5517232"/>
            <a:ext cx="1872208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визуальных  онлайн средств</a:t>
            </a:r>
            <a:endParaRPr lang="ru-RU" dirty="0"/>
          </a:p>
        </p:txBody>
      </p:sp>
      <p:cxnSp>
        <p:nvCxnSpPr>
          <p:cNvPr id="59" name="Прямая со стрелкой 58"/>
          <p:cNvCxnSpPr>
            <a:endCxn id="54" idx="0"/>
          </p:cNvCxnSpPr>
          <p:nvPr/>
        </p:nvCxnSpPr>
        <p:spPr>
          <a:xfrm>
            <a:off x="4716016" y="620688"/>
            <a:ext cx="72008" cy="4896544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360" y="188640"/>
            <a:ext cx="843528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Примеры бесплатных конструкторов сайтов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525963"/>
          </a:xfrm>
        </p:spPr>
        <p:txBody>
          <a:bodyPr/>
          <a:lstStyle/>
          <a:p>
            <a:r>
              <a:rPr lang="en-US" dirty="0">
                <a:hlinkClick r:id="rId2"/>
              </a:rPr>
              <a:t>http://www.ucoz.ru</a:t>
            </a:r>
            <a:r>
              <a:rPr lang="en-US" dirty="0" smtClean="0">
                <a:hlinkClick r:id="rId2"/>
              </a:rPr>
              <a:t>/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://ru.jimdo.com</a:t>
            </a:r>
            <a:r>
              <a:rPr lang="en-US" dirty="0" smtClean="0">
                <a:hlinkClick r:id="rId3"/>
              </a:rPr>
              <a:t>/</a:t>
            </a:r>
            <a:endParaRPr lang="ru-RU" dirty="0" smtClean="0"/>
          </a:p>
          <a:p>
            <a:r>
              <a:rPr lang="en-US" dirty="0">
                <a:hlinkClick r:id="rId4"/>
              </a:rPr>
              <a:t>http://ru.wix.com</a:t>
            </a:r>
            <a:r>
              <a:rPr lang="en-US" dirty="0" smtClean="0">
                <a:hlinkClick r:id="rId4"/>
              </a:rPr>
              <a:t>/</a:t>
            </a:r>
            <a:r>
              <a:rPr lang="ru-RU" dirty="0" smtClean="0"/>
              <a:t> </a:t>
            </a:r>
          </a:p>
          <a:p>
            <a:r>
              <a:rPr lang="en-US" dirty="0">
                <a:hlinkClick r:id="rId5"/>
              </a:rPr>
              <a:t>http://www.setup.ru</a:t>
            </a:r>
            <a:r>
              <a:rPr lang="en-US" dirty="0" smtClean="0">
                <a:hlinkClick r:id="rId5"/>
              </a:rPr>
              <a:t>/</a:t>
            </a:r>
            <a:r>
              <a:rPr lang="ru-RU" dirty="0" smtClean="0"/>
              <a:t> </a:t>
            </a:r>
          </a:p>
          <a:p>
            <a:r>
              <a:rPr lang="en-US" dirty="0">
                <a:hlinkClick r:id="rId6"/>
              </a:rPr>
              <a:t>http://www.a5.ru</a:t>
            </a:r>
            <a:r>
              <a:rPr lang="en-US" dirty="0" smtClean="0">
                <a:hlinkClick r:id="rId6"/>
              </a:rPr>
              <a:t>/</a:t>
            </a:r>
            <a:r>
              <a:rPr lang="ru-RU" dirty="0" smtClean="0"/>
              <a:t> </a:t>
            </a:r>
            <a:endParaRPr lang="en-US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977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627784" y="116632"/>
            <a:ext cx="3888432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Дистанционное обучение</a:t>
            </a:r>
            <a:endParaRPr lang="ru-RU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9512" y="908720"/>
            <a:ext cx="2736304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Публикация материалов на сайте ОУ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9512" y="1700808"/>
            <a:ext cx="2736304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Публикация домашнего задания и переписка через электронный дневник</a:t>
            </a:r>
            <a:endParaRPr lang="ru-RU" sz="16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9512" y="2708920"/>
            <a:ext cx="2736304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возможностей соцсетей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1520" y="3573016"/>
            <a:ext cx="2808312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возможностей портала </a:t>
            </a:r>
            <a:r>
              <a:rPr lang="en-US" dirty="0" smtClean="0"/>
              <a:t>www.englishteachers.ru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67544" y="4509120"/>
            <a:ext cx="2592288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возможностей программы </a:t>
            </a:r>
            <a:r>
              <a:rPr lang="en-US" dirty="0" smtClean="0"/>
              <a:t>Skype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940152" y="4509120"/>
            <a:ext cx="3024336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дистанционного обучения на сайте </a:t>
            </a:r>
            <a:r>
              <a:rPr lang="en-US" dirty="0" smtClean="0"/>
              <a:t>www.ruteachers.ru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372200" y="3573016"/>
            <a:ext cx="2592288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бесплатных площадок для вебинаров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228184" y="2636912"/>
            <a:ext cx="2736304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бесплатных платформ для создания вебсайтов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516216" y="1628800"/>
            <a:ext cx="2376264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каналов на </a:t>
            </a:r>
            <a:r>
              <a:rPr lang="en-US" dirty="0" smtClean="0"/>
              <a:t>www.youtube.com</a:t>
            </a:r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868144" y="5517232"/>
            <a:ext cx="2304256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ОКП</a:t>
            </a:r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83568" y="5445224"/>
            <a:ext cx="3024336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мобильных приложений </a:t>
            </a:r>
            <a:r>
              <a:rPr lang="en-US" dirty="0" smtClean="0"/>
              <a:t>Viber, WhatsApp</a:t>
            </a:r>
            <a:endParaRPr lang="ru-RU" dirty="0"/>
          </a:p>
        </p:txBody>
      </p:sp>
      <p:cxnSp>
        <p:nvCxnSpPr>
          <p:cNvPr id="18" name="Прямая со стрелкой 17"/>
          <p:cNvCxnSpPr>
            <a:stCxn id="4" idx="2"/>
          </p:cNvCxnSpPr>
          <p:nvPr/>
        </p:nvCxnSpPr>
        <p:spPr>
          <a:xfrm flipH="1">
            <a:off x="3563888" y="620688"/>
            <a:ext cx="1008112" cy="4824536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endCxn id="9" idx="3"/>
          </p:cNvCxnSpPr>
          <p:nvPr/>
        </p:nvCxnSpPr>
        <p:spPr>
          <a:xfrm flipH="1">
            <a:off x="3059832" y="620688"/>
            <a:ext cx="1368152" cy="4284476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4788024" y="620688"/>
            <a:ext cx="1152128" cy="4896544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4932040" y="620688"/>
            <a:ext cx="1080120" cy="3888432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endCxn id="11" idx="1"/>
          </p:cNvCxnSpPr>
          <p:nvPr/>
        </p:nvCxnSpPr>
        <p:spPr>
          <a:xfrm>
            <a:off x="5076056" y="620688"/>
            <a:ext cx="1296144" cy="3348372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5292080" y="620688"/>
            <a:ext cx="1008112" cy="2016224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5436096" y="620688"/>
            <a:ext cx="1080120" cy="1152128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H="1">
            <a:off x="2915816" y="620688"/>
            <a:ext cx="1296144" cy="2952328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flipH="1">
            <a:off x="2915816" y="620688"/>
            <a:ext cx="1152128" cy="2160240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flipH="1">
            <a:off x="2915816" y="620688"/>
            <a:ext cx="936104" cy="1368152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>
            <a:endCxn id="5" idx="3"/>
          </p:cNvCxnSpPr>
          <p:nvPr/>
        </p:nvCxnSpPr>
        <p:spPr>
          <a:xfrm flipH="1">
            <a:off x="2915816" y="620688"/>
            <a:ext cx="720080" cy="612068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Скругленный прямоугольник 53"/>
          <p:cNvSpPr/>
          <p:nvPr/>
        </p:nvSpPr>
        <p:spPr>
          <a:xfrm>
            <a:off x="3851920" y="5517232"/>
            <a:ext cx="1872208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визуальных  онлайн средств</a:t>
            </a:r>
            <a:endParaRPr lang="ru-RU" dirty="0"/>
          </a:p>
        </p:txBody>
      </p:sp>
      <p:cxnSp>
        <p:nvCxnSpPr>
          <p:cNvPr id="59" name="Прямая со стрелкой 58"/>
          <p:cNvCxnSpPr>
            <a:endCxn id="54" idx="0"/>
          </p:cNvCxnSpPr>
          <p:nvPr/>
        </p:nvCxnSpPr>
        <p:spPr>
          <a:xfrm>
            <a:off x="4716016" y="620688"/>
            <a:ext cx="72008" cy="4896544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3457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9512" y="1542996"/>
            <a:ext cx="8887104" cy="4694316"/>
          </a:xfrm>
          <a:prstGeom prst="rect">
            <a:avLst/>
          </a:prstGeom>
        </p:spPr>
      </p:pic>
      <p:pic>
        <p:nvPicPr>
          <p:cNvPr id="7" name="Объект 5"/>
          <p:cNvPicPr>
            <a:picLocks noChangeAspect="1"/>
          </p:cNvPicPr>
          <p:nvPr/>
        </p:nvPicPr>
        <p:blipFill rotWithShape="1">
          <a:blip r:embed="rId2"/>
          <a:srcRect r="18522" b="19941"/>
          <a:stretch/>
        </p:blipFill>
        <p:spPr>
          <a:xfrm>
            <a:off x="53477" y="1484784"/>
            <a:ext cx="9018094" cy="4680520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1979712" y="5589240"/>
            <a:ext cx="1008112" cy="2160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 rot="20166628">
            <a:off x="1226597" y="5696304"/>
            <a:ext cx="792088" cy="360040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568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627784" y="116632"/>
            <a:ext cx="3888432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Дистанционное обучение</a:t>
            </a:r>
            <a:endParaRPr lang="ru-RU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9512" y="908720"/>
            <a:ext cx="2736304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Публикация материалов на сайте ОУ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9512" y="1700808"/>
            <a:ext cx="2736304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Публикация домашнего задания и переписка через электронный дневник</a:t>
            </a:r>
            <a:endParaRPr lang="ru-RU" sz="16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9512" y="2708920"/>
            <a:ext cx="2736304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возможностей соцсетей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1520" y="3573016"/>
            <a:ext cx="2808312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возможностей портала </a:t>
            </a:r>
            <a:r>
              <a:rPr lang="en-US" dirty="0" smtClean="0"/>
              <a:t>www.englishteachers.ru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67544" y="4509120"/>
            <a:ext cx="2592288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возможностей программы </a:t>
            </a:r>
            <a:r>
              <a:rPr lang="en-US" dirty="0" smtClean="0"/>
              <a:t>Skype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940152" y="4509120"/>
            <a:ext cx="3024336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дистанционного обучения на сайте </a:t>
            </a:r>
            <a:r>
              <a:rPr lang="en-US" dirty="0" smtClean="0"/>
              <a:t>www.ruteachers.ru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372200" y="3573016"/>
            <a:ext cx="2592288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бесплатных площадок для вебинаров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588224" y="692696"/>
            <a:ext cx="2376264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электронной почты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228184" y="2636912"/>
            <a:ext cx="2736304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бесплатных платформ для создания вебсайтов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516216" y="1628800"/>
            <a:ext cx="2376264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каналов на </a:t>
            </a:r>
            <a:r>
              <a:rPr lang="en-US" dirty="0" smtClean="0"/>
              <a:t>www.youtube.com</a:t>
            </a:r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868144" y="5517232"/>
            <a:ext cx="2304256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ОКП</a:t>
            </a:r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83568" y="5445224"/>
            <a:ext cx="3024336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мобильных приложений </a:t>
            </a:r>
            <a:r>
              <a:rPr lang="en-US" dirty="0" smtClean="0"/>
              <a:t>Viber, WhatsApp</a:t>
            </a:r>
            <a:endParaRPr lang="ru-RU" dirty="0"/>
          </a:p>
        </p:txBody>
      </p:sp>
      <p:cxnSp>
        <p:nvCxnSpPr>
          <p:cNvPr id="18" name="Прямая со стрелкой 17"/>
          <p:cNvCxnSpPr>
            <a:stCxn id="4" idx="2"/>
          </p:cNvCxnSpPr>
          <p:nvPr/>
        </p:nvCxnSpPr>
        <p:spPr>
          <a:xfrm flipH="1">
            <a:off x="3563888" y="620688"/>
            <a:ext cx="1008112" cy="4824536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endCxn id="9" idx="3"/>
          </p:cNvCxnSpPr>
          <p:nvPr/>
        </p:nvCxnSpPr>
        <p:spPr>
          <a:xfrm flipH="1">
            <a:off x="3059832" y="620688"/>
            <a:ext cx="1368152" cy="4284476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4788024" y="620688"/>
            <a:ext cx="1152128" cy="4896544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4932040" y="620688"/>
            <a:ext cx="1080120" cy="3888432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endCxn id="11" idx="1"/>
          </p:cNvCxnSpPr>
          <p:nvPr/>
        </p:nvCxnSpPr>
        <p:spPr>
          <a:xfrm>
            <a:off x="5076056" y="620688"/>
            <a:ext cx="1296144" cy="3348372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5292080" y="620688"/>
            <a:ext cx="1008112" cy="2016224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5436096" y="620688"/>
            <a:ext cx="1080120" cy="1152128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>
            <a:endCxn id="12" idx="1"/>
          </p:cNvCxnSpPr>
          <p:nvPr/>
        </p:nvCxnSpPr>
        <p:spPr>
          <a:xfrm>
            <a:off x="5652120" y="620688"/>
            <a:ext cx="936104" cy="468052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H="1">
            <a:off x="2915816" y="620688"/>
            <a:ext cx="1296144" cy="2952328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flipH="1">
            <a:off x="2915816" y="620688"/>
            <a:ext cx="1152128" cy="2160240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flipH="1">
            <a:off x="2915816" y="620688"/>
            <a:ext cx="936104" cy="1368152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>
            <a:endCxn id="5" idx="3"/>
          </p:cNvCxnSpPr>
          <p:nvPr/>
        </p:nvCxnSpPr>
        <p:spPr>
          <a:xfrm flipH="1">
            <a:off x="2915816" y="620688"/>
            <a:ext cx="720080" cy="612068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Скругленный прямоугольник 53"/>
          <p:cNvSpPr/>
          <p:nvPr/>
        </p:nvSpPr>
        <p:spPr>
          <a:xfrm>
            <a:off x="3851920" y="5517232"/>
            <a:ext cx="1872208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визуальных  онлайн средств</a:t>
            </a:r>
            <a:endParaRPr lang="ru-RU" dirty="0"/>
          </a:p>
        </p:txBody>
      </p:sp>
      <p:cxnSp>
        <p:nvCxnSpPr>
          <p:cNvPr id="59" name="Прямая со стрелкой 58"/>
          <p:cNvCxnSpPr>
            <a:endCxn id="54" idx="0"/>
          </p:cNvCxnSpPr>
          <p:nvPr/>
        </p:nvCxnSpPr>
        <p:spPr>
          <a:xfrm>
            <a:off x="4716016" y="620688"/>
            <a:ext cx="72008" cy="4896544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1747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25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75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25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750"/>
                            </p:stCondLst>
                            <p:childTnLst>
                              <p:par>
                                <p:cTn id="9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000"/>
                            </p:stCondLst>
                            <p:childTnLst>
                              <p:par>
                                <p:cTn id="10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250"/>
                            </p:stCondLst>
                            <p:childTnLst>
                              <p:par>
                                <p:cTn id="10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5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958" y="692696"/>
            <a:ext cx="4036831" cy="4536504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499991" y="260648"/>
            <a:ext cx="4479223" cy="6408712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b="1" dirty="0"/>
              <a:t>В электронном учебнике "Английский для взрослых" вы найдете</a:t>
            </a:r>
            <a:r>
              <a:rPr lang="ru-RU" b="1" dirty="0" smtClean="0"/>
              <a:t>:</a:t>
            </a:r>
            <a:endParaRPr lang="en-US" b="1" dirty="0" smtClean="0"/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dirty="0"/>
              <a:t>- только самые необходимые для общения на английском языке темы</a:t>
            </a:r>
            <a:r>
              <a:rPr lang="ru-RU" dirty="0" smtClean="0"/>
              <a:t>;</a:t>
            </a:r>
            <a:endParaRPr lang="en-US" dirty="0" smtClean="0"/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dirty="0"/>
              <a:t>- вводный курс для быстрого и эффективного повторения языка</a:t>
            </a:r>
            <a:r>
              <a:rPr lang="ru-RU" dirty="0" smtClean="0"/>
              <a:t>;</a:t>
            </a:r>
            <a:endParaRPr lang="en-US" dirty="0" smtClean="0"/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dirty="0"/>
              <a:t>- более 140 интерактивных упражнений</a:t>
            </a:r>
            <a:r>
              <a:rPr lang="ru-RU" dirty="0" smtClean="0"/>
              <a:t>;</a:t>
            </a:r>
            <a:endParaRPr lang="en-US" dirty="0" smtClean="0"/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dirty="0"/>
              <a:t>- 730 аудиозаписей, которые не нужно искать на отдельном аудиодиске, достаточно просто кликнуть на кнопку в учебнике</a:t>
            </a:r>
            <a:r>
              <a:rPr lang="ru-RU" dirty="0" smtClean="0"/>
              <a:t>;</a:t>
            </a:r>
            <a:endParaRPr lang="en-US" dirty="0" smtClean="0"/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dirty="0"/>
              <a:t>- интерактивный грамматический справочник, написанный в максимально доступной форме; </a:t>
            </a:r>
            <a:endParaRPr lang="en-US" dirty="0" smtClean="0"/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dirty="0"/>
              <a:t>- озвученный носителями языка, удобный в навигации англо-русский словарь (более 3500 слов).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2176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0" b="2750"/>
          <a:stretch/>
        </p:blipFill>
        <p:spPr>
          <a:xfrm>
            <a:off x="827584" y="3930"/>
            <a:ext cx="7475396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9" t="27124" r="4636" b="2750"/>
          <a:stretch/>
        </p:blipFill>
        <p:spPr>
          <a:xfrm>
            <a:off x="316810" y="400844"/>
            <a:ext cx="8496944" cy="64571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07504" y="116632"/>
            <a:ext cx="1584176" cy="2802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1 – f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408539"/>
            <a:ext cx="1584176" cy="2802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 – c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696516"/>
            <a:ext cx="1584176" cy="2802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3</a:t>
            </a:r>
            <a:r>
              <a:rPr lang="en-US" b="1" dirty="0" smtClean="0"/>
              <a:t> – d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7504" y="985151"/>
            <a:ext cx="1584176" cy="2451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4</a:t>
            </a:r>
            <a:r>
              <a:rPr lang="en-US" b="1" dirty="0" smtClean="0"/>
              <a:t> – a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07504" y="1252565"/>
            <a:ext cx="1584176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5</a:t>
            </a:r>
            <a:r>
              <a:rPr lang="en-US" b="1" dirty="0" smtClean="0"/>
              <a:t> – b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07504" y="1562863"/>
            <a:ext cx="1584176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6 – e </a:t>
            </a:r>
          </a:p>
        </p:txBody>
      </p:sp>
    </p:spTree>
    <p:extLst>
      <p:ext uri="{BB962C8B-B14F-4D97-AF65-F5344CB8AC3E}">
        <p14:creationId xmlns:p14="http://schemas.microsoft.com/office/powerpoint/2010/main" val="502000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2492896"/>
            <a:ext cx="7056784" cy="28099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Аудирование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388710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60648"/>
            <a:ext cx="8784976" cy="586551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/>
              <a:t>При дистанционном обучении важным аспектом является общение между участниками учебного процесса, обязательные консультации преподавателя. При этом общение между учащимся и преподавателем происходит удаленно, посредством </a:t>
            </a:r>
            <a:r>
              <a:rPr lang="ru-RU" sz="2400" dirty="0" smtClean="0"/>
              <a:t>средств телекоммуникаций</a:t>
            </a:r>
            <a:r>
              <a:rPr lang="ru-RU" sz="2400" dirty="0"/>
              <a:t>. </a:t>
            </a:r>
            <a:endParaRPr lang="ru-RU" sz="2400" dirty="0" smtClean="0"/>
          </a:p>
          <a:p>
            <a:pPr marL="0" indent="0">
              <a:buNone/>
            </a:pPr>
            <a:endParaRPr lang="ru-RU" sz="1200" dirty="0" smtClean="0"/>
          </a:p>
          <a:p>
            <a:pPr marL="0" indent="0">
              <a:buNone/>
            </a:pPr>
            <a:r>
              <a:rPr lang="ru-RU" sz="2400" dirty="0" smtClean="0"/>
              <a:t>В </a:t>
            </a:r>
            <a:r>
              <a:rPr lang="ru-RU" sz="2400" dirty="0"/>
              <a:t>практике применения дистанционного обучения используются методики синхронного и </a:t>
            </a:r>
            <a:r>
              <a:rPr lang="ru-RU" sz="2400" dirty="0" smtClean="0"/>
              <a:t>асинхронного </a:t>
            </a:r>
            <a:r>
              <a:rPr lang="ru-RU" sz="2400" dirty="0"/>
              <a:t>обучения</a:t>
            </a:r>
            <a:r>
              <a:rPr lang="ru-RU" sz="2400" dirty="0" smtClean="0"/>
              <a:t>.</a:t>
            </a:r>
          </a:p>
          <a:p>
            <a:pPr marL="0" indent="0">
              <a:buNone/>
            </a:pPr>
            <a:r>
              <a:rPr lang="ru-RU" sz="2400" dirty="0"/>
              <a:t/>
            </a:r>
            <a:br>
              <a:rPr lang="ru-RU" sz="2400" dirty="0"/>
            </a:br>
            <a:r>
              <a:rPr lang="ru-RU" sz="2400" b="1" dirty="0"/>
              <a:t>Методика синхронного дистанционного </a:t>
            </a:r>
            <a:r>
              <a:rPr lang="ru-RU" sz="2400" b="1" dirty="0" smtClean="0"/>
              <a:t>обучения </a:t>
            </a:r>
            <a:r>
              <a:rPr lang="ru-RU" sz="2400" dirty="0" smtClean="0"/>
              <a:t>предусматривает </a:t>
            </a:r>
            <a:r>
              <a:rPr lang="ru-RU" sz="2400" dirty="0"/>
              <a:t>общение учащегося и преподавателя в режиме реального времени – </a:t>
            </a:r>
            <a:r>
              <a:rPr lang="ru-RU" sz="2400" dirty="0" err="1" smtClean="0"/>
              <a:t>online</a:t>
            </a:r>
            <a:r>
              <a:rPr lang="ru-RU" sz="2400" dirty="0" smtClean="0"/>
              <a:t> </a:t>
            </a:r>
            <a:r>
              <a:rPr lang="ru-RU" sz="2400" dirty="0"/>
              <a:t>общение</a:t>
            </a:r>
            <a:r>
              <a:rPr lang="ru-RU" sz="2400" dirty="0" smtClean="0"/>
              <a:t>.</a:t>
            </a:r>
          </a:p>
          <a:p>
            <a:pPr marL="0" indent="0">
              <a:buNone/>
            </a:pPr>
            <a:r>
              <a:rPr lang="ru-RU" sz="2400" dirty="0"/>
              <a:t/>
            </a:r>
            <a:br>
              <a:rPr lang="ru-RU" sz="2400" dirty="0"/>
            </a:br>
            <a:r>
              <a:rPr lang="ru-RU" sz="2400" b="1" dirty="0"/>
              <a:t>Методика асинхронного дистанционного </a:t>
            </a:r>
            <a:r>
              <a:rPr lang="ru-RU" sz="2400" b="1" dirty="0" smtClean="0"/>
              <a:t>обучения </a:t>
            </a:r>
            <a:r>
              <a:rPr lang="ru-RU" sz="2400" dirty="0" smtClean="0"/>
              <a:t>применяется</a:t>
            </a:r>
            <a:r>
              <a:rPr lang="ru-RU" sz="2400" dirty="0"/>
              <a:t>, когда невозможно общение между преподавателем и учащимся в реальном времени – так называемое </a:t>
            </a:r>
            <a:r>
              <a:rPr lang="ru-RU" sz="2400" dirty="0" err="1"/>
              <a:t>off-line</a:t>
            </a:r>
            <a:r>
              <a:rPr lang="ru-RU" sz="2400" dirty="0"/>
              <a:t> общение. 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602996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5" r="20075"/>
          <a:stretch/>
        </p:blipFill>
        <p:spPr>
          <a:xfrm>
            <a:off x="0" y="2110022"/>
            <a:ext cx="9110500" cy="40805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78" t="1764" r="20074"/>
          <a:stretch/>
        </p:blipFill>
        <p:spPr>
          <a:xfrm>
            <a:off x="117236" y="1450022"/>
            <a:ext cx="8876028" cy="5400600"/>
          </a:xfrm>
          <a:prstGeom prst="rect">
            <a:avLst/>
          </a:prstGeom>
        </p:spPr>
      </p:pic>
      <p:pic>
        <p:nvPicPr>
          <p:cNvPr id="1026" name="Picture 2" descr="https://www.englishteachers.ru/uploadedfiles/waresimgs/48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236" y="125498"/>
            <a:ext cx="1872208" cy="2108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3466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18" y="144017"/>
            <a:ext cx="9116182" cy="6381327"/>
          </a:xfrm>
          <a:prstGeom prst="rect">
            <a:avLst/>
          </a:prstGeom>
        </p:spPr>
      </p:pic>
      <p:pic>
        <p:nvPicPr>
          <p:cNvPr id="3" name="Picture 2" descr="https://www.englishteachers.ru/uploadedfiles/waresimgs/48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645024"/>
            <a:ext cx="2366255" cy="266429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4675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Краткий вывод по теме вебинара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997152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Существует множество бесплатных и несложных способов связаться с учащимися на расстоянии.</a:t>
            </a:r>
          </a:p>
          <a:p>
            <a:r>
              <a:rPr lang="ru-RU" dirty="0" smtClean="0"/>
              <a:t>Обучение может быть асинхронным (выполнение заданий к </a:t>
            </a:r>
            <a:r>
              <a:rPr lang="en-US" dirty="0" smtClean="0"/>
              <a:t>deadline</a:t>
            </a:r>
            <a:r>
              <a:rPr lang="ru-RU" dirty="0" smtClean="0"/>
              <a:t>) и синхронным</a:t>
            </a:r>
            <a:r>
              <a:rPr lang="en-US" dirty="0" smtClean="0"/>
              <a:t> (</a:t>
            </a:r>
            <a:r>
              <a:rPr lang="ru-RU" dirty="0" smtClean="0"/>
              <a:t>непосредственное общение с педагогом</a:t>
            </a:r>
            <a:r>
              <a:rPr lang="en-US" dirty="0" smtClean="0"/>
              <a:t>)</a:t>
            </a:r>
            <a:r>
              <a:rPr lang="ru-RU" dirty="0" smtClean="0"/>
              <a:t>. </a:t>
            </a:r>
          </a:p>
          <a:p>
            <a:r>
              <a:rPr lang="ru-RU" dirty="0" smtClean="0"/>
              <a:t>При организации дистанционного обучения у педагогов существует множество возможностей доступно и понятно изложить материал урока (</a:t>
            </a:r>
            <a:r>
              <a:rPr lang="en-US" dirty="0" err="1" smtClean="0"/>
              <a:t>glogster</a:t>
            </a:r>
            <a:r>
              <a:rPr lang="ru-RU" dirty="0" smtClean="0"/>
              <a:t> / </a:t>
            </a:r>
            <a:r>
              <a:rPr lang="en-US" dirty="0" err="1" smtClean="0"/>
              <a:t>youtube</a:t>
            </a:r>
            <a:r>
              <a:rPr lang="en-US" dirty="0" smtClean="0"/>
              <a:t> / </a:t>
            </a:r>
            <a:r>
              <a:rPr lang="ru-RU" dirty="0" smtClean="0"/>
              <a:t>вебсайт / </a:t>
            </a:r>
            <a:r>
              <a:rPr lang="en-US" dirty="0" smtClean="0"/>
              <a:t>skype </a:t>
            </a:r>
            <a:r>
              <a:rPr lang="ru-RU" dirty="0" smtClean="0"/>
              <a:t>и др.).</a:t>
            </a:r>
          </a:p>
          <a:p>
            <a:r>
              <a:rPr lang="ru-RU" dirty="0" smtClean="0"/>
              <a:t>Обучающие компьютерные программы, электронные формы учебников, электронные учебники – отличные помощники учителя.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9527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76672"/>
            <a:ext cx="8140176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b="1" dirty="0"/>
              <a:t>Насколько эффективным будет любой вид  дистанционного  обучения, зависит от четырех факторов:</a:t>
            </a:r>
            <a:r>
              <a:rPr lang="ru-RU" sz="3100" dirty="0"/>
              <a:t/>
            </a:r>
            <a:br>
              <a:rPr lang="ru-RU" sz="3100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5259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эффективного </a:t>
            </a:r>
            <a:r>
              <a:rPr lang="ru-RU" sz="2800" dirty="0"/>
              <a:t>взаимодействия преподавателя и </a:t>
            </a:r>
            <a:r>
              <a:rPr lang="ru-RU" sz="2800" dirty="0" smtClean="0"/>
              <a:t>обучаемого</a:t>
            </a:r>
            <a:r>
              <a:rPr lang="ru-RU" sz="2800" dirty="0"/>
              <a:t>,  несмотря  на  то, что они разделены расстоянием;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/>
              <a:t>используемых при этом педагогических технологий;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/>
              <a:t>эффективности  разработанных  методических </a:t>
            </a:r>
            <a:r>
              <a:rPr lang="ru-RU" sz="2800" dirty="0" smtClean="0"/>
              <a:t>   материалов</a:t>
            </a:r>
            <a:r>
              <a:rPr lang="ru-RU" sz="2800" dirty="0"/>
              <a:t>  и  </a:t>
            </a:r>
            <a:r>
              <a:rPr lang="ru-RU" sz="2800" dirty="0" smtClean="0"/>
              <a:t>способов</a:t>
            </a:r>
            <a:r>
              <a:rPr lang="ru-RU" sz="2800" dirty="0"/>
              <a:t> </a:t>
            </a:r>
            <a:r>
              <a:rPr lang="ru-RU" sz="2800" dirty="0" smtClean="0"/>
              <a:t>их </a:t>
            </a:r>
            <a:r>
              <a:rPr lang="ru-RU" sz="2800" dirty="0"/>
              <a:t>доставки;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/>
              <a:t>эффективности обратной связи.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8790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166"/>
            <a:ext cx="8229600" cy="936104"/>
          </a:xfrm>
        </p:spPr>
        <p:txBody>
          <a:bodyPr>
            <a:normAutofit/>
          </a:bodyPr>
          <a:lstStyle/>
          <a:p>
            <a:r>
              <a:rPr lang="ru-RU" sz="2700" dirty="0" smtClean="0"/>
              <a:t>Характеристики любого эффективного вида </a:t>
            </a:r>
            <a:r>
              <a:rPr lang="ru-RU" sz="2700" dirty="0"/>
              <a:t>дистанционного </a:t>
            </a:r>
            <a:r>
              <a:rPr lang="ru-RU" sz="2700" dirty="0" smtClean="0"/>
              <a:t>обучения</a:t>
            </a:r>
            <a:r>
              <a:rPr lang="ru-RU" sz="2700" dirty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24744"/>
            <a:ext cx="8928992" cy="5733256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дистанционное  обучение  предполагает  более   тщательное   и   детальное планирование деятельности  обучаемого,  ее  организацию;  четкую  постановку задач и целей обучения; доставку необходимых учебных материалов;</a:t>
            </a:r>
          </a:p>
          <a:p>
            <a:r>
              <a:rPr lang="ru-RU" dirty="0"/>
              <a:t>ключевое  понятие  образовательных  программ  дистанционного  обучения  – интерактивность.   Курсы   дистанционного   обучения   должны   обеспечивать максимально возможную  интерактивность  между  обучаемым  и  преподавателем, обратную связь между  обучаемым  и  учебным  материалом,  а  так  же  давать возможность группового обучения;</a:t>
            </a:r>
          </a:p>
          <a:p>
            <a:r>
              <a:rPr lang="ru-RU" dirty="0"/>
              <a:t>обратная связь должна быть оперативной, пооперационной,  так  и  отсроченной  в  виде внешней оценки;</a:t>
            </a:r>
          </a:p>
          <a:p>
            <a:r>
              <a:rPr lang="ru-RU" dirty="0"/>
              <a:t>важнейший элемент любого курса –  мотивация, которую необходимо поддерживать;</a:t>
            </a:r>
          </a:p>
          <a:p>
            <a:r>
              <a:rPr lang="ru-RU" dirty="0"/>
              <a:t>структура курса  дистанционного  обучения  должна  быть  модульной,  чтобы обучаемый имел возможность осознавать свое продвижение от модуля  к  модулю, мог бы  выбирать  любой  модуль  по  своему  усмотрению  или  по  усмотрению руководящего  педагога,  в  зависимости  от  уровня  обученности.</a:t>
            </a:r>
          </a:p>
        </p:txBody>
      </p:sp>
    </p:spTree>
    <p:extLst>
      <p:ext uri="{BB962C8B-B14F-4D97-AF65-F5344CB8AC3E}">
        <p14:creationId xmlns:p14="http://schemas.microsoft.com/office/powerpoint/2010/main" val="2392408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627784" y="116632"/>
            <a:ext cx="3888432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Дистанционное обучение</a:t>
            </a:r>
            <a:endParaRPr lang="ru-RU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9512" y="908720"/>
            <a:ext cx="2736304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Публикация материалов на сайте ОУ</a:t>
            </a:r>
            <a:endParaRPr lang="ru-RU" dirty="0"/>
          </a:p>
        </p:txBody>
      </p:sp>
      <p:cxnSp>
        <p:nvCxnSpPr>
          <p:cNvPr id="51" name="Прямая со стрелкой 50"/>
          <p:cNvCxnSpPr>
            <a:endCxn id="5" idx="3"/>
          </p:cNvCxnSpPr>
          <p:nvPr/>
        </p:nvCxnSpPr>
        <p:spPr>
          <a:xfrm flipH="1">
            <a:off x="2915816" y="620688"/>
            <a:ext cx="720080" cy="612068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52736"/>
            <a:ext cx="9127859" cy="5224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306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1034</TotalTime>
  <Words>976</Words>
  <Application>Microsoft Office PowerPoint</Application>
  <PresentationFormat>Экран (4:3)</PresentationFormat>
  <Paragraphs>176</Paragraphs>
  <Slides>52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6" baseType="lpstr">
      <vt:lpstr>Arial</vt:lpstr>
      <vt:lpstr>Calibri</vt:lpstr>
      <vt:lpstr>Courier New</vt:lpstr>
      <vt:lpstr>Тема Office</vt:lpstr>
      <vt:lpstr>Использование дистанционных образовательных технологий  в обучении английскому языку </vt:lpstr>
      <vt:lpstr>Презентация PowerPoint</vt:lpstr>
      <vt:lpstr>Формы дистанционного обучения</vt:lpstr>
      <vt:lpstr>Дистанционное обучение</vt:lpstr>
      <vt:lpstr>Презентация PowerPoint</vt:lpstr>
      <vt:lpstr>Насколько эффективным будет любой вид  дистанционного  обучения, зависит от четырех факторов: </vt:lpstr>
      <vt:lpstr>Характеристики любого эффективного вида дистанционного обучения: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WhatsApp</vt:lpstr>
      <vt:lpstr>Viber</vt:lpstr>
      <vt:lpstr>Презентация PowerPoint</vt:lpstr>
      <vt:lpstr>Презентация PowerPoint</vt:lpstr>
      <vt:lpstr>Презентация PowerPoint</vt:lpstr>
      <vt:lpstr>Презентация PowerPoint</vt:lpstr>
      <vt:lpstr>Возможность сохранить результаты выполнения упражнений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Примеры бесплатных конструкторов сайтов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Аудирование</vt:lpstr>
      <vt:lpstr>Презентация PowerPoint</vt:lpstr>
      <vt:lpstr>Презентация PowerPoint</vt:lpstr>
      <vt:lpstr>Краткий вывод по теме вебинара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Алена Казеичева</cp:lastModifiedBy>
  <cp:revision>98</cp:revision>
  <dcterms:modified xsi:type="dcterms:W3CDTF">2015-03-17T00:50:45Z</dcterms:modified>
</cp:coreProperties>
</file>