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86" r:id="rId3"/>
    <p:sldId id="295" r:id="rId4"/>
    <p:sldId id="283" r:id="rId5"/>
    <p:sldId id="259" r:id="rId6"/>
    <p:sldId id="287" r:id="rId7"/>
    <p:sldId id="260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89" r:id="rId17"/>
    <p:sldId id="265" r:id="rId18"/>
    <p:sldId id="275" r:id="rId19"/>
    <p:sldId id="296" r:id="rId20"/>
    <p:sldId id="273" r:id="rId21"/>
    <p:sldId id="274" r:id="rId22"/>
    <p:sldId id="282" r:id="rId23"/>
    <p:sldId id="298" r:id="rId24"/>
    <p:sldId id="290" r:id="rId25"/>
    <p:sldId id="291" r:id="rId26"/>
    <p:sldId id="280" r:id="rId27"/>
    <p:sldId id="292" r:id="rId28"/>
    <p:sldId id="294" r:id="rId29"/>
    <p:sldId id="297" r:id="rId30"/>
    <p:sldId id="277" r:id="rId31"/>
    <p:sldId id="278" r:id="rId32"/>
    <p:sldId id="276" r:id="rId33"/>
    <p:sldId id="279" r:id="rId34"/>
    <p:sldId id="284" r:id="rId35"/>
    <p:sldId id="285" r:id="rId36"/>
    <p:sldId id="281" r:id="rId37"/>
    <p:sldId id="262" r:id="rId3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40"/>
    <a:srgbClr val="191919"/>
    <a:srgbClr val="F2FDF7"/>
    <a:srgbClr val="FF0080"/>
    <a:srgbClr val="5D7E9D"/>
    <a:srgbClr val="8000FF"/>
    <a:srgbClr val="00FF80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07" autoAdjust="0"/>
    <p:restoredTop sz="91815" autoAdjust="0"/>
  </p:normalViewPr>
  <p:slideViewPr>
    <p:cSldViewPr snapToObjects="1">
      <p:cViewPr varScale="1">
        <p:scale>
          <a:sx n="67" d="100"/>
          <a:sy n="67" d="100"/>
        </p:scale>
        <p:origin x="-774" y="-108"/>
      </p:cViewPr>
      <p:guideLst>
        <p:guide orient="horz" pos="3552"/>
        <p:guide pos="1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186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DD61D13-1756-475B-B8E2-70BBDAC5F5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715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817DAD9-79F6-4647-9EA9-E8E9E404B6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0005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A3C77C-DDC6-4ECD-A50C-7E2DA1AF6017}" type="slidenum">
              <a:rPr lang="en-US" altLang="ru-RU" smtClean="0"/>
              <a:pPr eaLnBrk="1" hangingPunct="1">
                <a:spcBef>
                  <a:spcPct val="0"/>
                </a:spcBef>
              </a:pPr>
              <a:t>1</a:t>
            </a:fld>
            <a:endParaRPr lang="en-US" altLang="ru-RU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374E149-A6C1-4D6F-88F9-07F85EAA5A16}" type="slidenum">
              <a:rPr lang="en-US" altLang="ru-RU" smtClean="0"/>
              <a:pPr eaLnBrk="1" hangingPunct="1">
                <a:spcBef>
                  <a:spcPct val="0"/>
                </a:spcBef>
              </a:pPr>
              <a:t>5</a:t>
            </a:fld>
            <a:endParaRPr lang="en-US" altLang="ru-RU" smtClean="0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E67F976-F18E-4573-B892-3B71F054FEC5}" type="slidenum">
              <a:rPr lang="en-US" altLang="ru-RU" smtClean="0"/>
              <a:pPr eaLnBrk="1" hangingPunct="1">
                <a:spcBef>
                  <a:spcPct val="0"/>
                </a:spcBef>
              </a:pPr>
              <a:t>7</a:t>
            </a:fld>
            <a:endParaRPr lang="en-US" altLang="ru-RU" smtClean="0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10BE630-B466-4EC7-8D58-40EC22E9AE98}" type="slidenum">
              <a:rPr lang="en-US" altLang="ru-RU" smtClean="0"/>
              <a:pPr eaLnBrk="1" hangingPunct="1">
                <a:spcBef>
                  <a:spcPct val="0"/>
                </a:spcBef>
              </a:pPr>
              <a:t>37</a:t>
            </a:fld>
            <a:endParaRPr lang="en-US" altLang="ru-RU" smtClean="0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ChangeArrowheads="1"/>
          </p:cNvSpPr>
          <p:nvPr userDrawn="1"/>
        </p:nvSpPr>
        <p:spPr bwMode="auto">
          <a:xfrm rot="19237452">
            <a:off x="4622800" y="5191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GB" altLang="ru-RU"/>
          </a:p>
        </p:txBody>
      </p:sp>
      <p:pic>
        <p:nvPicPr>
          <p:cNvPr id="5" name="Picture 21" descr="padandpen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97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5275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744441-2E1D-4E52-93AB-E831082C3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38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1D81B-BAA5-488B-AC6B-FCD7CEBE9B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122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0260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0260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D684D-4C6C-4091-AD75-F9178190A4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653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37004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A050D-ED35-4241-B9B4-034C2148EA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082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4E44EF-07DD-4F29-B1E8-C66EDEBBD8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67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DB59D4-F2F3-41C6-B7C8-6B478BB42A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68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D8968-8E11-45EE-944F-50C33226A3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602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37004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64786-6FA2-4DA2-8DF6-43A7B3ED54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409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70A8C-6BB0-4171-B598-1F3F0F7650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38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3C8ED-3AEB-4DF0-B727-CE0857D98A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936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D4A12-31A3-409B-8A59-0F140A9C1F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733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B36FC-302E-4C14-8025-59530CBF0E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58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BF1E1-9E15-4225-A6ED-EABF2F0125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567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370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85226D5-3BEB-4E31-B49C-A5ED4AC8B1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1" descr="justpad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2_&#1095;&#1077;&#1088;&#1074;&#1103;&#1095;&#1082;&#1080;.MOV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3_&#1044;&#1072;&#1085;&#1103;.MOV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4_&#1044;&#1080;&#1072;&#1083;&#1086;&#1075;.MOV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5_&#1054;&#1083;&#1077;&#1089;&#1103;.mp4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pt.prtxt.ru/template_ppt_free_download_36.html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1_&#1050;&#1072;&#1090;&#1103;.MOV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5"/>
          <p:cNvSpPr txBox="1">
            <a:spLocks noChangeArrowheads="1"/>
          </p:cNvSpPr>
          <p:nvPr/>
        </p:nvSpPr>
        <p:spPr bwMode="auto">
          <a:xfrm>
            <a:off x="3870325" y="17192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ru-RU" sz="1800" dirty="0"/>
          </a:p>
        </p:txBody>
      </p:sp>
      <p:sp>
        <p:nvSpPr>
          <p:cNvPr id="3075" name="Text Box 58"/>
          <p:cNvSpPr txBox="1">
            <a:spLocks noChangeArrowheads="1"/>
          </p:cNvSpPr>
          <p:nvPr/>
        </p:nvSpPr>
        <p:spPr bwMode="auto">
          <a:xfrm>
            <a:off x="898525" y="301466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84349" y="2463006"/>
            <a:ext cx="7772400" cy="1470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Использование электронных учебных пособий (обучающих компьютерных программ) в обучении английскому </a:t>
            </a:r>
            <a:r>
              <a:rPr lang="ru-RU" sz="32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языку</a:t>
            </a:r>
            <a:r>
              <a:rPr lang="ru-RU" sz="3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dirty="0" smtClean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УМК “</a:t>
            </a:r>
            <a:r>
              <a:rPr lang="en-US" sz="3200" dirty="0" smtClean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Happy English</a:t>
            </a:r>
            <a:r>
              <a:rPr lang="ru-RU" sz="3200" dirty="0" smtClean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r>
              <a:rPr lang="en-US" sz="3200" dirty="0" err="1" smtClean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ru</a:t>
            </a:r>
            <a:r>
              <a:rPr lang="ru-RU" sz="3200" dirty="0" smtClean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”</a:t>
            </a:r>
            <a:br>
              <a:rPr lang="ru-RU" sz="3200" dirty="0" smtClean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dirty="0" smtClean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dirty="0" err="1" smtClean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К.И.Кауфман</a:t>
            </a:r>
            <a:r>
              <a:rPr lang="ru-RU" sz="3200" dirty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sz="3200" dirty="0" err="1" smtClean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М.Ю.Кауфман</a:t>
            </a:r>
            <a:r>
              <a:rPr lang="ru-RU" sz="3200" dirty="0" smtClean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dirty="0" smtClean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5-9 </a:t>
            </a:r>
            <a: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класс</a:t>
            </a:r>
            <a:br>
              <a:rPr lang="ru-RU" sz="280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dirty="0" smtClean="0">
                <a:ln w="11430"/>
                <a:solidFill>
                  <a:srgbClr val="80004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(из опыта работы)</a:t>
            </a:r>
            <a:r>
              <a:rPr lang="ru-RU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5056" y="5124239"/>
            <a:ext cx="6400800" cy="1752600"/>
          </a:xfrm>
        </p:spPr>
        <p:txBody>
          <a:bodyPr/>
          <a:lstStyle/>
          <a:p>
            <a:r>
              <a:rPr lang="ru-RU" sz="180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Митюгина</a:t>
            </a:r>
            <a:r>
              <a:rPr lang="ru-RU" sz="1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Татьяна Геннадьевна, </a:t>
            </a:r>
          </a:p>
          <a:p>
            <a:r>
              <a:rPr lang="ru-RU" sz="18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</a:t>
            </a:r>
            <a:r>
              <a:rPr lang="ru-RU" sz="1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читель </a:t>
            </a:r>
            <a:r>
              <a:rPr lang="ru-RU" sz="18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1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нглийского </a:t>
            </a:r>
            <a:r>
              <a:rPr lang="ru-RU" sz="18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r>
              <a:rPr lang="ru-RU" sz="1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зыка </a:t>
            </a:r>
          </a:p>
          <a:p>
            <a:r>
              <a:rPr lang="ru-RU" sz="1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МБОУ – </a:t>
            </a:r>
            <a:r>
              <a:rPr lang="ru-RU" sz="180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Кокинская</a:t>
            </a:r>
            <a:r>
              <a:rPr lang="ru-RU" sz="18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СОШ Брянской области</a:t>
            </a:r>
            <a:endParaRPr lang="ru-RU" sz="18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2163" y="692696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заполнение пропусков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набора слов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подходят для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заданий.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488" y="1553155"/>
            <a:ext cx="6189836" cy="4577253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71682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764704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упражнения можно использовать и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введения лексики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например, в ОКП 7 класс можно ввести идиомы с помощью следующего упражнения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71954" y="2024844"/>
            <a:ext cx="5760132" cy="4256738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69095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572" y="584684"/>
            <a:ext cx="81009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далее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отработать их употребление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сопоставив  идиому и ее русский эквивалент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затем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употребить ее в нужной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ситуации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данном случае активизируется внимание учащихся, развивается умение логически мыслить, а также навыки восприятия текста на слух.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9878" y="1988840"/>
            <a:ext cx="4182631" cy="3094058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9971" y="3212976"/>
            <a:ext cx="4467012" cy="3283253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93921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6985" y="692696"/>
            <a:ext cx="813690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введения лексики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прекрасно подходят упражнения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картинках с последующей отработкой “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Drag the captions to the pictures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 Такая отработка подходит для индивидуальной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работы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слабому ученику. 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691" y="1985358"/>
            <a:ext cx="5754809" cy="4203015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37526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7800" y="661914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9 классе полезно использовать упражнения, в которых идет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объяснение слов на английском языке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Это усложняет задачу овладения лексикой, делает его более интересным, повышает языковой уровень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 помощью таких упражнений ученики учатся перефразировать слова, овладевают синонимами и антонимами. 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382" y="2443717"/>
            <a:ext cx="5309330" cy="3842693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6251524" y="2458585"/>
            <a:ext cx="24140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состоит из двух заданий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Запомните слова и их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дефиниции.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карточке есть обозначение, какой частью речи является данное слово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60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581" y="656692"/>
            <a:ext cx="5771746" cy="4203898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683568" y="5013176"/>
            <a:ext cx="806489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Такую работу можно проводить как фронтально с классом (ученик у доски читает слово, класс объясняет это слово по-английски, ученик нажимает правильный ответ), так и индивидуально. 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Фронтальная работа в данном случае более эффективна.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746490" y="797939"/>
            <a:ext cx="201622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Нажмите на слова, а затем на дефиниции (или наоборот). Если соответствие найдено правильно, карточки исчезают, и появляется часть бонусной картинки.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568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62034" y="1304764"/>
            <a:ext cx="81819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фронтальной работы с классом подходят упражнения на собирание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 из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букв. Такие упражнения можно использовать в конце урока, когда дети устали, в качестве игры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034" y="2492896"/>
            <a:ext cx="5166662" cy="3810542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6318019" y="2366841"/>
            <a:ext cx="244827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проходит в виде соревнования, кто больше слов угадает. Работает весь класс На таких упражнениях отрабатывается правописание слов, ученики активно и заинтересованно работают со своими словариками.</a:t>
            </a:r>
          </a:p>
          <a:p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Навыки </a:t>
            </a: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орфографии</a:t>
            </a:r>
          </a:p>
        </p:txBody>
      </p:sp>
    </p:spTree>
    <p:extLst>
      <p:ext uri="{BB962C8B-B14F-4D97-AF65-F5344CB8AC3E}">
        <p14:creationId xmlns:p14="http://schemas.microsoft.com/office/powerpoint/2010/main" val="127311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620688"/>
            <a:ext cx="79928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Подобное игровое упражнение в ОКП для 5 класса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дает 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регулярно повторять английский алфавит. Ученики поочередно называют буквы, ведущий открывает эти буквы, а кто-то может угадать слово. (По принципу игры «Поле чудес»). На отдельных листочках дети ведут счет угаданным словам. Ведущим становится тот, кто больше слов угадал.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2564904"/>
            <a:ext cx="4972946" cy="3673931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5" name="Рисунок 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3441" y="5169548"/>
            <a:ext cx="825624" cy="82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8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728700"/>
            <a:ext cx="79568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подобного типа есть даже в ОКП для 9 класса. И на них в игровой форме отрабатывается правописание слов. Работает весь класс фронтально. Ученик, правильно назвавший слово по буквам, получает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балл.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6" y="2036127"/>
            <a:ext cx="5544108" cy="4036597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20592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онетические </a:t>
            </a: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навыки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228" y="2577337"/>
            <a:ext cx="5004556" cy="3673664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009773" y="1259044"/>
            <a:ext cx="7787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ОКП есть также упражнения на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фонетических навыков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Они дают возможность еще раз отработать лексику раздела, вспомнить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транскрипционные знаки.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19501" y="2499456"/>
            <a:ext cx="27723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Вначале называем транскрипционные знаки.</a:t>
            </a:r>
          </a:p>
          <a:p>
            <a:pPr marL="342900" indent="-342900">
              <a:buAutoNum type="arabicPeriod"/>
            </a:pP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 вслух все слова по порядку.</a:t>
            </a:r>
          </a:p>
          <a:p>
            <a:pPr marL="342900" indent="-342900">
              <a:buAutoNum type="arabicPeriod"/>
            </a:pP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Распределяем слова по их чтению в разные ячейки таблицы.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1176" y="5564519"/>
            <a:ext cx="825624" cy="82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17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676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айл </a:t>
            </a:r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</a:t>
            </a:r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пояснениями</a:t>
            </a:r>
            <a:r>
              <a:rPr lang="en-US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(Guide)</a:t>
            </a:r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b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(есть в каждой программе)</a:t>
            </a:r>
            <a:endParaRPr lang="ru-RU" sz="24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7" y="1988840"/>
            <a:ext cx="6732748" cy="3700463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1. Назначение программы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2. Диск содержит упражнения и языковые игры </a:t>
            </a:r>
            <a:r>
              <a:rPr lang="ru-RU" sz="2400" b="1" dirty="0" smtClean="0">
                <a:solidFill>
                  <a:srgbClr val="002060"/>
                </a:solidFill>
              </a:rPr>
              <a:t>на…</a:t>
            </a:r>
            <a:endParaRPr lang="ru-RU" sz="2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3.Регистрация </a:t>
            </a:r>
            <a:r>
              <a:rPr lang="ru-RU" sz="2400" b="1" dirty="0">
                <a:solidFill>
                  <a:srgbClr val="002060"/>
                </a:solidFill>
              </a:rPr>
              <a:t>пользователя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4. Назначение кнопок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5. Главное меню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6. Работа под учётной записью </a:t>
            </a:r>
            <a:r>
              <a:rPr lang="ru-RU" sz="2400" b="1" dirty="0">
                <a:solidFill>
                  <a:srgbClr val="002060"/>
                </a:solidFill>
                <a:hlinkClick r:id="rId2" action="ppaction://hlinksldjump"/>
              </a:rPr>
              <a:t>TEACHER</a:t>
            </a:r>
            <a:endParaRPr lang="ru-RU" sz="24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7. Поурочное описание упражнений</a:t>
            </a:r>
          </a:p>
          <a:p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9023" y="1570734"/>
            <a:ext cx="894572" cy="894572"/>
          </a:xfrm>
          <a:prstGeom prst="rect">
            <a:avLst/>
          </a:prstGeom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1496" y="2545243"/>
            <a:ext cx="900099" cy="878682"/>
          </a:xfrm>
          <a:prstGeom prst="rect">
            <a:avLst/>
          </a:prstGeom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9499" y="3501008"/>
            <a:ext cx="864095" cy="843534"/>
          </a:xfrm>
          <a:prstGeom prst="rect">
            <a:avLst/>
          </a:prstGeom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9499" y="4473116"/>
            <a:ext cx="891980" cy="849248"/>
          </a:xfrm>
          <a:prstGeom prst="rect">
            <a:avLst/>
          </a:prstGeom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9500" y="5445223"/>
            <a:ext cx="891980" cy="898905"/>
          </a:xfrm>
          <a:prstGeom prst="rect">
            <a:avLst/>
          </a:prstGeom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803187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636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Грамматические упражнения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576" y="1088740"/>
            <a:ext cx="793122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всех ОКП для 5-9 классов  также могут быть использованы на уроке при наличии всего одного компьютера. Например,  упражнения на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отработку неправильных глаголов.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4884" y="2159124"/>
            <a:ext cx="5472607" cy="4067254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59173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572" y="656692"/>
            <a:ext cx="8064896" cy="132343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на подстановку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грамматических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явлений, например, артикля.  Работа ведется фронтально и занимает несколько минут. Может проводиться в качестве разминки перед выполнением более сложных заданий.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5960" y="2096852"/>
            <a:ext cx="5652120" cy="4175439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88446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728700"/>
            <a:ext cx="8064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разминки в начале или середине урока можно использовать упражнения на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слов в предложении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Упражнения выполняются фронтально,  в быстром темпе. Учитель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читает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набор слов на экране, ученики предлагают свои варианты, один из учеников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расставляет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в нужном порядке.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3162" y="2359916"/>
            <a:ext cx="4993134" cy="3949404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73068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5596" y="656692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очень быстром темпе, фронтально, в качестве разминки выполняется упражнение на  отрицательные приставки.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9652" y="1448780"/>
            <a:ext cx="6516216" cy="4808967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47383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Коммуникативные упражнения</a:t>
            </a:r>
            <a:endParaRPr lang="ru-RU" sz="4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9572" y="1417638"/>
            <a:ext cx="8100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Составление диалога можно проводить с парой учеников у доски.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5676" y="1988840"/>
            <a:ext cx="5904656" cy="4356088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6" name="Рисунок 5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4850" y="5337212"/>
            <a:ext cx="825624" cy="82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32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800708"/>
            <a:ext cx="7261864" cy="5400600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83052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770" y="107219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Задания для чтения</a:t>
            </a:r>
            <a:endParaRPr lang="ru-RU" sz="4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7890" y="1052736"/>
            <a:ext cx="78592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ОКП для чтения 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можно использовать в классе не только для индивидуальной, но и для фронтальной работы. Это стало особенно актуально в связи с включением чтения вслух в экзаменационные задания.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8731" y="2528900"/>
            <a:ext cx="4918375" cy="3602881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611560" y="2357168"/>
            <a:ext cx="3064954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упражнение на чтение и установления соответствия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можно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следующим образом – ученику дается минута на самостоятельную работу с текстом, затем он вслух читает его, класс устанавливает соответствие текста и его заголовка (в данном случае профессии).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945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Социокультурная компетенция</a:t>
            </a:r>
            <a:endParaRPr lang="ru-RU" sz="4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333" y="2708920"/>
            <a:ext cx="5076564" cy="3526676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729007" y="1222785"/>
            <a:ext cx="80032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иллюстраций из ОКП происходит знакомство с достопримечательностями Лондона, Нью-Йорка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 затем проверяется усвоение этих знаний</a:t>
            </a:r>
            <a:r>
              <a:rPr lang="ru-RU" sz="2000" dirty="0"/>
              <a:t>.</a:t>
            </a: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40510" y="2204864"/>
            <a:ext cx="4500500" cy="3314739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61259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836712"/>
            <a:ext cx="7048505" cy="5114720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322955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736" y="1268760"/>
            <a:ext cx="4392488" cy="3227045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Читаем лимерики</a:t>
            </a:r>
            <a:endParaRPr lang="ru-RU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8391" y="2647318"/>
            <a:ext cx="5011229" cy="3696973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328084" y="1417638"/>
            <a:ext cx="28803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Весь класс подбирает рифму по смыслу лимерика.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2736" y="4967457"/>
            <a:ext cx="27751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Читаем лимерик хором, потом заучиваем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желанию).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61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2960" y="36866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TEACHER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6184" y="1052736"/>
            <a:ext cx="79563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имеет возможность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просмотреть результаты всех учащихся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работающих на данном компьютере с обучающей компьютерной программой. Для этого вам нужно при входе в программу в окне </a:t>
            </a:r>
            <a:r>
              <a:rPr lang="en-US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выбрать слово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в окне </a:t>
            </a:r>
            <a:r>
              <a:rPr lang="en-US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Password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напечатать слово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TEACHER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еще раз и щелкнуть на кнопке </a:t>
            </a:r>
            <a:r>
              <a:rPr lang="en-US" sz="2000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 IN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Откроется список всех учеников.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Щелкните мышкой дважды на имени ученика, чей результат вы хотите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посмотреть.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5716" y="3313209"/>
            <a:ext cx="5413922" cy="3077253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960" y="5499633"/>
            <a:ext cx="890829" cy="89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7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Игры с компьютером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83630" y="1988840"/>
            <a:ext cx="74888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компьютером,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запланированные разработчиками ОКП, помогают создать и поддерживать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мотивацию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уроках.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в разных классах, и учитель может спланировать работу с такими играми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изучения раздела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уроках обобщающего повторения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соревнование двух команд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поделив класс на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группы.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время  и команда должна затратить меньше времени на выполнение упражнения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использовать такие игры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порядке бонуса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ученику, лучше других справившемуся с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заданием.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92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228" y="4905164"/>
            <a:ext cx="866725" cy="86672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5916" y="584684"/>
            <a:ext cx="4788024" cy="353003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596" y="2823251"/>
            <a:ext cx="4572000" cy="3371964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8397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3526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Индивидуальные задания</a:t>
            </a:r>
            <a:endParaRPr lang="ru-RU" sz="4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57870" y="1268760"/>
            <a:ext cx="4858246" cy="3700463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большая часть грамматических упражнений используется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индивидуальных дифференцированных заданий.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упражнений из ОКП с этой целью дает возможность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подбирать ученикам задания индивидуально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работы над той или иной грамматической темой по индивидуальному плану,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учитывая пробелы учащихся. 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планируется заранее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может быть внесена в поурочный план.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таким образом, осуществляет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личностно-ориентированный подход в обучении.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0313" y="3912453"/>
            <a:ext cx="2432630" cy="1964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2684" y="1592796"/>
            <a:ext cx="2340259" cy="1817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062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Проверка знаний учащихся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576" y="1304764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Тестовые задания ОКП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выполнены так, что они не дают возможности заготовить  ответы заранее. Ученики, выполняющие тестовые задания на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компьютере,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получают реальную и объективную оценку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своих знаний</a:t>
            </a:r>
            <a:r>
              <a:rPr lang="ru-RU" dirty="0"/>
              <a:t>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1960" y="2384884"/>
            <a:ext cx="4225379" cy="3060340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728" y="3155260"/>
            <a:ext cx="4284476" cy="3095769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287646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Таблица </a:t>
            </a: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результатов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5583" y="1417638"/>
            <a:ext cx="7740860" cy="3700463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небольшой наполняемости группы есть возможность давать индивидуальные задания 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некоторым ученикам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логин и пароль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таких учеников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таблице результатов выводится процент правильного выполнения, по которому учитель может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знания ученика и поставить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отметку за работу над всем разделом.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239" y="3546682"/>
            <a:ext cx="3809754" cy="2810600"/>
          </a:xfrm>
          <a:prstGeom prst="rect">
            <a:avLst/>
          </a:prstGeom>
          <a:ln>
            <a:solidFill>
              <a:srgbClr val="191919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0242" y="3521621"/>
            <a:ext cx="3846202" cy="2835661"/>
          </a:xfrm>
          <a:prstGeom prst="rect">
            <a:avLst/>
          </a:prstGeom>
          <a:ln>
            <a:solidFill>
              <a:srgbClr val="191919"/>
            </a:solidFill>
          </a:ln>
        </p:spPr>
      </p:pic>
    </p:spTree>
    <p:extLst>
      <p:ext uri="{BB962C8B-B14F-4D97-AF65-F5344CB8AC3E}">
        <p14:creationId xmlns:p14="http://schemas.microsoft.com/office/powerpoint/2010/main" val="135162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620688"/>
            <a:ext cx="7746255" cy="5711025"/>
          </a:xfrm>
          <a:prstGeom prst="rect">
            <a:avLst/>
          </a:prstGeom>
          <a:ln>
            <a:solidFill>
              <a:srgbClr val="191919"/>
            </a:solidFill>
          </a:ln>
        </p:spPr>
      </p:pic>
      <p:sp>
        <p:nvSpPr>
          <p:cNvPr id="6" name="Овал 5"/>
          <p:cNvSpPr/>
          <p:nvPr/>
        </p:nvSpPr>
        <p:spPr>
          <a:xfrm>
            <a:off x="5076056" y="3140968"/>
            <a:ext cx="540060" cy="5400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948264" y="3140968"/>
            <a:ext cx="540060" cy="5400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27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Выводы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3588" y="1304764"/>
            <a:ext cx="78232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многолетний опыт работы с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ОКП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5-9 классах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УМК “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 English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К.И.Кауфман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М.Ю.Кауфман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показывает, что их можно успешно использовать в классе при наличии одного компьютера и одного диска с программой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потенциал использования данных программ не исчерпан,  учитель всегда найдет место для своего творчества.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73416">
            <a:off x="861676" y="3439547"/>
            <a:ext cx="1876972" cy="187697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7476" y="3284984"/>
            <a:ext cx="1950648" cy="1950648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93530">
            <a:off x="6403970" y="3447188"/>
            <a:ext cx="1930404" cy="1897217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4310506"/>
            <a:ext cx="1915933" cy="1915933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4302625"/>
            <a:ext cx="1923814" cy="1923814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1129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ru-RU" alt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Использованные ресурсы</a:t>
            </a:r>
            <a:endParaRPr lang="en-US" altLang="ru-RU" sz="4000" b="1" dirty="0" smtClean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5961" y="4365104"/>
            <a:ext cx="3228377" cy="194825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981884" y="1179616"/>
            <a:ext cx="7704856" cy="637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ru-RU" alt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Шаблон презентации </a:t>
            </a:r>
            <a:r>
              <a:rPr lang="en-US" alt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http://ppt.prtxt.ru/template_ppt_free_download_36.html</a:t>
            </a:r>
            <a:endParaRPr lang="ru-RU" alt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None/>
            </a:pPr>
            <a:r>
              <a:rPr lang="ru-RU" alt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ОКП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учебнику “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 English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для 5 класс</a:t>
            </a:r>
            <a:r>
              <a:rPr 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«Образовательные компьютерные технологии» издательство «Титул» 2013г.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ОКП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учебнику “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 English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для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«Образовательные компьютерные технологии» издательство «Титул» 2013г.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ОКП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учебнику “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 English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для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«Образовательные компьютерные технологии» издательство «Титул» 2013г.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ОКП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учебнику “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 English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для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«Образовательные компьютерные технологии» издательство «Титул» 2013г.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ОКП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учебнику “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 English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для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«Образовательные компьютерные технологии» издательство «Титул» 2013г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 и видео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личного архива </a:t>
            </a:r>
            <a:r>
              <a:rPr lang="ru-RU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Митюгиной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Т.Г. </a:t>
            </a:r>
          </a:p>
          <a:p>
            <a:pPr eaLnBrk="1" hangingPunct="1">
              <a:spcBef>
                <a:spcPct val="5000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публикуется с разрешения родителей учащихся.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None/>
            </a:pPr>
            <a:endParaRPr lang="ru-RU" sz="1600" dirty="0"/>
          </a:p>
          <a:p>
            <a:pPr eaLnBrk="1" hangingPunct="1">
              <a:spcBef>
                <a:spcPct val="50000"/>
              </a:spcBef>
              <a:buNone/>
            </a:pPr>
            <a:endParaRPr lang="ru-RU" sz="1600" dirty="0" smtClean="0"/>
          </a:p>
          <a:p>
            <a:pPr eaLnBrk="1" hangingPunct="1">
              <a:spcBef>
                <a:spcPct val="50000"/>
              </a:spcBef>
              <a:buNone/>
            </a:pPr>
            <a:endParaRPr lang="ru-RU" sz="1600" dirty="0"/>
          </a:p>
          <a:p>
            <a:pPr eaLnBrk="1" hangingPunct="1">
              <a:spcBef>
                <a:spcPct val="50000"/>
              </a:spcBef>
              <a:buNone/>
            </a:pPr>
            <a:endParaRPr lang="ru-RU" sz="1600" b="1" dirty="0"/>
          </a:p>
          <a:p>
            <a:pPr eaLnBrk="1" hangingPunct="1">
              <a:spcBef>
                <a:spcPct val="50000"/>
              </a:spcBef>
              <a:buNone/>
            </a:pPr>
            <a:r>
              <a:rPr lang="ru-RU" altLang="ru-RU" sz="1600" dirty="0" smtClean="0"/>
              <a:t> </a:t>
            </a:r>
            <a:endParaRPr lang="en-US" altLang="ru-RU" sz="1600" dirty="0" smtClean="0"/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b="1" dirty="0" smtClean="0">
                <a:cs typeface="Arial" charset="0"/>
              </a:rPr>
              <a:t> </a:t>
            </a:r>
            <a:endParaRPr lang="en-GB" altLang="ru-RU" sz="1600" b="1" dirty="0"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Назначение ОКП</a:t>
            </a:r>
            <a:endParaRPr lang="ru-RU" sz="40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564" y="1417638"/>
            <a:ext cx="8229600" cy="37004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лексико-грамматические, орфографические, фонетические, коммуникативные и социокультурные навыки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  школьников позитивное  отношение к процессу обучения и  мотивацию к дальнейшему овладению английским языком;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 мышление, воображение, память и языковую догадку;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прививать интерес к изучению английского языка с помощью разнообразных методических приемов: языковых игр, использования предметных и сюжетных рисунков и анимации.</a:t>
            </a:r>
          </a:p>
          <a:p>
            <a:pPr>
              <a:buFont typeface="Wingdings" panose="05000000000000000000" pitchFamily="2" charset="2"/>
              <a:buChar char="v"/>
            </a:pP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6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8"/>
          <p:cNvSpPr>
            <a:spLocks noChangeArrowheads="1"/>
          </p:cNvSpPr>
          <p:nvPr/>
        </p:nvSpPr>
        <p:spPr bwMode="auto">
          <a:xfrm rot="2448511">
            <a:off x="1257300" y="72390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1" name="Rectangle 29"/>
          <p:cNvSpPr>
            <a:spLocks noChangeArrowheads="1"/>
          </p:cNvSpPr>
          <p:nvPr/>
        </p:nvSpPr>
        <p:spPr bwMode="auto">
          <a:xfrm rot="7848511">
            <a:off x="7658100" y="73660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2" name="Rectangle 30"/>
          <p:cNvSpPr>
            <a:spLocks noChangeArrowheads="1"/>
          </p:cNvSpPr>
          <p:nvPr/>
        </p:nvSpPr>
        <p:spPr bwMode="auto">
          <a:xfrm rot="19151489" flipV="1">
            <a:off x="1219200" y="492125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3" name="Rectangle 31"/>
          <p:cNvSpPr>
            <a:spLocks noChangeArrowheads="1"/>
          </p:cNvSpPr>
          <p:nvPr/>
        </p:nvSpPr>
        <p:spPr bwMode="auto">
          <a:xfrm rot="13751489" flipV="1">
            <a:off x="7620000" y="492125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 </a:t>
            </a:r>
            <a:r>
              <a:rPr lang="ru-RU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аннотации к ОКП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892016" y="1495340"/>
            <a:ext cx="7633694" cy="45624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«Программа рассчитана на индивидуальную работу в классе с применением персональных компьютеров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80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что делать, если компьютер в классе всего один?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«…ее можно использовать для самостоятельной работы учеников в качестве домашнего репетитора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80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что делать, если не каждый может позволить себе купить диск с программой, и даже не у каждого ученика есть дома компьютер</a:t>
            </a:r>
            <a:r>
              <a:rPr lang="ru-RU" sz="2400" dirty="0" smtClean="0">
                <a:solidFill>
                  <a:srgbClr val="80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ru-RU" sz="2800" dirty="0">
              <a:solidFill>
                <a:srgbClr val="800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592" y="457200"/>
            <a:ext cx="789522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Диск содержит </a:t>
            </a:r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упражнения на…</a:t>
            </a:r>
            <a:endParaRPr lang="ru-RU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600200"/>
            <a:ext cx="7571184" cy="3700463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</a:rPr>
              <a:t>– </a:t>
            </a:r>
            <a:r>
              <a:rPr lang="ru-RU" sz="2000" b="1" dirty="0" err="1">
                <a:solidFill>
                  <a:srgbClr val="002060"/>
                </a:solidFill>
              </a:rPr>
              <a:t>семантизацию</a:t>
            </a:r>
            <a:r>
              <a:rPr lang="ru-RU" sz="2000" b="1" dirty="0">
                <a:solidFill>
                  <a:srgbClr val="002060"/>
                </a:solidFill>
              </a:rPr>
              <a:t> новой лексики;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</a:rPr>
              <a:t>– развитие и закрепление навыков орфографии;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</a:rPr>
              <a:t>– развитие и закрепление грамматических умений и навыков;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</a:rPr>
              <a:t>– развитие умения строить разные типы предложений;</a:t>
            </a: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– </a:t>
            </a:r>
            <a:r>
              <a:rPr lang="ru-RU" sz="2000" b="1" dirty="0">
                <a:solidFill>
                  <a:srgbClr val="002060"/>
                </a:solidFill>
              </a:rPr>
              <a:t>развитие коммуникативных навыков (симуляция коммуникации);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2060"/>
                </a:solidFill>
              </a:rPr>
              <a:t>– приобретение социокультурных навыков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ru-RU" sz="20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800" b="1" i="1" dirty="0">
                <a:solidFill>
                  <a:srgbClr val="C00000"/>
                </a:solidFill>
              </a:rPr>
              <a:t> </a:t>
            </a:r>
            <a:r>
              <a:rPr lang="en-US" sz="2800" b="1" i="1" dirty="0" smtClean="0">
                <a:solidFill>
                  <a:srgbClr val="C00000"/>
                </a:solidFill>
              </a:rPr>
              <a:t>NB!</a:t>
            </a:r>
            <a:r>
              <a:rPr lang="ru-RU" sz="2800" b="1" i="1" dirty="0" smtClean="0">
                <a:solidFill>
                  <a:srgbClr val="C00000"/>
                </a:solidFill>
              </a:rPr>
              <a:t>          </a:t>
            </a:r>
            <a:r>
              <a:rPr lang="ru-RU" sz="2000" b="1" i="1" dirty="0">
                <a:solidFill>
                  <a:srgbClr val="C00000"/>
                </a:solidFill>
              </a:rPr>
              <a:t>Упражнения содержат избыточное количество вариантов наполнения, поэтому при каждом запуске они меняются. </a:t>
            </a: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40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2"/>
          <p:cNvSpPr>
            <a:spLocks noChangeArrowheads="1"/>
          </p:cNvSpPr>
          <p:nvPr/>
        </p:nvSpPr>
        <p:spPr bwMode="auto">
          <a:xfrm rot="2448511">
            <a:off x="1257300" y="72390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4" name="Rectangle 33"/>
          <p:cNvSpPr>
            <a:spLocks noChangeArrowheads="1"/>
          </p:cNvSpPr>
          <p:nvPr/>
        </p:nvSpPr>
        <p:spPr bwMode="auto">
          <a:xfrm rot="7848511">
            <a:off x="7658100" y="72390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5" name="Rectangle 34"/>
          <p:cNvSpPr>
            <a:spLocks noChangeArrowheads="1"/>
          </p:cNvSpPr>
          <p:nvPr/>
        </p:nvSpPr>
        <p:spPr bwMode="auto">
          <a:xfrm rot="19151489" flipV="1">
            <a:off x="1219200" y="492125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6" name="Rectangle 35"/>
          <p:cNvSpPr>
            <a:spLocks noChangeArrowheads="1"/>
          </p:cNvSpPr>
          <p:nvPr/>
        </p:nvSpPr>
        <p:spPr bwMode="auto">
          <a:xfrm rot="13751489" flipV="1">
            <a:off x="7620000" y="4921250"/>
            <a:ext cx="381000" cy="1143000"/>
          </a:xfrm>
          <a:prstGeom prst="rect">
            <a:avLst/>
          </a:prstGeom>
          <a:solidFill>
            <a:schemeClr val="bg1">
              <a:alpha val="3803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" name="TextBox 3"/>
          <p:cNvSpPr txBox="1"/>
          <p:nvPr/>
        </p:nvSpPr>
        <p:spPr>
          <a:xfrm>
            <a:off x="755576" y="1556792"/>
            <a:ext cx="799288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800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может успешно использовать его на уроке.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Требуется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значительная подготовительная работа.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Учителю необходимо: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заранее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просмотреть все упражнения конкретного раздела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определенном классе и спланировать какие упражнения и как он может использовать на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уроке;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внести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 заметки по использованию упражнений ОКП в тематическое планирование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тогда времени на подготовку к конкретному уроку уходит значительно меньше с наибольшей эффективностью использования ОКП.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32743" y="675839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диск с программой </a:t>
            </a:r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один компьютер +</a:t>
            </a:r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ИД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Лексические упражнения </a:t>
            </a:r>
          </a:p>
        </p:txBody>
      </p:sp>
      <p:pic>
        <p:nvPicPr>
          <p:cNvPr id="4" name="Рисунок 3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5122704"/>
            <a:ext cx="866725" cy="8667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27584" y="1124744"/>
            <a:ext cx="78592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на соответствие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делать фронтально для разминки в начале урока. Например, один ученик у доски вслух называет слова по-английски и находит их русские эквиваленты. Класс  на месте работает фронтально, называет словосочетания или предложения с данными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словами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7724" y="2755960"/>
            <a:ext cx="5047643" cy="3731307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59108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9308" y="692696"/>
            <a:ext cx="799288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на знание лексики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подстановкой слов в пропущенные места есть разного типа. В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случае,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даны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варианты на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можно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всем классом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273" y="1808582"/>
            <a:ext cx="4459819" cy="3312368"/>
          </a:xfrm>
          <a:prstGeom prst="rect">
            <a:avLst/>
          </a:prstGeom>
          <a:ln w="19050">
            <a:solidFill>
              <a:srgbClr val="00206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623846" y="1628800"/>
            <a:ext cx="319546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строится следующим образом: ученик у доски читает вслух предложение и варианты слов, класс принимает участие в выполнении упражнения – поднимают руки, предлагают свои варианты, исправляют ученика, стоящего у доски.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5445224"/>
            <a:ext cx="730881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же упражнение можно дать для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индивидуального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пока класс занят другим видом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864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Другая 65">
      <a:dk1>
        <a:srgbClr val="4C4C4C"/>
      </a:dk1>
      <a:lt1>
        <a:srgbClr val="FFFFFF"/>
      </a:lt1>
      <a:dk2>
        <a:srgbClr val="66CCFF"/>
      </a:dk2>
      <a:lt2>
        <a:srgbClr val="666666"/>
      </a:lt2>
      <a:accent1>
        <a:srgbClr val="66CCFF"/>
      </a:accent1>
      <a:accent2>
        <a:srgbClr val="00FF80"/>
      </a:accent2>
      <a:accent3>
        <a:srgbClr val="FFFFFF"/>
      </a:accent3>
      <a:accent4>
        <a:srgbClr val="404040"/>
      </a:accent4>
      <a:accent5>
        <a:srgbClr val="B8E2FF"/>
      </a:accent5>
      <a:accent6>
        <a:srgbClr val="00E773"/>
      </a:accent6>
      <a:hlink>
        <a:srgbClr val="002060"/>
      </a:hlink>
      <a:folHlink>
        <a:srgbClr val="FF008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3366FF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DAEDE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0066"/>
        </a:dk1>
        <a:lt1>
          <a:srgbClr val="FFFFFF"/>
        </a:lt1>
        <a:dk2>
          <a:srgbClr val="000066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56"/>
        </a:accent4>
        <a:accent5>
          <a:srgbClr val="E2F4FF"/>
        </a:accent5>
        <a:accent6>
          <a:srgbClr val="2D2D8A"/>
        </a:accent6>
        <a:hlink>
          <a:srgbClr val="000066"/>
        </a:hlink>
        <a:folHlink>
          <a:srgbClr val="3333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2609</TotalTime>
  <Words>1611</Words>
  <Application>Microsoft Office PowerPoint</Application>
  <PresentationFormat>Экран (4:3)</PresentationFormat>
  <Paragraphs>125</Paragraphs>
  <Slides>37</Slides>
  <Notes>4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Default Design</vt:lpstr>
      <vt:lpstr>Использование электронных учебных пособий (обучающих компьютерных программ) в обучении английскому языку  УМК “Happy English.ru”  К.И.Кауфман, М.Ю.Кауфман  5-9 класс (из опыта работы) </vt:lpstr>
      <vt:lpstr> Файл с пояснениями (Guide)  (есть в каждой программе)</vt:lpstr>
      <vt:lpstr>TEACHER </vt:lpstr>
      <vt:lpstr>Назначение ОКП</vt:lpstr>
      <vt:lpstr>Из  аннотации к ОКП</vt:lpstr>
      <vt:lpstr>Диск содержит упражнения на…</vt:lpstr>
      <vt:lpstr>Один диск с программой  и один компьютер +ИД </vt:lpstr>
      <vt:lpstr>Лексические упражнения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Навыки орфографии</vt:lpstr>
      <vt:lpstr>Презентация PowerPoint</vt:lpstr>
      <vt:lpstr>Презентация PowerPoint</vt:lpstr>
      <vt:lpstr>Фонетические навыки</vt:lpstr>
      <vt:lpstr>Грамматические упражнения </vt:lpstr>
      <vt:lpstr>Презентация PowerPoint</vt:lpstr>
      <vt:lpstr>Презентация PowerPoint</vt:lpstr>
      <vt:lpstr>Презентация PowerPoint</vt:lpstr>
      <vt:lpstr>Коммуникативные упражнения</vt:lpstr>
      <vt:lpstr>Презентация PowerPoint</vt:lpstr>
      <vt:lpstr>Задания для чтения</vt:lpstr>
      <vt:lpstr>Социокультурная компетенция</vt:lpstr>
      <vt:lpstr>Презентация PowerPoint</vt:lpstr>
      <vt:lpstr>Читаем лимерики</vt:lpstr>
      <vt:lpstr>Игры с компьютером</vt:lpstr>
      <vt:lpstr>Презентация PowerPoint</vt:lpstr>
      <vt:lpstr>Индивидуальные задания</vt:lpstr>
      <vt:lpstr>Проверка знаний учащихся </vt:lpstr>
      <vt:lpstr>Таблица результатов </vt:lpstr>
      <vt:lpstr>Презентация PowerPoint</vt:lpstr>
      <vt:lpstr>Выводы </vt:lpstr>
      <vt:lpstr>Использованные ресурсы</vt:lpstr>
    </vt:vector>
  </TitlesOfParts>
  <Company>Presentation Magazine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Note pad and pen business PowerPoint template</dc:title>
  <dc:creator>Presentation Magazine</dc:creator>
  <cp:lastModifiedBy>Tanya</cp:lastModifiedBy>
  <cp:revision>154</cp:revision>
  <dcterms:modified xsi:type="dcterms:W3CDTF">2015-03-20T18:56:33Z</dcterms:modified>
</cp:coreProperties>
</file>