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65" r:id="rId10"/>
    <p:sldId id="271" r:id="rId11"/>
    <p:sldId id="272" r:id="rId12"/>
    <p:sldId id="290" r:id="rId13"/>
    <p:sldId id="267" r:id="rId14"/>
    <p:sldId id="273" r:id="rId15"/>
    <p:sldId id="286" r:id="rId16"/>
    <p:sldId id="274" r:id="rId17"/>
    <p:sldId id="275" r:id="rId18"/>
    <p:sldId id="276" r:id="rId19"/>
    <p:sldId id="283" r:id="rId20"/>
    <p:sldId id="268" r:id="rId21"/>
    <p:sldId id="289" r:id="rId22"/>
    <p:sldId id="277" r:id="rId23"/>
    <p:sldId id="278" r:id="rId24"/>
    <p:sldId id="262" r:id="rId25"/>
    <p:sldId id="263" r:id="rId26"/>
    <p:sldId id="279" r:id="rId27"/>
    <p:sldId id="280" r:id="rId28"/>
    <p:sldId id="281" r:id="rId29"/>
    <p:sldId id="282" r:id="rId30"/>
    <p:sldId id="284" r:id="rId31"/>
    <p:sldId id="285" r:id="rId32"/>
    <p:sldId id="287" r:id="rId33"/>
    <p:sldId id="264" r:id="rId34"/>
    <p:sldId id="291" r:id="rId35"/>
    <p:sldId id="292" r:id="rId36"/>
    <p:sldId id="293" r:id="rId37"/>
    <p:sldId id="294" r:id="rId38"/>
    <p:sldId id="295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295&amp;p=111552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309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mailto:bim@titul.ru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9780" y="2276872"/>
            <a:ext cx="7772400" cy="18002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 обучать пассивного ребенка английскому языку? </a:t>
            </a:r>
            <a:br>
              <a:rPr lang="ru-RU" b="1" dirty="0" smtClean="0"/>
            </a:br>
            <a:r>
              <a:rPr lang="ru-RU" b="1" dirty="0" smtClean="0"/>
              <a:t>Приемы и методы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15063" y="5205683"/>
            <a:ext cx="3664496" cy="168059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Буров Илья Михайлович,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ведущий методист издательства «Титул»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D:\Users\Ilya\Desktop\Дошкольники страницы\Titul_logo_b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882" y="116632"/>
            <a:ext cx="2904196" cy="173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43" y="911630"/>
            <a:ext cx="4119353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793" y="919030"/>
            <a:ext cx="4108326" cy="5673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930" y="5229200"/>
            <a:ext cx="1622618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ttps://www.englishteachers.ru/uploadedfiles/waresimgs/4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7" y="0"/>
            <a:ext cx="1444758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20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06792"/>
            <a:ext cx="8280920" cy="578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399" y="5373216"/>
            <a:ext cx="1479149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www.englishteachers.ru/uploadedfiles/waresimgs/4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9" y="10553"/>
            <a:ext cx="1404937" cy="193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03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3163280"/>
            <a:ext cx="3960440" cy="1340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Песни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b="3133"/>
          <a:stretch/>
        </p:blipFill>
        <p:spPr bwMode="auto">
          <a:xfrm>
            <a:off x="3860494" y="11075"/>
            <a:ext cx="4910252" cy="67898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626" name="Picture 2" descr="https://www.englishteachers.ru/uploadedfiles/waresimgs/4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4" y="23664"/>
            <a:ext cx="2091324" cy="283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85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933056"/>
            <a:ext cx="4186808" cy="11521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Творческие задания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237" y="0"/>
            <a:ext cx="4872407" cy="685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D:\Users\Ilya\Desktop\Дошкольники страницы\Rазвивашка_logo_c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453541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221" y="980728"/>
            <a:ext cx="2052972" cy="282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32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4236"/>
            <a:ext cx="8871312" cy="6043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303" y="1"/>
            <a:ext cx="1288130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51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8640"/>
            <a:ext cx="4748409" cy="658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https://www.englishteachers.ru/uploadedfiles/waresimgs/4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29909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24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56245"/>
            <a:ext cx="8784976" cy="5994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Rазвивашка_logo_c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626"/>
            <a:ext cx="4283931" cy="122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3" y="7462"/>
            <a:ext cx="1297707" cy="1785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88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-17796"/>
            <a:ext cx="4978005" cy="687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Rазвивашка_logo_c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796"/>
            <a:ext cx="453541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95" y="836712"/>
            <a:ext cx="2016224" cy="277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5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012"/>
            <a:ext cx="5014714" cy="679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869" y="5517232"/>
            <a:ext cx="133567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24607" cy="274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31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58" y="1196752"/>
            <a:ext cx="4061189" cy="5661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714" y="1196752"/>
            <a:ext cx="4154656" cy="567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869" y="5517232"/>
            <a:ext cx="133567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https://www.englishteachers.ru/uploadedfiles/waresimgs/4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7740"/>
            <a:ext cx="1098746" cy="151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06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Характерные черты: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тревожность;</a:t>
            </a:r>
          </a:p>
          <a:p>
            <a:r>
              <a:rPr lang="ru-RU" dirty="0" smtClean="0"/>
              <a:t>застенчивость;</a:t>
            </a:r>
          </a:p>
          <a:p>
            <a:r>
              <a:rPr lang="ru-RU" dirty="0" smtClean="0"/>
              <a:t>замкнутость;</a:t>
            </a:r>
          </a:p>
          <a:p>
            <a:r>
              <a:rPr lang="ru-RU" dirty="0" smtClean="0"/>
              <a:t>медлительность;</a:t>
            </a:r>
          </a:p>
          <a:p>
            <a:r>
              <a:rPr lang="ru-RU" dirty="0" smtClean="0"/>
              <a:t>часто заниженная самооценка;</a:t>
            </a:r>
          </a:p>
          <a:p>
            <a:r>
              <a:rPr lang="ru-RU" dirty="0" smtClean="0"/>
              <a:t>боязнь нового и т.д.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492896"/>
            <a:ext cx="4834880" cy="1143000"/>
          </a:xfrm>
        </p:spPr>
        <p:txBody>
          <a:bodyPr/>
          <a:lstStyle/>
          <a:p>
            <a:r>
              <a:rPr lang="ru-RU" dirty="0" smtClean="0"/>
              <a:t>Ролевые игры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523" y="566"/>
            <a:ext cx="4988008" cy="685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468"/>
            <a:ext cx="1907703" cy="258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52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Маски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для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игр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779390"/>
            <a:ext cx="4176463" cy="59619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25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-35377"/>
            <a:ext cx="4968552" cy="689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39" y="197187"/>
            <a:ext cx="8424936" cy="640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603" y="5589240"/>
            <a:ext cx="1263945" cy="126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23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132" y="-10019"/>
            <a:ext cx="4788024" cy="676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869" y="5517232"/>
            <a:ext cx="133567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468"/>
            <a:ext cx="1907703" cy="258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42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ситуации успеха: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Использование заданий:</a:t>
            </a:r>
          </a:p>
          <a:p>
            <a:r>
              <a:rPr lang="ru-RU" dirty="0" smtClean="0"/>
              <a:t>показать на картинке;</a:t>
            </a:r>
          </a:p>
          <a:p>
            <a:r>
              <a:rPr lang="ru-RU" dirty="0" smtClean="0"/>
              <a:t>выполнить команду (действие);</a:t>
            </a:r>
          </a:p>
          <a:p>
            <a:r>
              <a:rPr lang="ru-RU" dirty="0" smtClean="0"/>
              <a:t>выбрать нужную карточку;</a:t>
            </a:r>
          </a:p>
          <a:p>
            <a:r>
              <a:rPr lang="ru-RU" dirty="0" smtClean="0"/>
              <a:t>графические задания.</a:t>
            </a:r>
          </a:p>
          <a:p>
            <a:pPr>
              <a:buNone/>
            </a:pPr>
            <a:r>
              <a:rPr lang="ru-RU" dirty="0" smtClean="0"/>
              <a:t>Важно называть по имени и поощрять таких детей, какими-то приятными заданиями.</a:t>
            </a:r>
          </a:p>
          <a:p>
            <a:pPr>
              <a:buNone/>
            </a:pPr>
            <a:r>
              <a:rPr lang="ru-RU" dirty="0" smtClean="0"/>
              <a:t>Не следует подгонять их с ответом.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https://www.englishteachers.ru/uploadedfiles/waresimgs/4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8504"/>
            <a:ext cx="1979712" cy="268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081" y="3472788"/>
            <a:ext cx="38267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Показать на картинке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251"/>
            <a:ext cx="4932040" cy="677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92696"/>
            <a:ext cx="9111355" cy="439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642214"/>
            <a:ext cx="1211172" cy="1215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Показать на картинке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11" y="1472321"/>
            <a:ext cx="7252295" cy="495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664" y="5301208"/>
            <a:ext cx="155088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www.englishteachers.ru/uploadedfiles/waresimgs/5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0832"/>
            <a:ext cx="1519464" cy="209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34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Показать на картинке</a:t>
            </a:r>
            <a:endParaRPr lang="ru-RU" dirty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62649"/>
            <a:ext cx="3760736" cy="5151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012" y="1582881"/>
            <a:ext cx="3674060" cy="513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072" y="5733256"/>
            <a:ext cx="112047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s://www.englishteachers.ru/uploadedfiles/waresimgs/49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409" y="116632"/>
            <a:ext cx="1763688" cy="242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40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41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Выполнить действие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11" y="938141"/>
            <a:ext cx="4297697" cy="590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58778"/>
            <a:ext cx="4328200" cy="590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542" y="5877272"/>
            <a:ext cx="977006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https://www.englishteachers.ru/uploadedfiles/waresimgs/5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183213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26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88"/>
            <a:ext cx="8229600" cy="1143000"/>
          </a:xfrm>
        </p:spPr>
        <p:txBody>
          <a:bodyPr/>
          <a:lstStyle/>
          <a:p>
            <a:r>
              <a:rPr lang="ru-RU" dirty="0" smtClean="0"/>
              <a:t>Графические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51" y="1249172"/>
            <a:ext cx="8187868" cy="5604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338" y="5661248"/>
            <a:ext cx="1192210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www.englishteachers.ru/uploadedfiles/waresimgs/5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" y="-17333"/>
            <a:ext cx="1457350" cy="200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9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пассивности: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недостаток эмоциональной поддержки со стороны взрослых;</a:t>
            </a:r>
          </a:p>
          <a:p>
            <a:r>
              <a:rPr lang="ru-RU" dirty="0" smtClean="0"/>
              <a:t>недостаток внимания со стороны родителей;</a:t>
            </a:r>
          </a:p>
          <a:p>
            <a:r>
              <a:rPr lang="ru-RU" dirty="0" smtClean="0"/>
              <a:t>повторяющийся неуспех.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Как следствие, ребенок перестает проявлять инициативу.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Графические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56" y="1124744"/>
            <a:ext cx="4067512" cy="573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668" y="1124744"/>
            <a:ext cx="4087411" cy="56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331639" cy="183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60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D:\Users\Ilya\Desktop\Дошкольники страницы\Propisi-boy25-E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2036287"/>
            <a:ext cx="6674087" cy="468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D:\Users\Ilya\Desktop\Дошкольники страницы\Propisi-boy-E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317" y="1"/>
            <a:ext cx="2809409" cy="20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20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D:\Users\Ilya\Desktop\Дошкольники страницы\Propisi-gerl41-E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198" y="1837861"/>
            <a:ext cx="7171231" cy="488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80" y="-22269"/>
            <a:ext cx="2562556" cy="186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23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P.S.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Пассивные дети – очень разные.</a:t>
            </a:r>
          </a:p>
          <a:p>
            <a:r>
              <a:rPr lang="ru-RU" dirty="0" smtClean="0"/>
              <a:t>Самое главное – дать понять, что его уважают таким, какой он есть, и что учение – это та часть его жизни, в которой он может раскрыться и почувствовать себя спокойно и уверенно.</a:t>
            </a:r>
          </a:p>
          <a:p>
            <a:pPr algn="r">
              <a:buNone/>
            </a:pPr>
            <a:r>
              <a:rPr lang="ru-RU" i="1" dirty="0" smtClean="0"/>
              <a:t>Н.А. </a:t>
            </a:r>
            <a:r>
              <a:rPr lang="ru-RU" i="1" dirty="0" err="1" smtClean="0"/>
              <a:t>Онищик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Онлайн-апробация учебников</a:t>
            </a:r>
            <a:endParaRPr lang="ru-RU" sz="4000" b="1" dirty="0"/>
          </a:p>
        </p:txBody>
      </p:sp>
      <p:pic>
        <p:nvPicPr>
          <p:cNvPr id="31746" name="Picture 2" descr="HEru apro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7531596" cy="376579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5517232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Условия апробации указаны здесь </a:t>
            </a:r>
            <a:r>
              <a:rPr lang="ru-RU" dirty="0" smtClean="0"/>
              <a:t>- </a:t>
            </a:r>
            <a:r>
              <a:rPr lang="en-US" dirty="0" smtClean="0">
                <a:hlinkClick r:id="rId3"/>
              </a:rPr>
              <a:t>https://www.englishteachers.ru/forum/index.php?showtopic=3295&amp;p=111552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220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776864" cy="1008112"/>
          </a:xfrm>
        </p:spPr>
        <p:txBody>
          <a:bodyPr/>
          <a:lstStyle/>
          <a:p>
            <a:r>
              <a:rPr lang="ru-RU" dirty="0" smtClean="0"/>
              <a:t>Конкурсы</a:t>
            </a:r>
            <a:endParaRPr lang="ru-RU" dirty="0"/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178" b="3908"/>
          <a:stretch>
            <a:fillRect/>
          </a:stretch>
        </p:blipFill>
        <p:spPr bwMode="auto">
          <a:xfrm>
            <a:off x="0" y="1340768"/>
            <a:ext cx="9131489" cy="49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2483768" y="1700808"/>
            <a:ext cx="72008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20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-315416"/>
            <a:ext cx="7920880" cy="1008112"/>
          </a:xfrm>
        </p:spPr>
        <p:txBody>
          <a:bodyPr/>
          <a:lstStyle/>
          <a:p>
            <a:r>
              <a:rPr lang="ru-RU" dirty="0" smtClean="0"/>
              <a:t>Конкурсы</a:t>
            </a:r>
            <a:endParaRPr lang="ru-RU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70" t="21315" r="4259" b="16636"/>
          <a:stretch>
            <a:fillRect/>
          </a:stretch>
        </p:blipFill>
        <p:spPr bwMode="auto">
          <a:xfrm>
            <a:off x="0" y="1628800"/>
            <a:ext cx="9144000" cy="37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948264" y="465313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08304" y="1988840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5733256"/>
            <a:ext cx="784887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Условия конкурса здесь </a:t>
            </a:r>
            <a:r>
              <a:rPr lang="ru-RU" dirty="0" smtClean="0"/>
              <a:t>- </a:t>
            </a:r>
            <a:r>
              <a:rPr lang="en-US" dirty="0" smtClean="0">
                <a:hlinkClick r:id="rId3"/>
              </a:rPr>
              <a:t>https://www.englishteachers.ru/forum/index.php?showtopic=3309#entry112147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6415" t="2571" r="24497" b="11310"/>
          <a:stretch>
            <a:fillRect/>
          </a:stretch>
        </p:blipFill>
        <p:spPr bwMode="auto">
          <a:xfrm>
            <a:off x="395536" y="406585"/>
            <a:ext cx="8280920" cy="645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79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dirty="0" smtClean="0"/>
              <a:t>Мы в социальных сетях</a:t>
            </a:r>
            <a:endParaRPr lang="ru-RU" dirty="0"/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 l="4340" t="2778" r="21007" b="4167"/>
          <a:stretch>
            <a:fillRect/>
          </a:stretch>
        </p:blipFill>
        <p:spPr bwMode="auto">
          <a:xfrm>
            <a:off x="2304315" y="1340768"/>
            <a:ext cx="683968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t="3032" r="15495" b="4097"/>
          <a:stretch>
            <a:fillRect/>
          </a:stretch>
        </p:blipFill>
        <p:spPr bwMode="auto">
          <a:xfrm>
            <a:off x="179512" y="692696"/>
            <a:ext cx="7128791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279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Буров Илья Михайлович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bim@titul.ru</a:t>
            </a: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209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Общение с пассивными детьми: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попробуйте выяснить круг его интересов;</a:t>
            </a:r>
          </a:p>
          <a:p>
            <a:r>
              <a:rPr lang="ru-RU" dirty="0" smtClean="0"/>
              <a:t>важно чтобы ребенок почувствовал вашу личную заинтересованность в общении с ним;</a:t>
            </a:r>
          </a:p>
          <a:p>
            <a:r>
              <a:rPr lang="ru-RU" dirty="0" smtClean="0"/>
              <a:t>используйте игрушки и т.д.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Помощники при общении: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Пассивные дети более восприимчивы к невербальным формам общения.</a:t>
            </a:r>
          </a:p>
          <a:p>
            <a:pPr>
              <a:buNone/>
            </a:pPr>
            <a:r>
              <a:rPr lang="ru-RU" dirty="0" smtClean="0"/>
              <a:t>Особое значение приобретают:</a:t>
            </a:r>
          </a:p>
          <a:p>
            <a:r>
              <a:rPr lang="ru-RU" dirty="0" smtClean="0"/>
              <a:t>рифмовки;</a:t>
            </a:r>
          </a:p>
          <a:p>
            <a:r>
              <a:rPr lang="ru-RU" dirty="0" smtClean="0"/>
              <a:t>стихотворения;</a:t>
            </a:r>
          </a:p>
          <a:p>
            <a:r>
              <a:rPr lang="ru-RU" dirty="0" smtClean="0"/>
              <a:t>песни;</a:t>
            </a:r>
          </a:p>
          <a:p>
            <a:r>
              <a:rPr lang="ru-RU" dirty="0" smtClean="0"/>
              <a:t>творческие задания;</a:t>
            </a:r>
          </a:p>
          <a:p>
            <a:r>
              <a:rPr lang="ru-RU" dirty="0" smtClean="0"/>
              <a:t>ролевые игры.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Можно предложить произносить фразы разными голосами.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Рифмовки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25" y="1117460"/>
            <a:ext cx="7568902" cy="5226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825" y="4774369"/>
            <a:ext cx="2075723" cy="208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79467"/>
            <a:ext cx="140493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14"/>
          <a:stretch/>
        </p:blipFill>
        <p:spPr bwMode="auto">
          <a:xfrm>
            <a:off x="1404939" y="-71052"/>
            <a:ext cx="4744846" cy="682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79948"/>
            <a:ext cx="8136903" cy="5622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664" y="5301208"/>
            <a:ext cx="155088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467"/>
            <a:ext cx="1115615" cy="151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8729"/>
          <a:stretch/>
        </p:blipFill>
        <p:spPr bwMode="auto">
          <a:xfrm>
            <a:off x="62609" y="122368"/>
            <a:ext cx="9081391" cy="517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16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912" y="253064"/>
            <a:ext cx="4976105" cy="660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726" y="5013176"/>
            <a:ext cx="1837822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9" y="0"/>
            <a:ext cx="140493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17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653"/>
            <a:ext cx="35283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Стихотворения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621"/>
            <a:ext cx="4850521" cy="681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542" y="5877272"/>
            <a:ext cx="977006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englishteachers.ru/uploadedfiles/waresimgs/49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12063"/>
            <a:ext cx="209284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82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282</Words>
  <Application>Microsoft Office PowerPoint</Application>
  <PresentationFormat>Экран (4:3)</PresentationFormat>
  <Paragraphs>68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Как обучать пассивного ребенка английскому языку?  Приемы и методы</vt:lpstr>
      <vt:lpstr>Характерные черты:</vt:lpstr>
      <vt:lpstr>Причины пассивности:</vt:lpstr>
      <vt:lpstr>Общение с пассивными детьми:</vt:lpstr>
      <vt:lpstr>Помощники при общении:</vt:lpstr>
      <vt:lpstr>Рифмовки</vt:lpstr>
      <vt:lpstr>Презентация PowerPoint</vt:lpstr>
      <vt:lpstr>Презентация PowerPoint</vt:lpstr>
      <vt:lpstr>Стихотворения</vt:lpstr>
      <vt:lpstr>Презентация PowerPoint</vt:lpstr>
      <vt:lpstr>Презентация PowerPoint</vt:lpstr>
      <vt:lpstr>Презентация PowerPoint</vt:lpstr>
      <vt:lpstr>Творческие задания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Творческие задания</vt:lpstr>
      <vt:lpstr>Ролевые игры</vt:lpstr>
      <vt:lpstr>Презентация PowerPoint</vt:lpstr>
      <vt:lpstr>Презентация PowerPoint</vt:lpstr>
      <vt:lpstr>Презентация PowerPoint</vt:lpstr>
      <vt:lpstr>Создание ситуации успеха:</vt:lpstr>
      <vt:lpstr>Показать на картинке</vt:lpstr>
      <vt:lpstr>Показать на картинке</vt:lpstr>
      <vt:lpstr>Показать на картинке</vt:lpstr>
      <vt:lpstr>Выполнить действие</vt:lpstr>
      <vt:lpstr>Графические задания</vt:lpstr>
      <vt:lpstr>Графические задания</vt:lpstr>
      <vt:lpstr>Презентация PowerPoint</vt:lpstr>
      <vt:lpstr>Презентация PowerPoint</vt:lpstr>
      <vt:lpstr>P.S.</vt:lpstr>
      <vt:lpstr>Онлайн-апробация учебников</vt:lpstr>
      <vt:lpstr>Конкурсы</vt:lpstr>
      <vt:lpstr>Конкурсы</vt:lpstr>
      <vt:lpstr>Мы в социальных сетях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обучать пассивного ребенка английскому языку? Приемы и методы</dc:title>
  <cp:lastModifiedBy>Илья</cp:lastModifiedBy>
  <cp:revision>20</cp:revision>
  <dcterms:modified xsi:type="dcterms:W3CDTF">2015-09-11T06:16:32Z</dcterms:modified>
</cp:coreProperties>
</file>