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74" r:id="rId3"/>
    <p:sldId id="271" r:id="rId4"/>
    <p:sldId id="272" r:id="rId5"/>
    <p:sldId id="273" r:id="rId6"/>
    <p:sldId id="256" r:id="rId7"/>
    <p:sldId id="257" r:id="rId8"/>
    <p:sldId id="262" r:id="rId9"/>
    <p:sldId id="263" r:id="rId10"/>
    <p:sldId id="259" r:id="rId11"/>
    <p:sldId id="265" r:id="rId12"/>
    <p:sldId id="266" r:id="rId13"/>
    <p:sldId id="267" r:id="rId14"/>
    <p:sldId id="268" r:id="rId15"/>
    <p:sldId id="269" r:id="rId16"/>
    <p:sldId id="270"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15.01.2014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15.01.2014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images.yandex.ru/yandsearch?p=2&amp;text=%D1%84%D0%BE%D0%BD%20%D1%83%D1%81%D0%BF%D0%B5%D1%85%D0%B0&amp;fp=2&amp;img_url=http://img0.liveinternet.ru/images/attach/c/1/63/877/63877157_gfhjkl.jpg&amp;pos=64&amp;uinfo=ww-991-wh-475-fw-766-fh-448-pd-1&amp;rpt=simage"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images.yandex.ru/yandsearch?text=%D1%84%D0%BE%D0%BD%20%D0%B3%D0%BD%D0%B8%D0%B3%D0%B8%20%D0%BE%20%D0%B3%D0%B0%D1%80%D1%80%D0%B8%20%D0%BF%D0%BE%D1%82%D0%B5%D1%80%D0%B5&amp;fp=0&amp;pos=3&amp;uinfo=ww-991-wh-475-fw-766-fh-448-pd-1&amp;rpt=simage&amp;img_url=http://gallery.forum-grad.ru/files/4/1/0/9/6/1232138.jpg" TargetMode="Externa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images.yandex.ru/yandsearch?source=wiz&amp;fp=0&amp;img_url=http://f1.mylove.ru/D0Xl4k3mQE.jpg&amp;text=%D1%84%D0%BE%D0%BD%20%D0%BF%D0%B0%D0%B4%D0%B0%D1%8E%D1%89%D0%B5%D0%B3%D0%BE%20%D1%81%D0%BD%D0%B5%D0%B3%D0%B0&amp;noreask=1&amp;pos=4&amp;lr=213&amp;rpt=simage" TargetMode="Externa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images.yandex.ru/yandsearch?p=2&amp;text=%D0%BC%D1%83%D0%B7%D1%8B%D0%BA%D0%B0%D0%BB%D1%8C%D0%BD%D1%8B%D0%B9%20%D1%84%D0%BE%D0%BD%20%D0%B4%D0%BB%D1%8F%20%D0%BF%D1%80%D0%B5%D0%B7%D0%B5%D0%BD%D1%82%D0%B0%D1%86%D0%B8%D0%B8&amp;fp=2&amp;img_url=http://s2.itrash.ru/idb/4104/obright.jpg&amp;pos=77&amp;uinfo=ww-991-wh-475-fw-766-fh-448-pd-1&amp;rpt=simage" TargetMode="Externa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images.yandex.ru/yandsearch?p=1&amp;text=%D0%BC%D1%83%D0%B7%D1%8B%D0%BA%D0%B0%D0%BB%D1%8C%D0%BD%D1%8B%D0%B9%20%D1%84%D0%BE%D0%BD%20%D0%B4%D0%BB%D1%8F%20%D0%BF%D1%80%D0%B5%D0%B7%D0%B5%D0%BD%D1%82%D0%B0%D1%86%D0%B8%D0%B8&amp;fp=1&amp;img_url=http://woman-talks.ru/uploads/monthly_11_2010/msg-344-006378000%201290987564_thumb.jpg&amp;pos=59&amp;uinfo=ww-991-wh-475-fw-766-fh-448-pd-1&amp;rpt=simage" TargetMode="Externa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7" name="Picture 5" descr="http://im4-tub-ru.yandex.net/i?id=484136617-46-72&amp;n=21">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8678" name="Rectangle 6"/>
          <p:cNvSpPr>
            <a:spLocks noChangeArrowheads="1"/>
          </p:cNvSpPr>
          <p:nvPr/>
        </p:nvSpPr>
        <p:spPr bwMode="auto">
          <a:xfrm>
            <a:off x="1043608" y="1529165"/>
            <a:ext cx="7056784"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800" b="0" i="0" u="none" strike="noStrike" cap="none" normalizeH="0" baseline="0" dirty="0" smtClean="0">
                <a:ln>
                  <a:noFill/>
                </a:ln>
                <a:solidFill>
                  <a:schemeClr val="tx1"/>
                </a:solidFill>
                <a:effectLst/>
                <a:latin typeface="Cooper Black" pitchFamily="18" charset="0"/>
                <a:ea typeface="Calibri" pitchFamily="34" charset="0"/>
                <a:cs typeface="Times New Roman" pitchFamily="18" charset="0"/>
              </a:rPr>
              <a:t>Trying </a:t>
            </a:r>
            <a:endParaRPr kumimoji="0" lang="ru-RU"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4800" b="0" i="0" u="none" strike="noStrike" cap="none" normalizeH="0" baseline="0" dirty="0" smtClean="0">
                <a:ln>
                  <a:noFill/>
                </a:ln>
                <a:solidFill>
                  <a:schemeClr val="tx1"/>
                </a:solidFill>
                <a:effectLst/>
                <a:latin typeface="Cooper Black" pitchFamily="18" charset="0"/>
                <a:ea typeface="Calibri" pitchFamily="34" charset="0"/>
                <a:cs typeface="Times New Roman" pitchFamily="18" charset="0"/>
              </a:rPr>
              <a:t>to Become </a:t>
            </a:r>
            <a:endParaRPr kumimoji="0" lang="ru-RU"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4800" b="0" i="0" u="none" strike="noStrike" cap="none" normalizeH="0" baseline="0" dirty="0" smtClean="0">
                <a:ln>
                  <a:noFill/>
                </a:ln>
                <a:solidFill>
                  <a:schemeClr val="tx1"/>
                </a:solidFill>
                <a:effectLst/>
                <a:latin typeface="Cooper Black" pitchFamily="18" charset="0"/>
                <a:ea typeface="Calibri" pitchFamily="34" charset="0"/>
                <a:cs typeface="Times New Roman" pitchFamily="18" charset="0"/>
              </a:rPr>
              <a:t>a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4800" b="0" i="0" u="none" strike="noStrike" cap="none" normalizeH="0" baseline="0" dirty="0" smtClean="0">
                <a:ln>
                  <a:noFill/>
                </a:ln>
                <a:solidFill>
                  <a:schemeClr val="tx1"/>
                </a:solidFill>
                <a:effectLst/>
                <a:latin typeface="Cooper Black" pitchFamily="18" charset="0"/>
                <a:ea typeface="Calibri" pitchFamily="34" charset="0"/>
                <a:cs typeface="Times New Roman" pitchFamily="18" charset="0"/>
              </a:rPr>
              <a:t>Successful Person</a:t>
            </a:r>
            <a:r>
              <a:rPr kumimoji="0" lang="ru-RU" sz="48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Рисунок 2"/>
          <p:cNvSpPr>
            <a:spLocks noGrp="1"/>
          </p:cNvSpPr>
          <p:nvPr>
            <p:ph type="pic" idx="1"/>
          </p:nvPr>
        </p:nvSpPr>
        <p:spPr>
          <a:xfrm>
            <a:off x="1792288" y="612775"/>
            <a:ext cx="4579912" cy="2888233"/>
          </a:xfrm>
        </p:spPr>
      </p:sp>
      <p:sp>
        <p:nvSpPr>
          <p:cNvPr id="4" name="Текст 3"/>
          <p:cNvSpPr>
            <a:spLocks noGrp="1"/>
          </p:cNvSpPr>
          <p:nvPr>
            <p:ph type="body" sz="half" idx="2"/>
          </p:nvPr>
        </p:nvSpPr>
        <p:spPr>
          <a:xfrm>
            <a:off x="395536" y="3501008"/>
            <a:ext cx="8424936" cy="3096344"/>
          </a:xfrm>
        </p:spPr>
        <p:txBody>
          <a:bodyPr>
            <a:normAutofit fontScale="70000" lnSpcReduction="20000"/>
          </a:bodyPr>
          <a:lstStyle/>
          <a:p>
            <a:endParaRPr lang="ru-RU" sz="1600" dirty="0" smtClean="0">
              <a:latin typeface="Book Antiqua" pitchFamily="18" charset="0"/>
            </a:endParaRPr>
          </a:p>
          <a:p>
            <a:r>
              <a:rPr lang="ru-RU" sz="1600" dirty="0" smtClean="0">
                <a:latin typeface="Book Antiqua" pitchFamily="18" charset="0"/>
              </a:rPr>
              <a:t>	</a:t>
            </a:r>
            <a:r>
              <a:rPr lang="en-US" sz="3400" dirty="0" smtClean="0">
                <a:latin typeface="Book Antiqua" pitchFamily="18" charset="0"/>
              </a:rPr>
              <a:t>He attended Elementary, Junior and High School in California.</a:t>
            </a:r>
            <a:r>
              <a:rPr lang="en-US" sz="3400" baseline="30000" dirty="0" smtClean="0">
                <a:latin typeface="Book Antiqua" pitchFamily="18" charset="0"/>
              </a:rPr>
              <a:t> </a:t>
            </a:r>
            <a:r>
              <a:rPr lang="en-US" sz="3400" dirty="0" smtClean="0">
                <a:latin typeface="Book Antiqua" pitchFamily="18" charset="0"/>
              </a:rPr>
              <a:t> He graduated from school in 1972 and entered at College in Oregon. </a:t>
            </a:r>
            <a:endParaRPr lang="ru-RU" sz="3400" dirty="0" smtClean="0">
              <a:latin typeface="Book Antiqua" pitchFamily="18" charset="0"/>
            </a:endParaRPr>
          </a:p>
          <a:p>
            <a:r>
              <a:rPr lang="ru-RU" sz="3400" dirty="0" smtClean="0"/>
              <a:t>	</a:t>
            </a:r>
            <a:r>
              <a:rPr lang="en-US" sz="3400" dirty="0" smtClean="0">
                <a:latin typeface="Book Antiqua" pitchFamily="18" charset="0"/>
              </a:rPr>
              <a:t>Although he dropped out after only one semester (it was an expensive college), he continued visiting classes at college. </a:t>
            </a:r>
            <a:endParaRPr lang="ru-RU" sz="3400" dirty="0" smtClean="0">
              <a:latin typeface="Book Antiqua" pitchFamily="18" charset="0"/>
            </a:endParaRPr>
          </a:p>
          <a:p>
            <a:r>
              <a:rPr lang="en-US" sz="3400" dirty="0" smtClean="0">
                <a:latin typeface="Book Antiqua" pitchFamily="18" charset="0"/>
              </a:rPr>
              <a:t>	He slept on the floor in friends’ rooms, returned bottles for food money and got weekly free meals at the local Krishna Temple. </a:t>
            </a:r>
            <a:endParaRPr lang="ru-RU" sz="3400" dirty="0">
              <a:latin typeface="Book Antiqua" pitchFamily="18" charset="0"/>
            </a:endParaRPr>
          </a:p>
        </p:txBody>
      </p:sp>
      <p:pic>
        <p:nvPicPr>
          <p:cNvPr id="6" name="Рисунок 5" descr="http://upload.wikimedia.org/wikipedia/commons/thumb/e/e3/Reedcollege.jpg/250px-Reedcollege.jpg"/>
          <p:cNvPicPr/>
          <p:nvPr/>
        </p:nvPicPr>
        <p:blipFill>
          <a:blip r:embed="rId3" cstate="print"/>
          <a:srcRect/>
          <a:stretch>
            <a:fillRect/>
          </a:stretch>
        </p:blipFill>
        <p:spPr bwMode="auto">
          <a:xfrm>
            <a:off x="1835696" y="692696"/>
            <a:ext cx="4536504" cy="2664296"/>
          </a:xfrm>
          <a:prstGeom prst="rect">
            <a:avLst/>
          </a:prstGeom>
          <a:noFill/>
          <a:ln w="19050">
            <a:solidFill>
              <a:schemeClr val="tx1"/>
            </a:solidFill>
            <a:miter lim="800000"/>
            <a:headEnd/>
            <a:tailEnd/>
          </a:ln>
          <a:scene3d>
            <a:camera prst="obliqueTopRight"/>
            <a:lightRig rig="threePt" dir="t"/>
          </a:scene3d>
        </p:spPr>
      </p:pic>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2" name="Picture 2" descr="India (orthographic projection).svg"/>
          <p:cNvPicPr>
            <a:picLocks noChangeAspect="1" noChangeArrowheads="1"/>
          </p:cNvPicPr>
          <p:nvPr/>
        </p:nvPicPr>
        <p:blipFill>
          <a:blip r:embed="rId3" cstate="print"/>
          <a:srcRect t="12500" b="12500"/>
          <a:stretch>
            <a:fillRect/>
          </a:stretch>
        </p:blipFill>
        <p:spPr bwMode="auto">
          <a:xfrm>
            <a:off x="323528" y="332656"/>
            <a:ext cx="3682959" cy="2762219"/>
          </a:xfrm>
          <a:prstGeom prst="rect">
            <a:avLst/>
          </a:prstGeom>
          <a:noFill/>
          <a:scene3d>
            <a:camera prst="perspectiveFront"/>
            <a:lightRig rig="threePt" dir="t"/>
          </a:scene3d>
        </p:spPr>
      </p:pic>
      <p:sp>
        <p:nvSpPr>
          <p:cNvPr id="3" name="Прямоугольник 2"/>
          <p:cNvSpPr/>
          <p:nvPr/>
        </p:nvSpPr>
        <p:spPr>
          <a:xfrm>
            <a:off x="4211960" y="476672"/>
            <a:ext cx="4680520" cy="830997"/>
          </a:xfrm>
          <a:prstGeom prst="rect">
            <a:avLst/>
          </a:prstGeom>
        </p:spPr>
        <p:txBody>
          <a:bodyPr wrap="square">
            <a:spAutoFit/>
          </a:bodyPr>
          <a:lstStyle/>
          <a:p>
            <a:pPr algn="ctr"/>
            <a:r>
              <a:rPr lang="en-US" sz="2400" dirty="0" smtClean="0">
                <a:latin typeface="Book Antiqua" pitchFamily="18" charset="0"/>
              </a:rPr>
              <a:t>In 1974, Jobs traveled into India and stayed there for 7 months.</a:t>
            </a:r>
            <a:endParaRPr lang="ru-RU" sz="2400" dirty="0">
              <a:latin typeface="Book Antiqua" pitchFamily="18" charset="0"/>
            </a:endParaRPr>
          </a:p>
        </p:txBody>
      </p:sp>
      <p:pic>
        <p:nvPicPr>
          <p:cNvPr id="4" name="Рисунок 3" descr="http://www.smartphones24.ru/wp-content/uploads/2011/11/small_110825-105247_mi250811est_0005.jpg"/>
          <p:cNvPicPr/>
          <p:nvPr/>
        </p:nvPicPr>
        <p:blipFill>
          <a:blip r:embed="rId4" cstate="print"/>
          <a:srcRect/>
          <a:stretch>
            <a:fillRect/>
          </a:stretch>
        </p:blipFill>
        <p:spPr bwMode="auto">
          <a:xfrm>
            <a:off x="5148064" y="3284984"/>
            <a:ext cx="3528392" cy="3096344"/>
          </a:xfrm>
          <a:prstGeom prst="rect">
            <a:avLst/>
          </a:prstGeom>
          <a:noFill/>
        </p:spPr>
      </p:pic>
      <p:sp>
        <p:nvSpPr>
          <p:cNvPr id="5" name="Прямоугольник 4"/>
          <p:cNvSpPr/>
          <p:nvPr/>
        </p:nvSpPr>
        <p:spPr>
          <a:xfrm>
            <a:off x="395536" y="3933055"/>
            <a:ext cx="4608512" cy="1569660"/>
          </a:xfrm>
          <a:prstGeom prst="rect">
            <a:avLst/>
          </a:prstGeom>
        </p:spPr>
        <p:txBody>
          <a:bodyPr wrap="square">
            <a:spAutoFit/>
          </a:bodyPr>
          <a:lstStyle/>
          <a:p>
            <a:r>
              <a:rPr lang="en-US" sz="2400" dirty="0" smtClean="0">
                <a:latin typeface="Book Antiqua" pitchFamily="18" charset="0"/>
              </a:rPr>
              <a:t>Jobs and Steve Wozniak met in 1971, when their friend, Bill Fernandez, introduced 21-year-old Wozniak to 16-year-old Jobs</a:t>
            </a:r>
            <a:r>
              <a:rPr lang="ru-RU" sz="2400" dirty="0" smtClean="0">
                <a:latin typeface="Book Antiqua" pitchFamily="18" charset="0"/>
              </a:rPr>
              <a:t>.</a:t>
            </a:r>
            <a:endParaRPr lang="ru-RU" sz="2400" dirty="0"/>
          </a:p>
        </p:txBody>
      </p:sp>
      <p:sp>
        <p:nvSpPr>
          <p:cNvPr id="6" name="Прямоугольник 5"/>
          <p:cNvSpPr/>
          <p:nvPr/>
        </p:nvSpPr>
        <p:spPr>
          <a:xfrm>
            <a:off x="4211960" y="1412776"/>
            <a:ext cx="4608512" cy="1569660"/>
          </a:xfrm>
          <a:prstGeom prst="rect">
            <a:avLst/>
          </a:prstGeom>
        </p:spPr>
        <p:txBody>
          <a:bodyPr wrap="square">
            <a:spAutoFit/>
          </a:bodyPr>
          <a:lstStyle/>
          <a:p>
            <a:r>
              <a:rPr lang="en-US" sz="2400" dirty="0" smtClean="0">
                <a:latin typeface="Book Antiqua" pitchFamily="18" charset="0"/>
              </a:rPr>
              <a:t>	He changed his appearance; his head was shaved and he wore traditional Indian clothing.</a:t>
            </a:r>
            <a:endParaRPr lang="ru-RU" sz="2400" dirty="0">
              <a:latin typeface="Book Antiqua" pitchFamily="18" charset="0"/>
            </a:endParaRPr>
          </a:p>
        </p:txBody>
      </p:sp>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2" name="Рисунок 1" descr="http://myclub.org.ua/uploads/posts/2011-10/1318365092_101.jpeg"/>
          <p:cNvPicPr/>
          <p:nvPr/>
        </p:nvPicPr>
        <p:blipFill>
          <a:blip r:embed="rId3" cstate="print"/>
          <a:srcRect l="9333" r="9333"/>
          <a:stretch>
            <a:fillRect/>
          </a:stretch>
        </p:blipFill>
        <p:spPr bwMode="auto">
          <a:xfrm>
            <a:off x="2627784" y="332656"/>
            <a:ext cx="3096344" cy="3096344"/>
          </a:xfrm>
          <a:prstGeom prst="rect">
            <a:avLst/>
          </a:prstGeom>
          <a:noFill/>
        </p:spPr>
      </p:pic>
      <p:sp>
        <p:nvSpPr>
          <p:cNvPr id="18433" name="Rectangle 1"/>
          <p:cNvSpPr>
            <a:spLocks noChangeArrowheads="1"/>
          </p:cNvSpPr>
          <p:nvPr/>
        </p:nvSpPr>
        <p:spPr bwMode="auto">
          <a:xfrm>
            <a:off x="395536" y="3942153"/>
            <a:ext cx="828092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n-US" sz="2400" dirty="0" smtClean="0">
                <a:latin typeface="Book Antiqua" pitchFamily="18" charset="0"/>
                <a:ea typeface="Calibri" pitchFamily="34" charset="0"/>
                <a:cs typeface="Times New Roman" pitchFamily="18" charset="0"/>
              </a:rPr>
              <a:t>	</a:t>
            </a:r>
            <a:r>
              <a:rPr kumimoji="0" lang="en-US" sz="2400" b="0" i="0" u="none" strike="noStrike" cap="none" normalizeH="0" baseline="0" dirty="0" smtClean="0">
                <a:solidFill>
                  <a:schemeClr val="tx1"/>
                </a:solidFill>
                <a:effectLst/>
                <a:latin typeface="Book Antiqua" pitchFamily="18" charset="0"/>
                <a:ea typeface="Calibri" pitchFamily="34" charset="0"/>
                <a:cs typeface="Times New Roman" pitchFamily="18" charset="0"/>
              </a:rPr>
              <a:t>In 1976, Wozniak invented the Apple I computer.</a:t>
            </a:r>
            <a:endParaRPr kumimoji="0" lang="ru-RU" sz="2400" b="0" i="0" u="none" strike="noStrike" cap="none" normalizeH="0" baseline="0" dirty="0" smtClean="0">
              <a:solidFill>
                <a:schemeClr val="tx1"/>
              </a:solidFill>
              <a:effectLst/>
              <a:latin typeface="Book Antiqua"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solidFill>
                <a:schemeClr val="tx1"/>
              </a:solidFill>
              <a:effectLst/>
              <a:latin typeface="Book Antiqua"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solidFill>
                  <a:schemeClr val="tx1"/>
                </a:solidFill>
                <a:effectLst/>
                <a:latin typeface="Book Antiqua" pitchFamily="18" charset="0"/>
                <a:ea typeface="Calibri" pitchFamily="34" charset="0"/>
                <a:cs typeface="Times New Roman" pitchFamily="18" charset="0"/>
              </a:rPr>
              <a:t> 	Jobs</a:t>
            </a:r>
            <a:r>
              <a:rPr kumimoji="0" lang="en-US" sz="2400" b="0" i="0" u="none" strike="noStrike" cap="none" normalizeH="0" dirty="0" smtClean="0">
                <a:solidFill>
                  <a:schemeClr val="tx1"/>
                </a:solidFill>
                <a:effectLst/>
                <a:latin typeface="Book Antiqua" pitchFamily="18" charset="0"/>
                <a:ea typeface="Calibri" pitchFamily="34" charset="0"/>
                <a:cs typeface="Times New Roman" pitchFamily="18" charset="0"/>
              </a:rPr>
              <a:t> and</a:t>
            </a:r>
            <a:r>
              <a:rPr kumimoji="0" lang="en-US" sz="2400" b="0" i="0" u="none" strike="noStrike" cap="none" normalizeH="0" baseline="0" dirty="0" smtClean="0">
                <a:solidFill>
                  <a:schemeClr val="tx1"/>
                </a:solidFill>
                <a:effectLst/>
                <a:latin typeface="Book Antiqua" pitchFamily="18" charset="0"/>
                <a:ea typeface="Calibri" pitchFamily="34" charset="0"/>
                <a:cs typeface="Times New Roman" pitchFamily="18" charset="0"/>
              </a:rPr>
              <a:t> Wozniak</a:t>
            </a:r>
            <a:r>
              <a:rPr kumimoji="0" lang="en-US" sz="2400" b="0" i="0" u="none" strike="noStrike" cap="none" normalizeH="0" dirty="0" smtClean="0">
                <a:solidFill>
                  <a:schemeClr val="tx1"/>
                </a:solidFill>
                <a:effectLst/>
                <a:latin typeface="Book Antiqua" pitchFamily="18" charset="0"/>
                <a:ea typeface="Calibri" pitchFamily="34" charset="0"/>
                <a:cs typeface="Times New Roman" pitchFamily="18" charset="0"/>
              </a:rPr>
              <a:t> </a:t>
            </a:r>
            <a:r>
              <a:rPr kumimoji="0" lang="en-US" sz="2400" b="0" i="0" u="none" strike="noStrike" cap="none" normalizeH="0" baseline="0" dirty="0" smtClean="0">
                <a:solidFill>
                  <a:schemeClr val="tx1"/>
                </a:solidFill>
                <a:effectLst/>
                <a:latin typeface="Book Antiqua" pitchFamily="18" charset="0"/>
                <a:ea typeface="Calibri" pitchFamily="34" charset="0"/>
                <a:cs typeface="Times New Roman" pitchFamily="18" charset="0"/>
              </a:rPr>
              <a:t>founded Apple computer in the garage of Job’s parents in order to sell it.</a:t>
            </a:r>
            <a:endParaRPr kumimoji="0" lang="ru-RU" sz="2400" b="0" i="0" u="none" strike="noStrike" cap="none" normalizeH="0" baseline="0" dirty="0" smtClean="0">
              <a:solidFill>
                <a:schemeClr val="tx1"/>
              </a:solidFill>
              <a:effectLst/>
              <a:latin typeface="Book Antiqua"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solidFill>
                  <a:schemeClr val="tx1"/>
                </a:solidFill>
                <a:effectLst/>
                <a:latin typeface="Book Antiqua" pitchFamily="18" charset="0"/>
                <a:ea typeface="Calibri" pitchFamily="34" charset="0"/>
                <a:cs typeface="Times New Roman" pitchFamily="18" charset="0"/>
              </a:rPr>
              <a:t>	</a:t>
            </a:r>
            <a:endParaRPr kumimoji="0" lang="en-US" sz="3200" b="0" i="0" u="none" strike="noStrike" cap="none" normalizeH="0" baseline="0" dirty="0" smtClean="0">
              <a:solidFill>
                <a:schemeClr val="tx1"/>
              </a:solidFill>
              <a:effectLst/>
              <a:latin typeface="Book Antiqua" pitchFamily="18" charset="0"/>
            </a:endParaRPr>
          </a:p>
        </p:txBody>
      </p:sp>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2" name="Рисунок 1"/>
          <p:cNvPicPr/>
          <p:nvPr/>
        </p:nvPicPr>
        <p:blipFill>
          <a:blip r:embed="rId3" cstate="print"/>
          <a:srcRect l="7879" r="7879"/>
          <a:stretch>
            <a:fillRect/>
          </a:stretch>
        </p:blipFill>
        <p:spPr bwMode="auto">
          <a:xfrm>
            <a:off x="683568" y="260648"/>
            <a:ext cx="3384376" cy="2880320"/>
          </a:xfrm>
          <a:prstGeom prst="rect">
            <a:avLst/>
          </a:prstGeom>
          <a:noFill/>
          <a:ln w="9525">
            <a:noFill/>
            <a:miter lim="800000"/>
            <a:headEnd/>
            <a:tailEnd/>
          </a:ln>
        </p:spPr>
      </p:pic>
      <p:sp>
        <p:nvSpPr>
          <p:cNvPr id="24577" name="Rectangle 1"/>
          <p:cNvSpPr>
            <a:spLocks noChangeArrowheads="1"/>
          </p:cNvSpPr>
          <p:nvPr/>
        </p:nvSpPr>
        <p:spPr bwMode="auto">
          <a:xfrm>
            <a:off x="4283968" y="1697482"/>
            <a:ext cx="460851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rPr>
              <a:t>Apple logo with the rainbow color scheme was created in 1977 and used until 1998.</a:t>
            </a:r>
          </a:p>
          <a:p>
            <a:pPr marL="0" marR="0" lvl="0" indent="45085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endParaRPr>
          </a:p>
        </p:txBody>
      </p:sp>
      <p:pic>
        <p:nvPicPr>
          <p:cNvPr id="24579" name="Picture 3" descr="First Web Server.jpg"/>
          <p:cNvPicPr>
            <a:picLocks noChangeAspect="1" noChangeArrowheads="1"/>
          </p:cNvPicPr>
          <p:nvPr/>
        </p:nvPicPr>
        <p:blipFill>
          <a:blip r:embed="rId4" cstate="print"/>
          <a:srcRect/>
          <a:stretch>
            <a:fillRect/>
          </a:stretch>
        </p:blipFill>
        <p:spPr bwMode="auto">
          <a:xfrm>
            <a:off x="5508104" y="3501008"/>
            <a:ext cx="3159924" cy="2376264"/>
          </a:xfrm>
          <a:prstGeom prst="rect">
            <a:avLst/>
          </a:prstGeom>
          <a:noFill/>
        </p:spPr>
      </p:pic>
      <p:sp>
        <p:nvSpPr>
          <p:cNvPr id="5" name="Прямоугольник 4"/>
          <p:cNvSpPr/>
          <p:nvPr/>
        </p:nvSpPr>
        <p:spPr>
          <a:xfrm>
            <a:off x="467544" y="3717032"/>
            <a:ext cx="4680520" cy="1938992"/>
          </a:xfrm>
          <a:prstGeom prst="rect">
            <a:avLst/>
          </a:prstGeom>
        </p:spPr>
        <p:txBody>
          <a:bodyPr wrap="square">
            <a:spAutoFit/>
          </a:bodyPr>
          <a:lstStyle/>
          <a:p>
            <a:r>
              <a:rPr lang="en-US" sz="2400" dirty="0" smtClean="0">
                <a:latin typeface="Book Antiqua" pitchFamily="18" charset="0"/>
              </a:rPr>
              <a:t>	In </a:t>
            </a:r>
            <a:r>
              <a:rPr lang="ru-RU" sz="2400" dirty="0" smtClean="0">
                <a:latin typeface="Book Antiqua" pitchFamily="18" charset="0"/>
              </a:rPr>
              <a:t>1985</a:t>
            </a:r>
            <a:r>
              <a:rPr lang="en-US" sz="2400" dirty="0" smtClean="0">
                <a:latin typeface="Book Antiqua" pitchFamily="18" charset="0"/>
              </a:rPr>
              <a:t> Jobs left Apple and founded NeXT . </a:t>
            </a:r>
          </a:p>
          <a:p>
            <a:endParaRPr lang="en-US" sz="2400" dirty="0" smtClean="0">
              <a:latin typeface="Book Antiqua" pitchFamily="18" charset="0"/>
            </a:endParaRPr>
          </a:p>
          <a:p>
            <a:r>
              <a:rPr lang="en-US" sz="2400" dirty="0" smtClean="0">
                <a:latin typeface="Book Antiqua" pitchFamily="18" charset="0"/>
              </a:rPr>
              <a:t>	The Next Computer was introduced in 1989. </a:t>
            </a:r>
            <a:endParaRPr lang="ru-RU" sz="2400" dirty="0">
              <a:latin typeface="Book Antiqua" pitchFamily="18" charset="0"/>
            </a:endParaRPr>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78698"/>
          </a:xfrm>
        </p:spPr>
        <p:txBody>
          <a:bodyPr>
            <a:normAutofit fontScale="90000"/>
          </a:bodyPr>
          <a:lstStyle/>
          <a:p>
            <a:pPr algn="l"/>
            <a:r>
              <a:rPr lang="en-US" sz="3200" dirty="0" smtClean="0">
                <a:latin typeface="Book Antiqua" pitchFamily="18" charset="0"/>
              </a:rPr>
              <a:t>	In 1996, Apple bought Next. </a:t>
            </a:r>
            <a:br>
              <a:rPr lang="en-US" sz="3200" dirty="0" smtClean="0">
                <a:latin typeface="Book Antiqua" pitchFamily="18" charset="0"/>
              </a:rPr>
            </a:br>
            <a:r>
              <a:rPr lang="en-US" sz="3200" dirty="0" smtClean="0">
                <a:latin typeface="Book Antiqua" pitchFamily="18" charset="0"/>
              </a:rPr>
              <a:t/>
            </a:r>
            <a:br>
              <a:rPr lang="en-US" sz="3200" dirty="0" smtClean="0">
                <a:latin typeface="Book Antiqua" pitchFamily="18" charset="0"/>
              </a:rPr>
            </a:br>
            <a:r>
              <a:rPr lang="en-US" sz="3200" dirty="0" smtClean="0">
                <a:latin typeface="Book Antiqua" pitchFamily="18" charset="0"/>
              </a:rPr>
              <a:t>	Jobs returned to the company and became an interim chief. </a:t>
            </a:r>
            <a:br>
              <a:rPr lang="en-US" sz="3200" dirty="0" smtClean="0">
                <a:latin typeface="Book Antiqua" pitchFamily="18" charset="0"/>
              </a:rPr>
            </a:br>
            <a:r>
              <a:rPr lang="en-US" sz="3200" dirty="0" smtClean="0">
                <a:latin typeface="Book Antiqua" pitchFamily="18" charset="0"/>
              </a:rPr>
              <a:t/>
            </a:r>
            <a:br>
              <a:rPr lang="en-US" sz="3200" dirty="0" smtClean="0">
                <a:latin typeface="Book Antiqua" pitchFamily="18" charset="0"/>
              </a:rPr>
            </a:br>
            <a:r>
              <a:rPr lang="en-US" sz="3200" dirty="0" smtClean="0">
                <a:latin typeface="Book Antiqua" pitchFamily="18" charset="0"/>
              </a:rPr>
              <a:t>	Under </a:t>
            </a:r>
            <a:r>
              <a:rPr lang="en-US" sz="3200" dirty="0" err="1" smtClean="0">
                <a:latin typeface="Book Antiqua" pitchFamily="18" charset="0"/>
              </a:rPr>
              <a:t>Jobs’s</a:t>
            </a:r>
            <a:r>
              <a:rPr lang="en-US" sz="3200" dirty="0" smtClean="0">
                <a:latin typeface="Book Antiqua" pitchFamily="18" charset="0"/>
              </a:rPr>
              <a:t> guidance, the company increased sales significantly with the introduction of the iMac and other new products. </a:t>
            </a:r>
            <a:br>
              <a:rPr lang="en-US" sz="3200" dirty="0" smtClean="0">
                <a:latin typeface="Book Antiqua" pitchFamily="18" charset="0"/>
              </a:rPr>
            </a:br>
            <a:r>
              <a:rPr lang="en-US" sz="3200" dirty="0" smtClean="0">
                <a:latin typeface="Book Antiqua" pitchFamily="18" charset="0"/>
              </a:rPr>
              <a:t/>
            </a:r>
            <a:br>
              <a:rPr lang="en-US" sz="3200" dirty="0" smtClean="0">
                <a:latin typeface="Book Antiqua" pitchFamily="18" charset="0"/>
              </a:rPr>
            </a:br>
            <a:r>
              <a:rPr lang="en-US" sz="3200" dirty="0" smtClean="0">
                <a:latin typeface="Book Antiqua" pitchFamily="18" charset="0"/>
              </a:rPr>
              <a:t>	Soon  iPod, portable music player, was introduced. </a:t>
            </a:r>
            <a:r>
              <a:rPr lang="ru-RU" sz="3200" dirty="0" smtClean="0">
                <a:latin typeface="Book Antiqua" pitchFamily="18" charset="0"/>
              </a:rPr>
              <a:t/>
            </a:r>
            <a:br>
              <a:rPr lang="ru-RU" sz="3200" dirty="0" smtClean="0">
                <a:latin typeface="Book Antiqua" pitchFamily="18" charset="0"/>
              </a:rPr>
            </a:br>
            <a:endParaRPr lang="ru-RU" sz="3200" dirty="0">
              <a:latin typeface="Book Antiqua" pitchFamily="18" charset="0"/>
            </a:endParaRP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Прямоугольник 1"/>
          <p:cNvSpPr/>
          <p:nvPr/>
        </p:nvSpPr>
        <p:spPr>
          <a:xfrm>
            <a:off x="755576" y="548680"/>
            <a:ext cx="7416824" cy="1569660"/>
          </a:xfrm>
          <a:prstGeom prst="rect">
            <a:avLst/>
          </a:prstGeom>
        </p:spPr>
        <p:txBody>
          <a:bodyPr wrap="square">
            <a:spAutoFit/>
          </a:bodyPr>
          <a:lstStyle/>
          <a:p>
            <a:r>
              <a:rPr lang="en-US" sz="2400" dirty="0" smtClean="0">
                <a:latin typeface="Book Antiqua" pitchFamily="18" charset="0"/>
              </a:rPr>
              <a:t>	On June 29, 2007, Apple entered phone business with the introduction of the </a:t>
            </a:r>
            <a:r>
              <a:rPr lang="en-US" sz="2400" dirty="0" err="1" smtClean="0">
                <a:latin typeface="Book Antiqua" pitchFamily="18" charset="0"/>
              </a:rPr>
              <a:t>iPhone</a:t>
            </a:r>
            <a:r>
              <a:rPr lang="en-US" sz="2400" dirty="0" smtClean="0">
                <a:latin typeface="Book Antiqua" pitchFamily="18" charset="0"/>
              </a:rPr>
              <a:t>, a multi-touch display cell phone, which also included the features of an iPod. </a:t>
            </a:r>
            <a:endParaRPr lang="ru-RU" sz="2400" dirty="0">
              <a:latin typeface="Book Antiqua" pitchFamily="18" charset="0"/>
            </a:endParaRPr>
          </a:p>
        </p:txBody>
      </p:sp>
      <p:pic>
        <p:nvPicPr>
          <p:cNvPr id="3" name="Рисунок 2" descr="http://upload.wikimedia.org/wikipedia/commons/thumb/1/11/IPod_family.png/250px-IPod_family.png"/>
          <p:cNvPicPr/>
          <p:nvPr/>
        </p:nvPicPr>
        <p:blipFill>
          <a:blip r:embed="rId3" cstate="print"/>
          <a:srcRect/>
          <a:stretch>
            <a:fillRect/>
          </a:stretch>
        </p:blipFill>
        <p:spPr bwMode="auto">
          <a:xfrm>
            <a:off x="2771800" y="2636912"/>
            <a:ext cx="3744416" cy="1728192"/>
          </a:xfrm>
          <a:prstGeom prst="rect">
            <a:avLst/>
          </a:prstGeom>
          <a:noFill/>
          <a:ln w="9525">
            <a:noFill/>
            <a:miter lim="800000"/>
            <a:headEnd/>
            <a:tailEnd/>
          </a:ln>
        </p:spPr>
      </p:pic>
      <p:sp>
        <p:nvSpPr>
          <p:cNvPr id="4" name="Прямоугольник 3"/>
          <p:cNvSpPr/>
          <p:nvPr/>
        </p:nvSpPr>
        <p:spPr>
          <a:xfrm>
            <a:off x="899592" y="4509121"/>
            <a:ext cx="7416824" cy="1569660"/>
          </a:xfrm>
          <a:prstGeom prst="rect">
            <a:avLst/>
          </a:prstGeom>
        </p:spPr>
        <p:txBody>
          <a:bodyPr wrap="square">
            <a:spAutoFit/>
          </a:bodyPr>
          <a:lstStyle/>
          <a:p>
            <a:r>
              <a:rPr lang="en-US" sz="2400" dirty="0" smtClean="0">
                <a:latin typeface="Book Antiqua" pitchFamily="18" charset="0"/>
              </a:rPr>
              <a:t>	Over the next period, Jobs oversaw the development of the iMac, iTunes, iPod, </a:t>
            </a:r>
            <a:r>
              <a:rPr lang="en-US" sz="2400" dirty="0" err="1" smtClean="0">
                <a:latin typeface="Book Antiqua" pitchFamily="18" charset="0"/>
              </a:rPr>
              <a:t>iPhone</a:t>
            </a:r>
            <a:r>
              <a:rPr lang="en-US" sz="2400" dirty="0" smtClean="0">
                <a:latin typeface="Book Antiqua" pitchFamily="18" charset="0"/>
              </a:rPr>
              <a:t>, and </a:t>
            </a:r>
            <a:r>
              <a:rPr lang="en-US" sz="2400" dirty="0" err="1" smtClean="0">
                <a:latin typeface="Book Antiqua" pitchFamily="18" charset="0"/>
              </a:rPr>
              <a:t>iPad</a:t>
            </a:r>
            <a:r>
              <a:rPr lang="en-US" sz="2400" dirty="0" smtClean="0">
                <a:latin typeface="Book Antiqua" pitchFamily="18" charset="0"/>
              </a:rPr>
              <a:t> which are very popular now and are sold all over the world.</a:t>
            </a:r>
            <a:endParaRPr lang="ru-RU" sz="2400" dirty="0">
              <a:latin typeface="Book Antiqua" pitchFamily="18" charset="0"/>
            </a:endParaRPr>
          </a:p>
        </p:txBody>
      </p:sp>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467544" y="3404096"/>
            <a:ext cx="8064896"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rPr>
              <a:t>	In 2003, Jobs was diagnosed with a </a:t>
            </a:r>
            <a:r>
              <a:rPr kumimoji="0" lang="ru-RU" sz="2400" b="0" i="0"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rPr>
              <a:t> </a:t>
            </a:r>
            <a:r>
              <a:rPr lang="en-US" sz="2400" dirty="0" smtClean="0">
                <a:latin typeface="Book Antiqua" pitchFamily="18" charset="0"/>
                <a:ea typeface="Calibri" pitchFamily="34" charset="0"/>
                <a:cs typeface="Times New Roman" pitchFamily="18" charset="0"/>
              </a:rPr>
              <a:t>pancreatic </a:t>
            </a:r>
            <a:r>
              <a:rPr kumimoji="0" lang="en-US" sz="2400" b="0" i="0"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rPr>
              <a:t>cancer.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rPr>
              <a:t>	He continued to work for Apple as Chairman of the Board until his death</a:t>
            </a:r>
            <a:r>
              <a:rPr kumimoji="0" lang="en-US" sz="2400" b="0" i="1"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rPr>
              <a:t>.</a:t>
            </a:r>
            <a:r>
              <a:rPr kumimoji="0" lang="en-US" sz="2400" b="1" i="1"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Book Antiqua"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400" dirty="0" smtClean="0">
                <a:latin typeface="Book Antiqua" pitchFamily="18" charset="0"/>
                <a:ea typeface="Calibri" pitchFamily="34" charset="0"/>
                <a:cs typeface="Times New Roman" pitchFamily="18" charset="0"/>
              </a:rPr>
              <a:t>	</a:t>
            </a:r>
            <a:r>
              <a:rPr kumimoji="0" lang="en-US" sz="2400" b="0" i="0" u="none" strike="noStrike" cap="none" normalizeH="0" baseline="0" dirty="0" smtClean="0">
                <a:ln>
                  <a:noFill/>
                </a:ln>
                <a:solidFill>
                  <a:schemeClr val="tx1"/>
                </a:solidFill>
                <a:effectLst/>
                <a:latin typeface="Book Antiqua" pitchFamily="18" charset="0"/>
                <a:ea typeface="Calibri" pitchFamily="34" charset="0"/>
                <a:cs typeface="Times New Roman" pitchFamily="18" charset="0"/>
              </a:rPr>
              <a:t>On October 5, 2011, he died at the age of 56.</a:t>
            </a:r>
            <a:endParaRPr kumimoji="0" lang="en-US" sz="2400" b="0" i="0" u="none" strike="noStrike" cap="none" normalizeH="0" baseline="0" dirty="0" smtClean="0">
              <a:ln>
                <a:noFill/>
              </a:ln>
              <a:solidFill>
                <a:schemeClr val="tx1"/>
              </a:solidFill>
              <a:effectLst/>
              <a:latin typeface="Book Antiqua" pitchFamily="18" charset="0"/>
            </a:endParaRPr>
          </a:p>
        </p:txBody>
      </p:sp>
      <p:pic>
        <p:nvPicPr>
          <p:cNvPr id="3" name="Рисунок 2" descr="http://pervushin.com/wp-content/uploads/2011/10/steve-jobs-apple-buy-store.jpg"/>
          <p:cNvPicPr/>
          <p:nvPr/>
        </p:nvPicPr>
        <p:blipFill>
          <a:blip r:embed="rId3" cstate="print"/>
          <a:srcRect/>
          <a:stretch>
            <a:fillRect/>
          </a:stretch>
        </p:blipFill>
        <p:spPr bwMode="auto">
          <a:xfrm>
            <a:off x="2915816" y="476672"/>
            <a:ext cx="3456384" cy="2952328"/>
          </a:xfrm>
          <a:prstGeom prst="rect">
            <a:avLst/>
          </a:prstGeom>
          <a:noFill/>
          <a:effectLst>
            <a:outerShdw blurRad="50800" dist="38100" dir="13500000" algn="br" rotWithShape="0">
              <a:prstClr val="black">
                <a:alpha val="40000"/>
              </a:prstClr>
            </a:outerShdw>
          </a:effectLst>
          <a:scene3d>
            <a:camera prst="orthographicFront"/>
            <a:lightRig rig="contrasting" dir="t"/>
          </a:scene3d>
        </p:spPr>
      </p:pic>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potterland.ru/uploads/posts/1198000498_philosopherstone.jpg">
            <a:hlinkClick r:id="rId2"/>
          </p:cNvPr>
          <p:cNvPicPr>
            <a:picLocks noChangeAspect="1" noChangeArrowheads="1"/>
          </p:cNvPicPr>
          <p:nvPr/>
        </p:nvPicPr>
        <p:blipFill>
          <a:blip r:embed="rId3" cstate="print"/>
          <a:srcRect/>
          <a:stretch>
            <a:fillRect/>
          </a:stretch>
        </p:blipFill>
        <p:spPr bwMode="auto">
          <a:xfrm>
            <a:off x="-1" y="0"/>
            <a:ext cx="9144001" cy="6858000"/>
          </a:xfrm>
          <a:prstGeom prst="rect">
            <a:avLst/>
          </a:prstGeom>
          <a:noFill/>
        </p:spPr>
      </p:pic>
      <p:pic>
        <p:nvPicPr>
          <p:cNvPr id="3" name="Рисунок 2" descr="File:Jk-rowling-crop.JPG"/>
          <p:cNvPicPr/>
          <p:nvPr/>
        </p:nvPicPr>
        <p:blipFill>
          <a:blip r:embed="rId4" cstate="print"/>
          <a:srcRect/>
          <a:stretch>
            <a:fillRect/>
          </a:stretch>
        </p:blipFill>
        <p:spPr bwMode="auto">
          <a:xfrm>
            <a:off x="4932040" y="0"/>
            <a:ext cx="4211960" cy="6858000"/>
          </a:xfrm>
          <a:prstGeom prst="rect">
            <a:avLst/>
          </a:prstGeom>
          <a:noFill/>
        </p:spPr>
      </p:pic>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0-tub-ru.yandex.net/i?id=439454062-17-72&amp;n=21">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3" name="Рисунок 2" descr="http://upload.wikimedia.org/wikipedia/commons/b/b8/2012_European_FSC_Evgeni_Plushenko.jpg"/>
          <p:cNvPicPr/>
          <p:nvPr/>
        </p:nvPicPr>
        <p:blipFill>
          <a:blip r:embed="rId4" cstate="print"/>
          <a:srcRect/>
          <a:stretch>
            <a:fillRect/>
          </a:stretch>
        </p:blipFill>
        <p:spPr bwMode="auto">
          <a:xfrm>
            <a:off x="2267744" y="836712"/>
            <a:ext cx="4176464" cy="5472608"/>
          </a:xfrm>
          <a:prstGeom prst="rect">
            <a:avLst/>
          </a:prstGeom>
          <a:noFill/>
        </p:spPr>
      </p:pic>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im1-tub-ru.yandex.net/i?id=478189327-67-72&amp;n=21">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3" name="Рисунок 2" descr="http://image3.examiner.com/images/blog/EXID34542/images/madonna_10.jpg"/>
          <p:cNvPicPr/>
          <p:nvPr/>
        </p:nvPicPr>
        <p:blipFill>
          <a:blip r:embed="rId4" cstate="print"/>
          <a:srcRect t="21875" b="21875"/>
          <a:stretch>
            <a:fillRect/>
          </a:stretch>
        </p:blipFill>
        <p:spPr bwMode="auto">
          <a:xfrm>
            <a:off x="2123728" y="692696"/>
            <a:ext cx="4752528" cy="5472608"/>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im7-tub-ru.yandex.net/i?id=505637304-07-72&amp;n=21">
            <a:hlinkClick r:id="rId2"/>
          </p:cNvPr>
          <p:cNvPicPr>
            <a:picLocks noChangeAspect="1" noChangeArrowheads="1"/>
          </p:cNvPicPr>
          <p:nvPr/>
        </p:nvPicPr>
        <p:blipFill>
          <a:blip r:embed="rId3" cstate="print"/>
          <a:srcRect/>
          <a:stretch>
            <a:fillRect/>
          </a:stretch>
        </p:blipFill>
        <p:spPr bwMode="auto">
          <a:xfrm>
            <a:off x="0" y="0"/>
            <a:ext cx="9189640" cy="6858000"/>
          </a:xfrm>
          <a:prstGeom prst="rect">
            <a:avLst/>
          </a:prstGeom>
          <a:noFill/>
        </p:spPr>
      </p:pic>
      <p:pic>
        <p:nvPicPr>
          <p:cNvPr id="3" name="Рисунок 2" descr="File:Dmitri Aleksandrovich Hvorostovsky in Vitebsk.jpg"/>
          <p:cNvPicPr/>
          <p:nvPr/>
        </p:nvPicPr>
        <p:blipFill>
          <a:blip r:embed="rId4" cstate="print"/>
          <a:srcRect/>
          <a:stretch>
            <a:fillRect/>
          </a:stretch>
        </p:blipFill>
        <p:spPr bwMode="auto">
          <a:xfrm>
            <a:off x="2483768" y="1484784"/>
            <a:ext cx="4104456" cy="5085184"/>
          </a:xfrm>
          <a:prstGeom prst="rect">
            <a:avLst/>
          </a:prstGeom>
          <a:noFill/>
        </p:spPr>
      </p:pic>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latin typeface="Book Antiqua" pitchFamily="18" charset="0"/>
              </a:rPr>
              <a:t/>
            </a:r>
            <a:br>
              <a:rPr lang="ru-RU" b="1" dirty="0" smtClean="0">
                <a:latin typeface="Book Antiqua" pitchFamily="18" charset="0"/>
              </a:rPr>
            </a:br>
            <a:r>
              <a:rPr lang="en-US" sz="5300" b="1" dirty="0" smtClean="0">
                <a:latin typeface="Book Antiqua" pitchFamily="18" charset="0"/>
              </a:rPr>
              <a:t>The genius of our time</a:t>
            </a:r>
            <a:r>
              <a:rPr lang="ru-RU" sz="5300" dirty="0" smtClean="0"/>
              <a:t/>
            </a:r>
            <a:br>
              <a:rPr lang="ru-RU" sz="5300" dirty="0" smtClean="0"/>
            </a:br>
            <a:endParaRPr lang="ru-RU" sz="5300" dirty="0"/>
          </a:p>
        </p:txBody>
      </p:sp>
      <p:pic>
        <p:nvPicPr>
          <p:cNvPr id="4" name="Содержимое 3" descr="http://aurivangaldino.files.wordpress.com/2010/07/posicionamentoestrategicoapple.jpg"/>
          <p:cNvPicPr>
            <a:picLocks noGrp="1"/>
          </p:cNvPicPr>
          <p:nvPr>
            <p:ph idx="1"/>
          </p:nvPr>
        </p:nvPicPr>
        <p:blipFill>
          <a:blip r:embed="rId3" cstate="print"/>
          <a:srcRect/>
          <a:stretch>
            <a:fillRect/>
          </a:stretch>
        </p:blipFill>
        <p:spPr bwMode="auto">
          <a:xfrm>
            <a:off x="1602900" y="1600200"/>
            <a:ext cx="5938200" cy="4525963"/>
          </a:xfrm>
          <a:prstGeom prst="rect">
            <a:avLst/>
          </a:prstGeom>
          <a:noFill/>
          <a:ln>
            <a:solidFill>
              <a:schemeClr val="tx1"/>
            </a:solidFill>
            <a:bevel/>
          </a:ln>
        </p:spPr>
      </p:pic>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22714"/>
          </a:xfrm>
        </p:spPr>
        <p:txBody>
          <a:bodyPr/>
          <a:lstStyle/>
          <a:p>
            <a:endParaRPr lang="ru-RU" dirty="0"/>
          </a:p>
        </p:txBody>
      </p:sp>
      <p:graphicFrame>
        <p:nvGraphicFramePr>
          <p:cNvPr id="4" name="Таблица 3"/>
          <p:cNvGraphicFramePr>
            <a:graphicFrameLocks noGrp="1"/>
          </p:cNvGraphicFramePr>
          <p:nvPr/>
        </p:nvGraphicFramePr>
        <p:xfrm>
          <a:off x="0" y="2"/>
          <a:ext cx="9108504" cy="6753430"/>
        </p:xfrm>
        <a:graphic>
          <a:graphicData uri="http://schemas.openxmlformats.org/drawingml/2006/table">
            <a:tbl>
              <a:tblPr firstRow="1" bandRow="1">
                <a:tableStyleId>{5C22544A-7EE6-4342-B048-85BDC9FD1C3A}</a:tableStyleId>
              </a:tblPr>
              <a:tblGrid>
                <a:gridCol w="4338228"/>
                <a:gridCol w="4770276"/>
              </a:tblGrid>
              <a:tr h="411829">
                <a:tc>
                  <a:txBody>
                    <a:bodyPr/>
                    <a:lstStyle/>
                    <a:p>
                      <a:pPr marL="457200">
                        <a:lnSpc>
                          <a:spcPct val="115000"/>
                        </a:lnSpc>
                        <a:spcAft>
                          <a:spcPts val="1000"/>
                        </a:spcAft>
                      </a:pPr>
                      <a:r>
                        <a:rPr lang="en-US" sz="1200" b="1" dirty="0">
                          <a:latin typeface="Times New Roman"/>
                          <a:ea typeface="Calibri"/>
                          <a:cs typeface="Times New Roman"/>
                        </a:rPr>
                        <a:t>to attend – </a:t>
                      </a:r>
                      <a:endParaRPr lang="ru-RU" sz="1100" dirty="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посещать; присутствовать</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to graduate from school –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оканчивать (учебное заведение)</a:t>
                      </a:r>
                      <a:endParaRPr lang="ru-RU" sz="1100">
                        <a:latin typeface="Calibri"/>
                        <a:ea typeface="Calibri"/>
                        <a:cs typeface="Times New Roman"/>
                      </a:endParaRPr>
                    </a:p>
                  </a:txBody>
                  <a:tcPr marL="68580" marR="68580" marT="0" marB="0"/>
                </a:tc>
              </a:tr>
              <a:tr h="575995">
                <a:tc>
                  <a:txBody>
                    <a:bodyPr/>
                    <a:lstStyle/>
                    <a:p>
                      <a:pPr marL="457200">
                        <a:lnSpc>
                          <a:spcPct val="115000"/>
                        </a:lnSpc>
                        <a:spcAft>
                          <a:spcPts val="1000"/>
                        </a:spcAft>
                      </a:pPr>
                      <a:r>
                        <a:rPr lang="en-US" sz="1200" b="1">
                          <a:latin typeface="Times New Roman"/>
                          <a:ea typeface="Calibri"/>
                          <a:cs typeface="Times New Roman"/>
                        </a:rPr>
                        <a:t>to drop out – </a:t>
                      </a:r>
                      <a:endParaRPr lang="ru-RU" sz="1100">
                        <a:latin typeface="Calibri"/>
                        <a:ea typeface="Calibri"/>
                        <a:cs typeface="Times New Roman"/>
                      </a:endParaRPr>
                    </a:p>
                  </a:txBody>
                  <a:tcPr marL="68580" marR="68580" marT="0" marB="0"/>
                </a:tc>
                <a:tc>
                  <a:txBody>
                    <a:bodyPr/>
                    <a:lstStyle/>
                    <a:p>
                      <a:pPr>
                        <a:lnSpc>
                          <a:spcPct val="115000"/>
                        </a:lnSpc>
                        <a:spcAft>
                          <a:spcPts val="1000"/>
                        </a:spcAft>
                      </a:pPr>
                      <a:endParaRPr lang="en-US" sz="1200">
                        <a:latin typeface="Times New Roman"/>
                        <a:ea typeface="Calibri"/>
                        <a:cs typeface="Times New Roman"/>
                      </a:endParaRPr>
                    </a:p>
                    <a:p>
                      <a:pPr>
                        <a:lnSpc>
                          <a:spcPct val="115000"/>
                        </a:lnSpc>
                        <a:spcAft>
                          <a:spcPts val="1000"/>
                        </a:spcAft>
                      </a:pPr>
                      <a:r>
                        <a:rPr lang="ru-RU" sz="1200">
                          <a:latin typeface="Times New Roman"/>
                          <a:ea typeface="Calibri"/>
                          <a:cs typeface="Times New Roman"/>
                        </a:rPr>
                        <a:t>бросать (учёбу, работу)</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free meal </a:t>
                      </a:r>
                      <a:endParaRPr lang="ru-RU" sz="1100">
                        <a:latin typeface="Calibri"/>
                        <a:ea typeface="Calibri"/>
                        <a:cs typeface="Times New Roman"/>
                      </a:endParaRPr>
                    </a:p>
                  </a:txBody>
                  <a:tcPr marL="68580" marR="68580" marT="0" marB="0"/>
                </a:tc>
                <a:tc>
                  <a:txBody>
                    <a:bodyPr/>
                    <a:lstStyle/>
                    <a:p>
                      <a:pPr>
                        <a:lnSpc>
                          <a:spcPct val="115000"/>
                        </a:lnSpc>
                        <a:spcAft>
                          <a:spcPts val="1000"/>
                        </a:spcAft>
                        <a:tabLst>
                          <a:tab pos="1313815" algn="l"/>
                        </a:tabLst>
                      </a:pPr>
                      <a:r>
                        <a:rPr lang="ru-RU" sz="1200">
                          <a:latin typeface="Times New Roman"/>
                          <a:ea typeface="Calibri"/>
                          <a:cs typeface="Times New Roman"/>
                        </a:rPr>
                        <a:t>бесплатное питание</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to invent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изобретать, создавать, выдвигать что-л. новое</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to found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основывать, учреждать</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logo (logotype)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логотип, эмблема</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rainbow (adj)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разноцветный, радужный</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chief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руководитель, глава, лидер</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under guidance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под руководством</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to increase sales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увеличивать объем продаж</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significantly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значительно</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feature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особенность, характерная черта, деталь, признак, свойство</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to oversee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a:latin typeface="Times New Roman"/>
                          <a:ea typeface="Calibri"/>
                          <a:cs typeface="Times New Roman"/>
                        </a:rPr>
                        <a:t>наблюдать, надзирать; следить, смотреть (за чем-л.)</a:t>
                      </a:r>
                      <a:endParaRPr lang="ru-RU" sz="110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cancer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dirty="0">
                          <a:latin typeface="Times New Roman"/>
                          <a:ea typeface="Calibri"/>
                          <a:cs typeface="Times New Roman"/>
                        </a:rPr>
                        <a:t>рак (заболевание)</a:t>
                      </a:r>
                      <a:endParaRPr lang="ru-RU" sz="1100" dirty="0">
                        <a:latin typeface="Calibri"/>
                        <a:ea typeface="Calibri"/>
                        <a:cs typeface="Times New Roman"/>
                      </a:endParaRPr>
                    </a:p>
                  </a:txBody>
                  <a:tcPr marL="68580" marR="68580" marT="0" marB="0"/>
                </a:tc>
              </a:tr>
              <a:tr h="411829">
                <a:tc>
                  <a:txBody>
                    <a:bodyPr/>
                    <a:lstStyle/>
                    <a:p>
                      <a:pPr marL="457200">
                        <a:lnSpc>
                          <a:spcPct val="115000"/>
                        </a:lnSpc>
                        <a:spcAft>
                          <a:spcPts val="1000"/>
                        </a:spcAft>
                      </a:pPr>
                      <a:r>
                        <a:rPr lang="en-US" sz="1200" b="1">
                          <a:latin typeface="Times New Roman"/>
                          <a:ea typeface="Calibri"/>
                          <a:cs typeface="Times New Roman"/>
                        </a:rPr>
                        <a:t>Chairman of the Board </a:t>
                      </a:r>
                      <a:endParaRPr lang="ru-RU" sz="1100">
                        <a:latin typeface="Calibri"/>
                        <a:ea typeface="Calibri"/>
                        <a:cs typeface="Times New Roman"/>
                      </a:endParaRPr>
                    </a:p>
                  </a:txBody>
                  <a:tcPr marL="68580" marR="68580" marT="0" marB="0"/>
                </a:tc>
                <a:tc>
                  <a:txBody>
                    <a:bodyPr/>
                    <a:lstStyle/>
                    <a:p>
                      <a:pPr>
                        <a:lnSpc>
                          <a:spcPct val="115000"/>
                        </a:lnSpc>
                        <a:spcAft>
                          <a:spcPts val="1000"/>
                        </a:spcAft>
                      </a:pPr>
                      <a:r>
                        <a:rPr lang="ru-RU" sz="1200" dirty="0">
                          <a:latin typeface="Times New Roman"/>
                          <a:ea typeface="Calibri"/>
                          <a:cs typeface="Times New Roman"/>
                        </a:rPr>
                        <a:t>председатель правления (совета директоров)</a:t>
                      </a:r>
                      <a:endParaRPr lang="ru-RU" sz="1100" dirty="0">
                        <a:latin typeface="Calibri"/>
                        <a:ea typeface="Calibri"/>
                        <a:cs typeface="Times New Roman"/>
                      </a:endParaRPr>
                    </a:p>
                  </a:txBody>
                  <a:tcPr marL="68580" marR="68580" marT="0" marB="0"/>
                </a:tc>
              </a:tr>
            </a:tbl>
          </a:graphicData>
        </a:graphic>
      </p:graphicFrame>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78698"/>
          </a:xfrm>
        </p:spPr>
        <p:txBody>
          <a:bodyPr/>
          <a:lstStyle/>
          <a:p>
            <a:pPr lvl="0"/>
            <a:r>
              <a:rPr lang="en-US" b="1" dirty="0" smtClean="0">
                <a:latin typeface="Book Antiqua" pitchFamily="18" charset="0"/>
              </a:rPr>
              <a:t>Was Steve Jobs successful person? Why?</a:t>
            </a:r>
            <a:br>
              <a:rPr lang="en-US" b="1" dirty="0" smtClean="0">
                <a:latin typeface="Book Antiqua" pitchFamily="18" charset="0"/>
              </a:rPr>
            </a:br>
            <a:r>
              <a:rPr lang="en-US" dirty="0" smtClean="0">
                <a:latin typeface="Book Antiqua" pitchFamily="18" charset="0"/>
              </a:rPr>
              <a:t/>
            </a:r>
            <a:br>
              <a:rPr lang="en-US" dirty="0" smtClean="0">
                <a:latin typeface="Book Antiqua" pitchFamily="18" charset="0"/>
              </a:rPr>
            </a:br>
            <a:r>
              <a:rPr lang="en-US" b="1" dirty="0" smtClean="0">
                <a:latin typeface="Book Antiqua" pitchFamily="18" charset="0"/>
              </a:rPr>
              <a:t>Is there in the text that surprised you?</a:t>
            </a:r>
            <a:br>
              <a:rPr lang="en-US" b="1" dirty="0" smtClean="0">
                <a:latin typeface="Book Antiqua" pitchFamily="18" charset="0"/>
              </a:rPr>
            </a:br>
            <a:r>
              <a:rPr lang="ru-RU" dirty="0" smtClean="0">
                <a:latin typeface="Book Antiqua" pitchFamily="18" charset="0"/>
              </a:rPr>
              <a:t/>
            </a:r>
            <a:br>
              <a:rPr lang="ru-RU" dirty="0" smtClean="0">
                <a:latin typeface="Book Antiqua" pitchFamily="18" charset="0"/>
              </a:rPr>
            </a:br>
            <a:r>
              <a:rPr lang="en-US" b="1" dirty="0" smtClean="0">
                <a:latin typeface="Book Antiqua" pitchFamily="18" charset="0"/>
              </a:rPr>
              <a:t>Did you learn anything from the text? What?</a:t>
            </a:r>
            <a:endParaRPr lang="ru-RU" dirty="0">
              <a:latin typeface="Book Antiqua" pitchFamily="18" charset="0"/>
            </a:endParaRPr>
          </a:p>
        </p:txBody>
      </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Прямоугольник 1"/>
          <p:cNvSpPr/>
          <p:nvPr/>
        </p:nvSpPr>
        <p:spPr>
          <a:xfrm>
            <a:off x="2627784" y="404664"/>
            <a:ext cx="3816424" cy="523220"/>
          </a:xfrm>
          <a:prstGeom prst="rect">
            <a:avLst/>
          </a:prstGeom>
        </p:spPr>
        <p:txBody>
          <a:bodyPr wrap="square">
            <a:spAutoFit/>
          </a:bodyPr>
          <a:lstStyle/>
          <a:p>
            <a:pPr algn="ctr"/>
            <a:r>
              <a:rPr lang="en-US" sz="2800" b="1" dirty="0" smtClean="0">
                <a:latin typeface="Book Antiqua" pitchFamily="18" charset="0"/>
              </a:rPr>
              <a:t>STEVE JOBS</a:t>
            </a:r>
            <a:endParaRPr lang="ru-RU" sz="2800" dirty="0" smtClean="0">
              <a:latin typeface="Book Antiqua" pitchFamily="18" charset="0"/>
            </a:endParaRPr>
          </a:p>
        </p:txBody>
      </p:sp>
      <p:pic>
        <p:nvPicPr>
          <p:cNvPr id="3" name="Рисунок 2" descr="http://img.mota.ru/upload/wallpapers/2010/03/05/07/05/22000/mota_ru_0050301-320x480.jpg"/>
          <p:cNvPicPr>
            <a:picLocks/>
          </p:cNvPicPr>
          <p:nvPr/>
        </p:nvPicPr>
        <p:blipFill>
          <a:blip r:embed="rId3" cstate="print"/>
          <a:srcRect t="25000" b="25000"/>
          <a:stretch>
            <a:fillRect/>
          </a:stretch>
        </p:blipFill>
        <p:spPr bwMode="auto">
          <a:xfrm>
            <a:off x="2411760" y="1196752"/>
            <a:ext cx="4752528" cy="3024336"/>
          </a:xfrm>
          <a:prstGeom prst="rect">
            <a:avLst/>
          </a:prstGeom>
          <a:noFill/>
          <a:ln cmpd="dbl">
            <a:solidFill>
              <a:schemeClr val="tx1"/>
            </a:solidFill>
          </a:ln>
          <a:effectLst>
            <a:outerShdw blurRad="50800" dist="38100" dir="16200000" rotWithShape="0">
              <a:prstClr val="black">
                <a:alpha val="40000"/>
              </a:prstClr>
            </a:outerShdw>
          </a:effectLst>
          <a:scene3d>
            <a:camera prst="orthographicFront"/>
            <a:lightRig rig="threePt" dir="t"/>
          </a:scene3d>
          <a:sp3d extrusionH="19050">
            <a:bevelB w="19050" h="82550"/>
          </a:sp3d>
        </p:spPr>
      </p:pic>
      <p:sp>
        <p:nvSpPr>
          <p:cNvPr id="4" name="Прямоугольник 3"/>
          <p:cNvSpPr/>
          <p:nvPr/>
        </p:nvSpPr>
        <p:spPr>
          <a:xfrm>
            <a:off x="683568" y="4581128"/>
            <a:ext cx="7416824" cy="1569660"/>
          </a:xfrm>
          <a:prstGeom prst="rect">
            <a:avLst/>
          </a:prstGeom>
        </p:spPr>
        <p:txBody>
          <a:bodyPr wrap="square">
            <a:spAutoFit/>
          </a:bodyPr>
          <a:lstStyle/>
          <a:p>
            <a:pPr algn="ctr"/>
            <a:r>
              <a:rPr lang="en-US" sz="3200" dirty="0" smtClean="0">
                <a:latin typeface="Book Antiqua" pitchFamily="18" charset="0"/>
              </a:rPr>
              <a:t>Steven Paul Jobs was born in San Francisco </a:t>
            </a:r>
          </a:p>
          <a:p>
            <a:pPr algn="ctr"/>
            <a:r>
              <a:rPr lang="en-US" sz="3200" dirty="0" smtClean="0">
                <a:latin typeface="Book Antiqua" pitchFamily="18" charset="0"/>
              </a:rPr>
              <a:t>on 24 February 1955.</a:t>
            </a:r>
            <a:endParaRPr lang="ru-RU" sz="3200" dirty="0" smtClean="0">
              <a:latin typeface="Book Antiqua" pitchFamily="18" charset="0"/>
            </a:endParaRPr>
          </a:p>
        </p:txBody>
      </p:sp>
    </p:spTree>
  </p:cSld>
  <p:clrMapOvr>
    <a:masterClrMapping/>
  </p:clrMapOvr>
  <p:transition>
    <p:zoom/>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555</TotalTime>
  <Words>197</Words>
  <Application>Microsoft Office PowerPoint</Application>
  <PresentationFormat>Экран (4:3)</PresentationFormat>
  <Paragraphs>65</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Слайд 1</vt:lpstr>
      <vt:lpstr>Слайд 2</vt:lpstr>
      <vt:lpstr>Слайд 3</vt:lpstr>
      <vt:lpstr>Слайд 4</vt:lpstr>
      <vt:lpstr>Слайд 5</vt:lpstr>
      <vt:lpstr> The genius of our time </vt:lpstr>
      <vt:lpstr>Слайд 7</vt:lpstr>
      <vt:lpstr>Was Steve Jobs successful person? Why?  Is there in the text that surprised you?  Did you learn anything from the text? What?</vt:lpstr>
      <vt:lpstr>Слайд 9</vt:lpstr>
      <vt:lpstr>Слайд 10</vt:lpstr>
      <vt:lpstr>Слайд 11</vt:lpstr>
      <vt:lpstr>Слайд 12</vt:lpstr>
      <vt:lpstr>Слайд 13</vt:lpstr>
      <vt:lpstr> In 1996, Apple bought Next.    Jobs returned to the company and became an interim chief.    Under Jobs’s guidance, the company increased sales significantly with the introduction of the iMac and other new products.    Soon  iPod, portable music player, was introduced.  </vt:lpstr>
      <vt:lpstr>Слайд 15</vt:lpstr>
      <vt:lpstr>Слайд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the genius of our time </dc:title>
  <cp:lastModifiedBy>Kazachkova</cp:lastModifiedBy>
  <cp:revision>56</cp:revision>
  <dcterms:modified xsi:type="dcterms:W3CDTF">2014-01-15T09:23:41Z</dcterms:modified>
</cp:coreProperties>
</file>