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57" r:id="rId5"/>
    <p:sldId id="259" r:id="rId6"/>
    <p:sldId id="260" r:id="rId7"/>
    <p:sldId id="286" r:id="rId8"/>
    <p:sldId id="287" r:id="rId9"/>
    <p:sldId id="288" r:id="rId10"/>
    <p:sldId id="289" r:id="rId11"/>
    <p:sldId id="285" r:id="rId12"/>
    <p:sldId id="261" r:id="rId13"/>
    <p:sldId id="262" r:id="rId14"/>
    <p:sldId id="265" r:id="rId15"/>
    <p:sldId id="263" r:id="rId16"/>
    <p:sldId id="264" r:id="rId17"/>
    <p:sldId id="267" r:id="rId18"/>
    <p:sldId id="269" r:id="rId19"/>
    <p:sldId id="268" r:id="rId20"/>
    <p:sldId id="291" r:id="rId21"/>
    <p:sldId id="270" r:id="rId22"/>
    <p:sldId id="292" r:id="rId23"/>
    <p:sldId id="271" r:id="rId24"/>
    <p:sldId id="293" r:id="rId25"/>
    <p:sldId id="276" r:id="rId26"/>
    <p:sldId id="294" r:id="rId27"/>
    <p:sldId id="274" r:id="rId28"/>
    <p:sldId id="275" r:id="rId29"/>
    <p:sldId id="277" r:id="rId30"/>
    <p:sldId id="278" r:id="rId31"/>
    <p:sldId id="290" r:id="rId32"/>
    <p:sldId id="279" r:id="rId33"/>
    <p:sldId id="280" r:id="rId34"/>
    <p:sldId id="281" r:id="rId35"/>
    <p:sldId id="282" r:id="rId36"/>
    <p:sldId id="283" r:id="rId37"/>
    <p:sldId id="295" r:id="rId38"/>
    <p:sldId id="284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-22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CE8F-F441-4F2A-AD86-D49A224CA01F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ED96-8A98-41E8-85BE-68FB50C94E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6167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CE8F-F441-4F2A-AD86-D49A224CA01F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ED96-8A98-41E8-85BE-68FB50C94E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4903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CE8F-F441-4F2A-AD86-D49A224CA01F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ED96-8A98-41E8-85BE-68FB50C94E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2143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CE8F-F441-4F2A-AD86-D49A224CA01F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ED96-8A98-41E8-85BE-68FB50C94E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1846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CE8F-F441-4F2A-AD86-D49A224CA01F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ED96-8A98-41E8-85BE-68FB50C94E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1921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CE8F-F441-4F2A-AD86-D49A224CA01F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ED96-8A98-41E8-85BE-68FB50C94E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3454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CE8F-F441-4F2A-AD86-D49A224CA01F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ED96-8A98-41E8-85BE-68FB50C94E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0670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CE8F-F441-4F2A-AD86-D49A224CA01F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ED96-8A98-41E8-85BE-68FB50C94E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3259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CE8F-F441-4F2A-AD86-D49A224CA01F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ED96-8A98-41E8-85BE-68FB50C94E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46162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CE8F-F441-4F2A-AD86-D49A224CA01F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ED96-8A98-41E8-85BE-68FB50C94E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6140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CE8F-F441-4F2A-AD86-D49A224CA01F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ED96-8A98-41E8-85BE-68FB50C94E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1612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4CE8F-F441-4F2A-AD86-D49A224CA01F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DED96-8A98-41E8-85BE-68FB50C94E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61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nglishteachers.ru/mobile_apps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Wares/485.html?backto=V2FyZXM/Y2F0ZWdvcnk9NDUmcGFnZT0" TargetMode="External"/><Relationship Id="rId2" Type="http://schemas.openxmlformats.org/officeDocument/2006/relationships/hyperlink" Target="http://www.firo.ru/wp-content/uploads/2013/11/PR_1155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nglishteachers.ru/mobile_apps" TargetMode="External"/><Relationship Id="rId4" Type="http://schemas.openxmlformats.org/officeDocument/2006/relationships/hyperlink" Target="https://www.englishteachers.ru/Wares/490.html?backto=V2FyZXM/Y2F0ZWdvcnk9NDUmcGFnZT0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nglishteachers.ru/webinar_reques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3457" y="313899"/>
            <a:ext cx="10235821" cy="3357349"/>
          </a:xfrm>
        </p:spPr>
        <p:txBody>
          <a:bodyPr>
            <a:noAutofit/>
          </a:bodyPr>
          <a:lstStyle/>
          <a:p>
            <a:r>
              <a:rPr lang="ru-RU" sz="4800" b="1" dirty="0"/>
              <a:t>Методические особенности обучения дошкольников английскому языку 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(</a:t>
            </a:r>
            <a:r>
              <a:rPr lang="ru-RU" sz="4800" b="1" dirty="0"/>
              <a:t>на примере пособий «12 шагов к английскому языку</a:t>
            </a:r>
            <a:r>
              <a:rPr lang="ru-RU" sz="4800" b="1" dirty="0" smtClean="0"/>
              <a:t>»)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062348"/>
            <a:ext cx="6705600" cy="165576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Казеичева Алёна Евгеньевна,</a:t>
            </a:r>
          </a:p>
          <a:p>
            <a:r>
              <a:rPr lang="ru-RU" i="1" dirty="0" smtClean="0"/>
              <a:t>Заместитель руководителя Центра образовательных программ издательства «Титул», аспирант лаборатории дидактики иностранных языков Института содержания и методов обучения Российской академии образования</a:t>
            </a:r>
            <a:endParaRPr lang="ru-RU" i="1" dirty="0"/>
          </a:p>
        </p:txBody>
      </p:sp>
    </p:spTree>
    <p:extLst>
      <p:ext uri="{BB962C8B-B14F-4D97-AF65-F5344CB8AC3E}">
        <p14:creationId xmlns="" xmlns:p14="http://schemas.microsoft.com/office/powerpoint/2010/main" val="3435205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719667" y="1"/>
            <a:ext cx="10972800" cy="777875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«Стихи </a:t>
            </a:r>
            <a:r>
              <a:rPr lang="ru-RU" dirty="0" smtClean="0"/>
              <a:t>и загадки о</a:t>
            </a:r>
            <a:r>
              <a:rPr lang="ru-RU" dirty="0" smtClean="0"/>
              <a:t>…»</a:t>
            </a:r>
            <a:endParaRPr lang="ru-RU" dirty="0" smtClean="0"/>
          </a:p>
        </p:txBody>
      </p:sp>
      <p:pic>
        <p:nvPicPr>
          <p:cNvPr id="14339" name="Picture 2" descr="C:\Users\Alexey\Desktop\Обложки\Kur_Animal_Cove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691" y="3282272"/>
            <a:ext cx="2223709" cy="29225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340" name="Picture 3" descr="C:\Users\Alexey\Desktop\Обложки\Kur_Bird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0234" y="3237140"/>
            <a:ext cx="2225371" cy="2924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341" name="Picture 4" descr="C:\Users\Alexey\Desktop\Обложки\Kur_Fish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31262" y="3278413"/>
            <a:ext cx="2251963" cy="2959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342" name="Picture 5" descr="C:\Users\Alexey\Desktop\Обложки\Kur_Colour_Cover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691" y="1446214"/>
            <a:ext cx="2223709" cy="2924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343" name="Picture 6" descr="C:\Users\Alexey\Desktop\Обложки\Kur_Toy_Cov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22283" y="1391784"/>
            <a:ext cx="2228696" cy="2930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Курс «12 шагов к английскому языку» </a:t>
            </a:r>
            <a:r>
              <a:rPr lang="ru-RU" sz="3600" dirty="0" smtClean="0"/>
              <a:t>(</a:t>
            </a:r>
            <a:r>
              <a:rPr lang="ru-RU" sz="3600" dirty="0" err="1" smtClean="0"/>
              <a:t>Р.П.Мильруд</a:t>
            </a:r>
            <a:r>
              <a:rPr lang="ru-RU" sz="3600" dirty="0" smtClean="0"/>
              <a:t>, Н.А.Юшина)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dirty="0" smtClean="0"/>
              <a:t>Современный отечественный курс английского языка для дошкольников;</a:t>
            </a:r>
          </a:p>
          <a:p>
            <a:pPr>
              <a:defRPr/>
            </a:pPr>
            <a:r>
              <a:rPr lang="ru-RU" dirty="0" smtClean="0"/>
              <a:t>Комплексный подход к обучению и развитию ребенка;</a:t>
            </a:r>
          </a:p>
          <a:p>
            <a:pPr>
              <a:defRPr/>
            </a:pPr>
            <a:r>
              <a:rPr lang="ru-RU" dirty="0" smtClean="0"/>
              <a:t>Использование сквозной истории, сказок, игр, карточек, комиксов, формирование умений взаимодействия на английском языке, опора на родной язык для создания значимого контекста, обучающие мобильные игры для закрепления активной лексики;</a:t>
            </a:r>
          </a:p>
          <a:p>
            <a:pPr>
              <a:defRPr/>
            </a:pPr>
            <a:r>
              <a:rPr lang="ru-RU" dirty="0" smtClean="0"/>
              <a:t>Каждый УМК включает: книгу для ребенка с книгой для воспитателя и родителей, разрезные карточки для игр, </a:t>
            </a:r>
            <a:r>
              <a:rPr lang="ru-RU" dirty="0" err="1" smtClean="0"/>
              <a:t>пазлы</a:t>
            </a:r>
            <a:r>
              <a:rPr lang="ru-RU" dirty="0" smtClean="0"/>
              <a:t>, маски для ролевых игр, </a:t>
            </a:r>
            <a:r>
              <a:rPr lang="ru-RU" dirty="0" err="1" smtClean="0"/>
              <a:t>аудиоприложение</a:t>
            </a:r>
            <a:r>
              <a:rPr lang="ru-RU" dirty="0" smtClean="0"/>
              <a:t>, обучающие игры для мобильных устройств.</a:t>
            </a:r>
          </a:p>
          <a:p>
            <a:pPr>
              <a:defRPr/>
            </a:pPr>
            <a:r>
              <a:rPr lang="ru-RU" dirty="0" smtClean="0"/>
              <a:t>Рассчитан на 35-36 занятий в год, 2 раза в неделю по 20-25 мин. </a:t>
            </a:r>
          </a:p>
          <a:p>
            <a:pPr>
              <a:defRPr/>
            </a:pPr>
            <a:r>
              <a:rPr lang="ru-RU" dirty="0" smtClean="0"/>
              <a:t>Части 1-4 – для детей в возрасте 4 лет, части 5-8 – для детей 5 лет (выходят в мае), части 9-12 – для детей 6 лет (выходят в летом 2015 г.)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Рифмовки на дошкольном этапе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2012" y="1542196"/>
            <a:ext cx="11737075" cy="531580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Начиная заниматься иностранным языком, ребенок испытывает огромное желание заговорить с первых минут на втором языке. </a:t>
            </a:r>
          </a:p>
          <a:p>
            <a:r>
              <a:rPr lang="ru-RU" dirty="0" smtClean="0"/>
              <a:t>В целях сохранения этой сильной мотивации к изучению языка необходимо приблизить перспективу "говорения" и поддержать его первоначальное стремление немедленно вступить в процесс коммуникации. </a:t>
            </a:r>
          </a:p>
          <a:p>
            <a:r>
              <a:rPr lang="ru-RU" dirty="0" smtClean="0"/>
              <a:t>Именно рифмовка облегчит процесс заучивания первоначального блока необходимых для общения фраз и сложной для запоминания лексики. </a:t>
            </a:r>
          </a:p>
          <a:p>
            <a:r>
              <a:rPr lang="ru-RU" dirty="0" smtClean="0"/>
              <a:t>Разучивание рифмовок отвечает возрастным и психологическим особенностям детей. Рифмовка усваивается детьми наиболее быстро и легко, обладает такими признаками, как краткость, ритмичность, звуковая повторяемость. Чтение рифмовок доставляет удовольствие, а то, что пережито эмоционально положительно, надолго остается в памяти.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9382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7533"/>
            <a:ext cx="7117872" cy="57047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009952" y="286602"/>
            <a:ext cx="6180570" cy="40124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033371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84" y="365125"/>
            <a:ext cx="10644116" cy="1325563"/>
          </a:xfrm>
        </p:spPr>
        <p:txBody>
          <a:bodyPr/>
          <a:lstStyle/>
          <a:p>
            <a:r>
              <a:rPr lang="ru-RU" dirty="0" smtClean="0"/>
              <a:t>Рифмовка в сказке к курсу </a:t>
            </a:r>
            <a:br>
              <a:rPr lang="ru-RU" dirty="0" smtClean="0"/>
            </a:br>
            <a:r>
              <a:rPr lang="ru-RU" dirty="0" smtClean="0"/>
              <a:t>«12 шагов к английскому языку»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30054" y="1690688"/>
            <a:ext cx="4885898" cy="50761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154640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в дошкольном возрасте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Ведущий тип деятельности ребенка дошкольного возраста - сюжетно-ролевая игра. </a:t>
            </a:r>
            <a:endParaRPr lang="ru-RU" dirty="0" smtClean="0"/>
          </a:p>
          <a:p>
            <a:r>
              <a:rPr lang="ru-RU" dirty="0" smtClean="0"/>
              <a:t>Д.Б</a:t>
            </a:r>
            <a:r>
              <a:rPr lang="ru-RU" dirty="0"/>
              <a:t>. </a:t>
            </a:r>
            <a:r>
              <a:rPr lang="ru-RU" dirty="0" err="1"/>
              <a:t>Эльконин</a:t>
            </a:r>
            <a:r>
              <a:rPr lang="ru-RU" dirty="0"/>
              <a:t> подчеркивал, что игра относится к символико-моделирующему типу деятельности, в котором операционально-техническая сторона минимальна, сокращены операции, условны предметы. </a:t>
            </a:r>
            <a:endParaRPr lang="ru-RU" dirty="0" smtClean="0"/>
          </a:p>
          <a:p>
            <a:r>
              <a:rPr lang="ru-RU" dirty="0" smtClean="0"/>
              <a:t>Игра </a:t>
            </a:r>
            <a:r>
              <a:rPr lang="ru-RU" dirty="0"/>
              <a:t>даст возможность такой ориентации во внешнем, зримом мире, которой никакая другая деятельность дать не может.</a:t>
            </a:r>
          </a:p>
        </p:txBody>
      </p:sp>
    </p:spTree>
    <p:extLst>
      <p:ext uri="{BB962C8B-B14F-4D97-AF65-F5344CB8AC3E}">
        <p14:creationId xmlns="" xmlns:p14="http://schemas.microsoft.com/office/powerpoint/2010/main" val="76898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29476" y="109181"/>
            <a:ext cx="6610160" cy="388833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40679"/>
            <a:ext cx="6023212" cy="5221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74731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7841" y="204574"/>
            <a:ext cx="4210050" cy="4019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55858">
            <a:off x="4540249" y="277191"/>
            <a:ext cx="3447561" cy="63853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04276">
            <a:off x="8265469" y="219188"/>
            <a:ext cx="3473482" cy="64544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90536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9245" y="-1"/>
            <a:ext cx="4387400" cy="69104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b="39369"/>
          <a:stretch/>
        </p:blipFill>
        <p:spPr>
          <a:xfrm>
            <a:off x="214171" y="1"/>
            <a:ext cx="5968547" cy="56998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t="60203"/>
          <a:stretch/>
        </p:blipFill>
        <p:spPr>
          <a:xfrm>
            <a:off x="6059888" y="2934269"/>
            <a:ext cx="6107258" cy="38281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61270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1528546"/>
            <a:ext cx="6213521" cy="37603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/>
          <a:srcRect l="3657"/>
          <a:stretch/>
        </p:blipFill>
        <p:spPr>
          <a:xfrm>
            <a:off x="6213520" y="1569493"/>
            <a:ext cx="5990392" cy="37194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b="52153"/>
          <a:stretch/>
        </p:blipFill>
        <p:spPr>
          <a:xfrm>
            <a:off x="150124" y="272955"/>
            <a:ext cx="10219704" cy="29592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/>
          <a:srcRect l="3657" b="52874"/>
          <a:stretch/>
        </p:blipFill>
        <p:spPr>
          <a:xfrm>
            <a:off x="1129490" y="3232248"/>
            <a:ext cx="11074422" cy="32404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618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1352"/>
            <a:ext cx="10515600" cy="1325563"/>
          </a:xfrm>
        </p:spPr>
        <p:txBody>
          <a:bodyPr/>
          <a:lstStyle/>
          <a:p>
            <a:r>
              <a:rPr lang="ru-RU" dirty="0" smtClean="0"/>
              <a:t>Предпосылки к успешному овладению ИЯ в дошкольном возрасте: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1443" y="1752103"/>
            <a:ext cx="11259403" cy="510589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способность целевого запоминания необходимой информации;</a:t>
            </a:r>
          </a:p>
          <a:p>
            <a:r>
              <a:rPr lang="ru-RU" dirty="0"/>
              <a:t>н</a:t>
            </a:r>
            <a:r>
              <a:rPr lang="ru-RU" dirty="0" smtClean="0"/>
              <a:t>ачало формирования процесса логического мышления;</a:t>
            </a:r>
          </a:p>
          <a:p>
            <a:r>
              <a:rPr lang="ru-RU" dirty="0"/>
              <a:t>п</a:t>
            </a:r>
            <a:r>
              <a:rPr lang="ru-RU" dirty="0" smtClean="0"/>
              <a:t>оявление способности оценивать свои поступки и поступки своих товарищей, осознание того, что хорошо и что плохо;</a:t>
            </a:r>
          </a:p>
          <a:p>
            <a:r>
              <a:rPr lang="ru-RU" dirty="0"/>
              <a:t>з</a:t>
            </a:r>
            <a:r>
              <a:rPr lang="ru-RU" dirty="0" smtClean="0"/>
              <a:t>акладывание фундамента представлений и понятий детей, который обеспечивает успешное умственное развитие;</a:t>
            </a:r>
          </a:p>
          <a:p>
            <a:r>
              <a:rPr lang="ru-RU" dirty="0"/>
              <a:t>б</a:t>
            </a:r>
            <a:r>
              <a:rPr lang="ru-RU" dirty="0" smtClean="0"/>
              <a:t>олее высокий темп умственного развития детей дошкольного возраста (</a:t>
            </a:r>
            <a:r>
              <a:rPr lang="ru-RU" dirty="0" err="1" smtClean="0"/>
              <a:t>А.В.Запорожец</a:t>
            </a:r>
            <a:r>
              <a:rPr lang="ru-RU" dirty="0" smtClean="0"/>
              <a:t>, </a:t>
            </a:r>
            <a:r>
              <a:rPr lang="ru-RU" dirty="0" err="1" smtClean="0"/>
              <a:t>В.С.Мухина</a:t>
            </a:r>
            <a:r>
              <a:rPr lang="ru-RU" dirty="0" smtClean="0"/>
              <a:t>);</a:t>
            </a:r>
          </a:p>
          <a:p>
            <a:r>
              <a:rPr lang="ru-RU" dirty="0"/>
              <a:t>ф</a:t>
            </a:r>
            <a:r>
              <a:rPr lang="ru-RU" dirty="0" smtClean="0"/>
              <a:t>ормирование способности к начальным формам абстракции, обобщения, умозаключения;</a:t>
            </a:r>
          </a:p>
          <a:p>
            <a:r>
              <a:rPr lang="ru-RU" dirty="0"/>
              <a:t>р</a:t>
            </a:r>
            <a:r>
              <a:rPr lang="ru-RU" dirty="0" smtClean="0"/>
              <a:t>азвитие образного мышления и начало постепенного перехода к понятийному мышлению;</a:t>
            </a:r>
          </a:p>
          <a:p>
            <a:r>
              <a:rPr lang="ru-RU" dirty="0"/>
              <a:t>р</a:t>
            </a:r>
            <a:r>
              <a:rPr lang="ru-RU" dirty="0" smtClean="0"/>
              <a:t>асширение и углубление содержательной, мыслительной деятельности детей;</a:t>
            </a:r>
          </a:p>
          <a:p>
            <a:r>
              <a:rPr lang="ru-RU" dirty="0"/>
              <a:t>и</a:t>
            </a:r>
            <a:r>
              <a:rPr lang="ru-RU" dirty="0" smtClean="0"/>
              <a:t>нтенсивное формирование познавательных потребностей;</a:t>
            </a:r>
          </a:p>
          <a:p>
            <a:r>
              <a:rPr lang="ru-RU" dirty="0"/>
              <a:t>с</a:t>
            </a:r>
            <a:r>
              <a:rPr lang="ru-RU" dirty="0" smtClean="0"/>
              <a:t> 5 лет – способность сохранять устойчивое внимание при выполнении заданий (</a:t>
            </a:r>
            <a:r>
              <a:rPr lang="ru-RU" dirty="0" err="1" smtClean="0"/>
              <a:t>Л.П.Набатникова</a:t>
            </a:r>
            <a:r>
              <a:rPr lang="ru-RU" dirty="0" smtClean="0"/>
              <a:t>);</a:t>
            </a:r>
          </a:p>
          <a:p>
            <a:r>
              <a:rPr lang="ru-RU" dirty="0"/>
              <a:t>с</a:t>
            </a:r>
            <a:r>
              <a:rPr lang="ru-RU" dirty="0" smtClean="0"/>
              <a:t>пособность к фиксации образа в памяти (импринтингу);</a:t>
            </a:r>
          </a:p>
          <a:p>
            <a:r>
              <a:rPr lang="ru-RU" dirty="0"/>
              <a:t>п</a:t>
            </a:r>
            <a:r>
              <a:rPr lang="ru-RU" dirty="0" smtClean="0"/>
              <a:t>реобладание воображения.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4047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t="49226"/>
          <a:stretch>
            <a:fillRect/>
          </a:stretch>
        </p:blipFill>
        <p:spPr bwMode="auto">
          <a:xfrm>
            <a:off x="4271965" y="1542593"/>
            <a:ext cx="4022950" cy="5084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b="50486"/>
          <a:stretch>
            <a:fillRect/>
          </a:stretch>
        </p:blipFill>
        <p:spPr bwMode="auto">
          <a:xfrm>
            <a:off x="429306" y="163285"/>
            <a:ext cx="3859665" cy="4756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r="1430"/>
          <a:stretch/>
        </p:blipFill>
        <p:spPr>
          <a:xfrm>
            <a:off x="750627" y="0"/>
            <a:ext cx="4844956" cy="68795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/>
          <a:srcRect l="1890" r="1202" b="2707"/>
          <a:stretch/>
        </p:blipFill>
        <p:spPr>
          <a:xfrm>
            <a:off x="5800299" y="0"/>
            <a:ext cx="4899546" cy="68375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3579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123" y="1865539"/>
            <a:ext cx="4050556" cy="47638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9522" y="163286"/>
            <a:ext cx="4155104" cy="6476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5384" y="0"/>
            <a:ext cx="502857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29159" y="0"/>
            <a:ext cx="4928016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8285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t="46386"/>
          <a:stretch>
            <a:fillRect/>
          </a:stretch>
        </p:blipFill>
        <p:spPr bwMode="auto">
          <a:xfrm>
            <a:off x="4661127" y="2307769"/>
            <a:ext cx="4398656" cy="3788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b="53614"/>
          <a:stretch>
            <a:fillRect/>
          </a:stretch>
        </p:blipFill>
        <p:spPr bwMode="auto">
          <a:xfrm>
            <a:off x="326571" y="349349"/>
            <a:ext cx="4396035" cy="3275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ИКТ – компонент </a:t>
            </a:r>
            <a:br>
              <a:rPr lang="ru-RU" dirty="0" smtClean="0"/>
            </a:br>
            <a:r>
              <a:rPr lang="ru-RU" dirty="0" smtClean="0"/>
              <a:t>Мобильные приложения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6429" y="2152197"/>
            <a:ext cx="10515600" cy="4351338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https://www.englishteachers.ru/mobile_apps</a:t>
            </a:r>
            <a:r>
              <a:rPr lang="ru-RU" dirty="0" smtClean="0"/>
              <a:t> </a:t>
            </a:r>
          </a:p>
          <a:p>
            <a:r>
              <a:rPr lang="en-US" dirty="0" smtClean="0"/>
              <a:t>QR </a:t>
            </a:r>
            <a:r>
              <a:rPr lang="ru-RU" dirty="0" smtClean="0"/>
              <a:t>коды на книгах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ИКТ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6943" y="1580925"/>
            <a:ext cx="10972800" cy="4784725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мобильные </a:t>
            </a:r>
            <a:r>
              <a:rPr lang="ru-RU" dirty="0" smtClean="0"/>
              <a:t>приложения – обучающие игры для </a:t>
            </a:r>
            <a:r>
              <a:rPr lang="en-US" dirty="0" smtClean="0"/>
              <a:t>Android </a:t>
            </a:r>
            <a:r>
              <a:rPr lang="ru-RU" dirty="0" smtClean="0"/>
              <a:t>и </a:t>
            </a:r>
            <a:r>
              <a:rPr lang="en-US" dirty="0" err="1" smtClean="0"/>
              <a:t>iOS</a:t>
            </a:r>
            <a:r>
              <a:rPr lang="ru-RU" dirty="0" smtClean="0"/>
              <a:t>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дополнительное </a:t>
            </a:r>
            <a:r>
              <a:rPr lang="ru-RU" dirty="0" smtClean="0"/>
              <a:t>средство повторения изученной лексики;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самостоятельные </a:t>
            </a:r>
            <a:r>
              <a:rPr lang="ru-RU" dirty="0" smtClean="0"/>
              <a:t>короткие игры;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крупные </a:t>
            </a:r>
            <a:r>
              <a:rPr lang="ru-RU" dirty="0" smtClean="0"/>
              <a:t>изображения без мелких элементов, тщательно подобранная интенсивность цвета;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вариативность </a:t>
            </a:r>
            <a:r>
              <a:rPr lang="ru-RU" dirty="0" smtClean="0"/>
              <a:t>порядка предъявления и закрепления материала;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три </a:t>
            </a:r>
            <a:r>
              <a:rPr lang="ru-RU" dirty="0" smtClean="0"/>
              <a:t>этапа игры: </a:t>
            </a:r>
            <a:endParaRPr lang="ru-RU" dirty="0" smtClean="0"/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dirty="0" smtClean="0"/>
              <a:t>1</a:t>
            </a:r>
            <a:r>
              <a:rPr lang="ru-RU" dirty="0" smtClean="0"/>
              <a:t>) предъявление материала (на экране – анимированная картинка, звучит английское слово), </a:t>
            </a:r>
            <a:endParaRPr lang="ru-RU" dirty="0" smtClean="0"/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dirty="0" smtClean="0"/>
              <a:t>2</a:t>
            </a:r>
            <a:r>
              <a:rPr lang="ru-RU" dirty="0" smtClean="0"/>
              <a:t>) отработка понимания слова на слух (на экране 4 картинки, звучит слово, надо выбрать изображение названного предмета), </a:t>
            </a:r>
            <a:endParaRPr lang="ru-RU" dirty="0" smtClean="0"/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dirty="0" smtClean="0"/>
              <a:t>3</a:t>
            </a:r>
            <a:r>
              <a:rPr lang="ru-RU" dirty="0" smtClean="0"/>
              <a:t>) отработка чтения </a:t>
            </a:r>
            <a:r>
              <a:rPr lang="en-US" dirty="0" smtClean="0"/>
              <a:t>“</a:t>
            </a:r>
            <a:r>
              <a:rPr lang="ru-RU" dirty="0" smtClean="0"/>
              <a:t>целым словом</a:t>
            </a:r>
            <a:r>
              <a:rPr lang="en-US" dirty="0" smtClean="0"/>
              <a:t>”</a:t>
            </a:r>
            <a:r>
              <a:rPr lang="ru-RU" dirty="0" smtClean="0"/>
              <a:t> ((на экране 4 картинки, звучит слово, надо выбрать изображение предмета, название которого написано);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можно </a:t>
            </a:r>
            <a:r>
              <a:rPr lang="ru-RU" dirty="0" smtClean="0"/>
              <a:t>использовать в свободное время после или во время занятий.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1745" t="2897" r="19980" b="4529"/>
          <a:stretch>
            <a:fillRect/>
          </a:stretch>
        </p:blipFill>
        <p:spPr bwMode="auto">
          <a:xfrm>
            <a:off x="273655" y="185058"/>
            <a:ext cx="7347665" cy="62266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t="2386" r="9653" b="4556"/>
          <a:stretch>
            <a:fillRect/>
          </a:stretch>
        </p:blipFill>
        <p:spPr bwMode="auto">
          <a:xfrm>
            <a:off x="2452205" y="239486"/>
            <a:ext cx="9503256" cy="61177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Овал 3"/>
          <p:cNvSpPr/>
          <p:nvPr/>
        </p:nvSpPr>
        <p:spPr>
          <a:xfrm>
            <a:off x="1349829" y="4169228"/>
            <a:ext cx="446314" cy="26125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7156023">
            <a:off x="1878413" y="4255395"/>
            <a:ext cx="328976" cy="598714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3459" r="3793" b="3558"/>
          <a:stretch>
            <a:fillRect/>
          </a:stretch>
        </p:blipFill>
        <p:spPr bwMode="auto">
          <a:xfrm>
            <a:off x="228600" y="272143"/>
            <a:ext cx="10290018" cy="62157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3431" r="4408" b="4260"/>
          <a:stretch>
            <a:fillRect/>
          </a:stretch>
        </p:blipFill>
        <p:spPr bwMode="auto">
          <a:xfrm>
            <a:off x="1794549" y="228600"/>
            <a:ext cx="10190623" cy="61504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Y:\Titul-OKT\Бурова Алёна\к вебинару про дошколку 12 шагов\screenshots\Screenshot_2015-04-20-12-21-3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486" y="243568"/>
            <a:ext cx="10252165" cy="64076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Овал 2"/>
          <p:cNvSpPr/>
          <p:nvPr/>
        </p:nvSpPr>
        <p:spPr>
          <a:xfrm>
            <a:off x="2819401" y="5453743"/>
            <a:ext cx="446314" cy="26125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 rot="7156023">
            <a:off x="3347985" y="5539910"/>
            <a:ext cx="328976" cy="598714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 descr="Y:\Titul-OKT\Бурова Алёна\к вебинару про дошколку 12 шагов\screenshots\Screenshot_2015-04-20-12-21-5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9829" y="249111"/>
            <a:ext cx="10254343" cy="64089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Трудности усвоения ИЯ дошкольниками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 дошкольников отсутствуют действительные и актуальные мотивы овладения вторым языком.</a:t>
            </a:r>
          </a:p>
          <a:p>
            <a:r>
              <a:rPr lang="ru-RU" dirty="0" smtClean="0"/>
              <a:t>Так как цели, которые взрослые ставят перед ребенком, для него слишком абстрактны, то обучение вынужденно строиться как удовлетворение познавательных, игровых, личностных потребностей ребенка. </a:t>
            </a:r>
          </a:p>
          <a:p>
            <a:r>
              <a:rPr lang="ru-RU" dirty="0" smtClean="0"/>
              <a:t>У дошкольников могут возникать личностные психологические барьеры в связи с непривычными звуками иноязычной речи, странными для детей словами и фразами, случайными ассоциациями с родной речью.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440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Y:\Titul-OKT\Бурова Алёна\к вебинару про дошколку 12 шагов\screenshots\Screenshot_2015-04-20-12-22-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309" y="196639"/>
            <a:ext cx="10396920" cy="6498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9" name="Picture 3" descr="Y:\Titul-OKT\Бурова Алёна\к вебинару про дошколку 12 шагов\screenshots\Screenshot_2015-04-20-12-23-1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743" y="202745"/>
            <a:ext cx="10439401" cy="65246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0" name="Picture 4" descr="Y:\Titul-OKT\Бурова Алёна\к вебинару про дошколку 12 шагов\screenshots\Screenshot_2015-04-20-12-23-3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6252" y="207891"/>
            <a:ext cx="10372546" cy="64828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084" y="261257"/>
            <a:ext cx="4599441" cy="6457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5845" y="272142"/>
            <a:ext cx="4756984" cy="6489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Y:\Titul-OKT\Бурова Алёна\к вебинару про дошколку 12 шагов\screenshots\Screenshot_2015-04-20-12-10-0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4144" y="166936"/>
            <a:ext cx="4059450" cy="6495121"/>
          </a:xfrm>
          <a:prstGeom prst="rect">
            <a:avLst/>
          </a:prstGeom>
          <a:noFill/>
        </p:spPr>
      </p:pic>
      <p:pic>
        <p:nvPicPr>
          <p:cNvPr id="5124" name="Picture 4" descr="Y:\Titul-OKT\Бурова Алёна\к вебинару про дошколку 12 шагов\screenshots\Screenshot_2015-04-20-12-10-10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49927"/>
            <a:ext cx="4059450" cy="64951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Y:\Titul-OKT\Бурова Алёна\к вебинару про дошколку 12 шагов\screenshots\Screenshot_2015-04-20-12-10-32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8607" y="167344"/>
            <a:ext cx="4048564" cy="6477703"/>
          </a:xfrm>
          <a:prstGeom prst="rect">
            <a:avLst/>
          </a:prstGeom>
          <a:noFill/>
        </p:spPr>
      </p:pic>
      <p:pic>
        <p:nvPicPr>
          <p:cNvPr id="6147" name="Picture 3" descr="Y:\Titul-OKT\Бурова Алёна\к вебинару про дошколку 12 шагов\screenshots\Screenshot_2015-04-20-12-10-47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2379" y="178231"/>
            <a:ext cx="4048564" cy="64777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Y:\Titul-OKT\Бурова Алёна\к вебинару про дошколку 12 шагов\screenshots\Screenshot_2015-04-20-12-10-54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064" y="208302"/>
            <a:ext cx="3985971" cy="6377555"/>
          </a:xfrm>
          <a:prstGeom prst="rect">
            <a:avLst/>
          </a:prstGeom>
          <a:noFill/>
        </p:spPr>
      </p:pic>
      <p:pic>
        <p:nvPicPr>
          <p:cNvPr id="7171" name="Picture 3" descr="Y:\Titul-OKT\Бурова Алёна\к вебинару про дошколку 12 шагов\screenshots\Screenshot_2015-04-20-12-11-49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94151" y="251845"/>
            <a:ext cx="3985971" cy="6377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Y:\Titul-OKT\Бурова Алёна\к вебинару про дошколку 12 шагов\screenshots\Screenshot_2015-04-20-12-11-59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828" y="198122"/>
            <a:ext cx="4037679" cy="6460287"/>
          </a:xfrm>
          <a:prstGeom prst="rect">
            <a:avLst/>
          </a:prstGeom>
          <a:noFill/>
        </p:spPr>
      </p:pic>
      <p:pic>
        <p:nvPicPr>
          <p:cNvPr id="8195" name="Picture 3" descr="Y:\Titul-OKT\Бурова Алёна\к вебинару про дошколку 12 шагов\screenshots\Screenshot_2015-04-20-12-14-06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7028" y="209006"/>
            <a:ext cx="4037679" cy="6460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Y:\Titul-OKT\Бурова Алёна\к вебинару про дошколку 12 шагов\screenshots\Screenshot_2015-04-20-12-14-39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2629" y="167345"/>
            <a:ext cx="4093028" cy="6548846"/>
          </a:xfrm>
          <a:prstGeom prst="rect">
            <a:avLst/>
          </a:prstGeom>
          <a:noFill/>
        </p:spPr>
      </p:pic>
      <p:pic>
        <p:nvPicPr>
          <p:cNvPr id="9219" name="Picture 3" descr="Y:\Titul-OKT\Бурова Алёна\к вебинару про дошколку 12 шагов\screenshots\Screenshot_2015-04-20-12-15-1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71" y="178230"/>
            <a:ext cx="4093028" cy="65488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428" y="2032453"/>
            <a:ext cx="11234057" cy="43513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ФГОС ДО </a:t>
            </a:r>
            <a:r>
              <a:rPr lang="en-US" dirty="0" smtClean="0">
                <a:hlinkClick r:id="rId2"/>
              </a:rPr>
              <a:t>http://www.firo.ru/wp-content/uploads/2013/11/PR_1155.pdf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«12 шагов к английскому языку»: </a:t>
            </a:r>
            <a:r>
              <a:rPr lang="en-US" dirty="0" smtClean="0">
                <a:hlinkClick r:id="rId3"/>
              </a:rPr>
              <a:t>https://www.englishteachers.ru/Wares/485.html?backto=V2FyZXM/Y2F0ZWdvcnk9NDUmcGFnZT0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  <a:r>
              <a:rPr lang="ru-RU" dirty="0" smtClean="0"/>
              <a:t> Цена </a:t>
            </a:r>
            <a:r>
              <a:rPr lang="ru-RU" dirty="0" smtClean="0"/>
              <a:t>одной части </a:t>
            </a:r>
            <a:r>
              <a:rPr lang="ru-RU" b="1" dirty="0" smtClean="0"/>
              <a:t>138 рублей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«Стихи и загадки о…»: </a:t>
            </a:r>
            <a:r>
              <a:rPr lang="en-US" dirty="0" smtClean="0">
                <a:hlinkClick r:id="rId4"/>
              </a:rPr>
              <a:t>https://www.englishteachers.ru/Wares/490.html?backto=V2FyZXM/Y2F0ZWdvcnk9NDUmcGFnZT0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  <a:r>
              <a:rPr lang="ru-RU" dirty="0" smtClean="0"/>
              <a:t>  </a:t>
            </a:r>
            <a:r>
              <a:rPr lang="ru-RU" dirty="0" smtClean="0"/>
              <a:t>Цена одной книги </a:t>
            </a:r>
            <a:r>
              <a:rPr lang="ru-RU" b="1" dirty="0" smtClean="0"/>
              <a:t>50 рублей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Мобильные приложения к книгам: </a:t>
            </a:r>
            <a:r>
              <a:rPr lang="en-US" dirty="0" smtClean="0">
                <a:hlinkClick r:id="rId5"/>
              </a:rPr>
              <a:t>https://www.englishteachers.ru/mobile_apps</a:t>
            </a:r>
            <a:r>
              <a:rPr lang="ru-RU" dirty="0" smtClean="0"/>
              <a:t> </a:t>
            </a:r>
            <a:r>
              <a:rPr lang="ru-RU" b="1" dirty="0" smtClean="0"/>
              <a:t>Бесплатно!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0"/>
            <a:ext cx="10515600" cy="1325563"/>
          </a:xfrm>
        </p:spPr>
        <p:txBody>
          <a:bodyPr/>
          <a:lstStyle/>
          <a:p>
            <a:r>
              <a:rPr lang="ru-RU" dirty="0" smtClean="0"/>
              <a:t>Полезная информация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11629" y="1611086"/>
            <a:ext cx="11146971" cy="507274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23 апреля 2015 года в 11.00 и в 15.00 </a:t>
            </a:r>
            <a:r>
              <a:rPr lang="ru-RU" dirty="0" smtClean="0"/>
              <a:t>по московскому </a:t>
            </a:r>
            <a:r>
              <a:rPr lang="ru-RU" dirty="0" smtClean="0"/>
              <a:t>времени</a:t>
            </a:r>
          </a:p>
          <a:p>
            <a:pPr algn="ctr">
              <a:buNone/>
            </a:pPr>
            <a:r>
              <a:rPr lang="ru-RU" dirty="0" smtClean="0"/>
              <a:t>Состоится вебинар </a:t>
            </a:r>
            <a:r>
              <a:rPr lang="ru-RU" b="1" dirty="0" smtClean="0"/>
              <a:t>«Практические </a:t>
            </a:r>
            <a:r>
              <a:rPr lang="ru-RU" b="1" dirty="0" smtClean="0"/>
              <a:t>приемы и технологии обучения английскому языку дошкольников в возрасте 4-х </a:t>
            </a:r>
            <a:r>
              <a:rPr lang="ru-RU" b="1" dirty="0" smtClean="0"/>
              <a:t>лет»</a:t>
            </a:r>
          </a:p>
          <a:p>
            <a:pPr algn="ctr">
              <a:buNone/>
            </a:pP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Вебинар проводит Юшина Наталья Александровна, преподаватель английского для дошкольников, преподаватель-переводчик ТГУ им. </a:t>
            </a:r>
            <a:r>
              <a:rPr lang="ru-RU" dirty="0" smtClean="0"/>
              <a:t>Державина, автор курса «12 шагов к английскому языку»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Зарегистрироваться на </a:t>
            </a:r>
            <a:r>
              <a:rPr lang="ru-RU" dirty="0" err="1" smtClean="0"/>
              <a:t>вебинары</a:t>
            </a:r>
            <a:r>
              <a:rPr lang="ru-RU" dirty="0" smtClean="0"/>
              <a:t> можно здесь - </a:t>
            </a:r>
            <a:r>
              <a:rPr lang="en-US" dirty="0" smtClean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www.englishteachers.ru/webinar_request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Психологические основы обучения иностранному языку дошкольников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Психологические основы коммуникативно-</a:t>
            </a:r>
            <a:r>
              <a:rPr lang="ru-RU" dirty="0" err="1" smtClean="0"/>
              <a:t>деятельностного</a:t>
            </a:r>
            <a:r>
              <a:rPr lang="ru-RU" dirty="0" smtClean="0"/>
              <a:t> и личностно-</a:t>
            </a:r>
            <a:r>
              <a:rPr lang="ru-RU" dirty="0" err="1" smtClean="0"/>
              <a:t>деятельностного</a:t>
            </a:r>
            <a:r>
              <a:rPr lang="ru-RU" dirty="0" smtClean="0"/>
              <a:t> подхода к обучению неродному языку были заложены в трудах С.Л. Рубинштейна, А.Н. Леонтьева, А.А. Леонтьева и И.А. Зимней. </a:t>
            </a:r>
          </a:p>
          <a:p>
            <a:r>
              <a:rPr lang="ru-RU" dirty="0" smtClean="0"/>
              <a:t>Этот подход означает, что в центре обучения находится обучающийся как субъект учебной деятельности, а система обучения предполагает максимальный учет индивидуально-психологических, возрастных и национальных особенностей обучающегося. </a:t>
            </a:r>
          </a:p>
          <a:p>
            <a:r>
              <a:rPr lang="ru-RU" dirty="0" smtClean="0"/>
              <a:t>Индивидуальные особенности человека (речь, объем и употребляемость лексики, грамматических структур, произношение, темповые характеристики и т.д.) относятся не только к родной, но и к иностранной речи.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0541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процессе общения на втором языке дети прибегают к следующим стратегиям: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имитация слова, произнесенного другим; </a:t>
            </a:r>
          </a:p>
          <a:p>
            <a:r>
              <a:rPr lang="ru-RU" dirty="0" smtClean="0"/>
              <a:t>воспроизведение заученного наизусть ряда из песни, стихотворения, считалки; </a:t>
            </a:r>
          </a:p>
          <a:p>
            <a:r>
              <a:rPr lang="ru-RU" dirty="0" smtClean="0"/>
              <a:t>использование </a:t>
            </a:r>
            <a:r>
              <a:rPr lang="ru-RU" dirty="0" err="1" smtClean="0"/>
              <a:t>неанализируемых</a:t>
            </a:r>
            <a:r>
              <a:rPr lang="ru-RU" dirty="0" smtClean="0"/>
              <a:t> «формул» в знакомых ситуациях взаимодействия; </a:t>
            </a:r>
          </a:p>
          <a:p>
            <a:r>
              <a:rPr lang="ru-RU" dirty="0" smtClean="0"/>
              <a:t>манипулирование с языком в речи, обращенной к самому себе;</a:t>
            </a:r>
          </a:p>
          <a:p>
            <a:r>
              <a:rPr lang="ru-RU" dirty="0" smtClean="0"/>
              <a:t>самостоятельное исправление ошибок, допущенных в речи;</a:t>
            </a:r>
          </a:p>
          <a:p>
            <a:r>
              <a:rPr lang="ru-RU" dirty="0" smtClean="0"/>
              <a:t>просьба объяснить непонятное слово или выражение.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2958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обучения ИЯ в дошкольном возрасте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 дошкольном возрасте главное – развитие (ФГОС ДО). </a:t>
            </a:r>
          </a:p>
          <a:p>
            <a:r>
              <a:rPr lang="ru-RU" dirty="0" smtClean="0"/>
              <a:t>Основная задача занятий английским языком – сделать обучение языку успешным благодаря его включению в целенаправленную, содержательную, интересную для ребенка деятельность; развивать детей средствами иностранного языка.</a:t>
            </a:r>
          </a:p>
          <a:p>
            <a:r>
              <a:rPr lang="ru-RU" dirty="0" smtClean="0"/>
              <a:t>ФГОС ДО </a:t>
            </a:r>
            <a:r>
              <a:rPr lang="ru-RU" b="1" dirty="0" smtClean="0"/>
              <a:t>не предусматривает </a:t>
            </a:r>
            <a:r>
              <a:rPr lang="ru-RU" dirty="0" smtClean="0"/>
              <a:t>формирование у детей коммуникативной компетенции  школьного типа и, тем более, контроля усвоенных языковых средств. </a:t>
            </a:r>
          </a:p>
          <a:p>
            <a:r>
              <a:rPr lang="ru-RU" dirty="0" smtClean="0"/>
              <a:t>Коммуникативная компетенция вторична от решения развивающих задач, среди которых главная - формирование у дошкольников познавательных потребностей, интересов и желания учиться в школе.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3351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dirty="0" smtClean="0"/>
              <a:t>Серия «Детский английский»</a:t>
            </a:r>
          </a:p>
        </p:txBody>
      </p:sp>
      <p:pic>
        <p:nvPicPr>
          <p:cNvPr id="9219" name="Picture 3" descr="F:\ВВЦ\Logo_Д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41560" y="1954475"/>
            <a:ext cx="4849586" cy="35988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849085" y="245382"/>
            <a:ext cx="10515600" cy="1325563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«12 </a:t>
            </a:r>
            <a:r>
              <a:rPr lang="ru-RU" dirty="0" smtClean="0"/>
              <a:t>шагов к английскому </a:t>
            </a:r>
            <a:r>
              <a:rPr lang="ru-RU" dirty="0" smtClean="0"/>
              <a:t>языку</a:t>
            </a:r>
            <a:r>
              <a:rPr lang="ru-RU" dirty="0" smtClean="0"/>
              <a:t>»</a:t>
            </a:r>
            <a:endParaRPr lang="ru-RU" dirty="0" smtClean="0"/>
          </a:p>
        </p:txBody>
      </p:sp>
      <p:pic>
        <p:nvPicPr>
          <p:cNvPr id="10243" name="Picture 2" descr="C:\Users\Alexey\Desktop\Обложки\CHE_Book1_Cove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751169"/>
            <a:ext cx="2634343" cy="33977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4" name="Picture 3" descr="C:\Users\Alexey\Desktop\Обложки\CHE_Book2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8352" y="2811592"/>
            <a:ext cx="2747213" cy="3566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5" name="Picture 4" descr="C:\Users\Alexey\Desktop\Обложки\CHE_Book3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6694" y="1700569"/>
            <a:ext cx="2680939" cy="3566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6" name="Picture 5" descr="C:\Users\Alexey\Desktop\Обложки\CHE_Book4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56612" y="2900671"/>
            <a:ext cx="2647113" cy="35264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27051" y="1"/>
            <a:ext cx="10972800" cy="849313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«</a:t>
            </a:r>
            <a:r>
              <a:rPr lang="ru-RU" dirty="0" smtClean="0"/>
              <a:t>Первые </a:t>
            </a:r>
            <a:r>
              <a:rPr lang="ru-RU" dirty="0" smtClean="0"/>
              <a:t>английские </a:t>
            </a:r>
            <a:r>
              <a:rPr lang="ru-RU" dirty="0" smtClean="0"/>
              <a:t>слова</a:t>
            </a:r>
            <a:r>
              <a:rPr lang="ru-RU" dirty="0" smtClean="0"/>
              <a:t>»</a:t>
            </a:r>
            <a:endParaRPr lang="ru-RU" dirty="0" smtClean="0"/>
          </a:p>
        </p:txBody>
      </p:sp>
      <p:pic>
        <p:nvPicPr>
          <p:cNvPr id="11267" name="Picture 2" descr="C:\Users\Alexey\Desktop\Обложки\KAV_Animal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3030" y="3835400"/>
            <a:ext cx="2377175" cy="3022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68" name="Picture 3" descr="C:\Users\Alexey\Desktop\Обложки\KAV_Bir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2304" y="3860800"/>
            <a:ext cx="2358268" cy="2997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69" name="Picture 4" descr="C:\Users\Alexey\Desktop\Обложки\KAV_Colour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4562" y="3860800"/>
            <a:ext cx="2356548" cy="2997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70" name="Picture 5" descr="C:\Users\Alexey\Desktop\Обложки\KAV_Let,s_coun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84181" y="3849688"/>
            <a:ext cx="2366861" cy="30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71" name="Picture 6" descr="C:\Users\Alexey\Desktop\Обложки\KAV_I_ca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3914" y="790122"/>
            <a:ext cx="2353430" cy="2997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72" name="Picture 7" descr="C:\Users\Alexey\Desktop\Обложки\KAV_Season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06347" y="822779"/>
            <a:ext cx="2336265" cy="2974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73" name="Picture 8" descr="C:\Users\Alexey\Desktop\Обложки\KAV_Toy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6254" y="855437"/>
            <a:ext cx="2271036" cy="2881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</TotalTime>
  <Words>1001</Words>
  <Application>Microsoft Office PowerPoint</Application>
  <PresentationFormat>Произвольный</PresentationFormat>
  <Paragraphs>82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Методические особенности обучения дошкольников английскому языку  (на примере пособий «12 шагов к английскому языку»)</vt:lpstr>
      <vt:lpstr>Предпосылки к успешному овладению ИЯ в дошкольном возрасте:</vt:lpstr>
      <vt:lpstr>Трудности усвоения ИЯ дошкольниками</vt:lpstr>
      <vt:lpstr>Психологические основы обучения иностранному языку дошкольников</vt:lpstr>
      <vt:lpstr>В процессе общения на втором языке дети прибегают к следующим стратегиям:  </vt:lpstr>
      <vt:lpstr>Задачи обучения ИЯ в дошкольном возрасте</vt:lpstr>
      <vt:lpstr>Серия «Детский английский»</vt:lpstr>
      <vt:lpstr>«12 шагов к английскому языку»</vt:lpstr>
      <vt:lpstr>«Первые английские слова»</vt:lpstr>
      <vt:lpstr>«Стихи и загадки о…»</vt:lpstr>
      <vt:lpstr>Курс «12 шагов к английскому языку» (Р.П.Мильруд, Н.А.Юшина)</vt:lpstr>
      <vt:lpstr>Рифмовки на дошкольном этапе</vt:lpstr>
      <vt:lpstr>Слайд 13</vt:lpstr>
      <vt:lpstr>Рифмовка в сказке к курсу  «12 шагов к английскому языку»</vt:lpstr>
      <vt:lpstr>Игра в дошкольном возрасте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ИКТ – компонент  Мобильные приложения </vt:lpstr>
      <vt:lpstr>ИКТ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Ресурсы</vt:lpstr>
      <vt:lpstr>Полезная информация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Методические особенности обучения дошкольников английскому языку  (на примере пособий «12 шагов к английскому языку»)</dc:title>
  <dc:creator>Алена Казеичева</dc:creator>
  <cp:lastModifiedBy>bae</cp:lastModifiedBy>
  <cp:revision>32</cp:revision>
  <dcterms:created xsi:type="dcterms:W3CDTF">2015-04-18T18:54:26Z</dcterms:created>
  <dcterms:modified xsi:type="dcterms:W3CDTF">2015-04-20T14:53:27Z</dcterms:modified>
</cp:coreProperties>
</file>