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1" r:id="rId3"/>
    <p:sldId id="260" r:id="rId4"/>
    <p:sldId id="261" r:id="rId5"/>
    <p:sldId id="262" r:id="rId6"/>
    <p:sldId id="263" r:id="rId7"/>
    <p:sldId id="264" r:id="rId8"/>
    <p:sldId id="265" r:id="rId9"/>
    <p:sldId id="271" r:id="rId10"/>
    <p:sldId id="303" r:id="rId11"/>
    <p:sldId id="266" r:id="rId12"/>
    <p:sldId id="272" r:id="rId13"/>
    <p:sldId id="273" r:id="rId14"/>
    <p:sldId id="283" r:id="rId15"/>
    <p:sldId id="290" r:id="rId16"/>
    <p:sldId id="279" r:id="rId17"/>
    <p:sldId id="280" r:id="rId18"/>
    <p:sldId id="281" r:id="rId19"/>
    <p:sldId id="284" r:id="rId20"/>
    <p:sldId id="282" r:id="rId21"/>
    <p:sldId id="305" r:id="rId22"/>
    <p:sldId id="274" r:id="rId23"/>
    <p:sldId id="267" r:id="rId24"/>
    <p:sldId id="276" r:id="rId25"/>
    <p:sldId id="304" r:id="rId26"/>
    <p:sldId id="268" r:id="rId27"/>
    <p:sldId id="291" r:id="rId28"/>
    <p:sldId id="269" r:id="rId29"/>
    <p:sldId id="296" r:id="rId30"/>
    <p:sldId id="297" r:id="rId31"/>
    <p:sldId id="298" r:id="rId32"/>
    <p:sldId id="299" r:id="rId33"/>
    <p:sldId id="270" r:id="rId34"/>
    <p:sldId id="286" r:id="rId35"/>
    <p:sldId id="287" r:id="rId36"/>
    <p:sldId id="288" r:id="rId37"/>
    <p:sldId id="289" r:id="rId38"/>
    <p:sldId id="310" r:id="rId39"/>
    <p:sldId id="306" r:id="rId40"/>
    <p:sldId id="308" r:id="rId41"/>
    <p:sldId id="277" r:id="rId42"/>
    <p:sldId id="311" r:id="rId43"/>
    <p:sldId id="278" r:id="rId44"/>
    <p:sldId id="292" r:id="rId45"/>
    <p:sldId id="293" r:id="rId46"/>
    <p:sldId id="294" r:id="rId47"/>
    <p:sldId id="295" r:id="rId48"/>
    <p:sldId id="302" r:id="rId49"/>
    <p:sldId id="285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8" autoAdjust="0"/>
    <p:restoredTop sz="94660"/>
  </p:normalViewPr>
  <p:slideViewPr>
    <p:cSldViewPr>
      <p:cViewPr varScale="1">
        <p:scale>
          <a:sx n="114" d="100"/>
          <a:sy n="114" d="100"/>
        </p:scale>
        <p:origin x="-17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embedded&amp;v=C-nRglJj0sY&amp;list=UUalCF9WbFKiT3fMV0VHzUW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860032" y="4481736"/>
            <a:ext cx="4187255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solidFill>
                <a:srgbClr val="005A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«Титул», аспирант Университета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Российской Академии Образования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кафедры методики преподавания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иностранных языков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988840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Обучение английскому языку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 больших группах учащихся в условиях ФГОС</a:t>
            </a: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Пример организации работы (</a:t>
            </a:r>
            <a:r>
              <a:rPr lang="en-US" sz="3200" b="1" dirty="0" smtClean="0">
                <a:solidFill>
                  <a:schemeClr val="bg1"/>
                </a:solidFill>
              </a:rPr>
              <a:t>Millie)</a:t>
            </a:r>
            <a:r>
              <a:rPr lang="ru-RU" sz="3200" b="1" dirty="0" smtClean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pPr>
              <a:buNone/>
            </a:pPr>
            <a:endParaRPr lang="ru-RU" sz="2400" dirty="0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23850" y="1124743"/>
          <a:ext cx="3960118" cy="5564059"/>
        </p:xfrm>
        <a:graphic>
          <a:graphicData uri="http://schemas.openxmlformats.org/presentationml/2006/ole">
            <p:oleObj spid="_x0000_s1026" name="Acrobat Document" r:id="rId4" imgW="6359040" imgH="8817120" progId="AcroExch.Document.11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4572000" y="1124744"/>
          <a:ext cx="4102100" cy="5570538"/>
        </p:xfrm>
        <a:graphic>
          <a:graphicData uri="http://schemas.openxmlformats.org/presentationml/2006/ole">
            <p:oleObj spid="_x0000_s1027" name="Acrobat Document" r:id="rId5" imgW="6359040" imgH="852156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4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/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cooperative learning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921625" cy="5112296"/>
          </a:xfrm>
        </p:spPr>
        <p:txBody>
          <a:bodyPr/>
          <a:lstStyle/>
          <a:p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Главная идея обучения в сотрудничестве – </a:t>
            </a:r>
            <a:r>
              <a:rPr lang="ru-RU" sz="2800" b="1" dirty="0" smtClean="0"/>
              <a:t>учиться вместе</a:t>
            </a:r>
            <a:r>
              <a:rPr lang="ru-RU" sz="2800" dirty="0" smtClean="0"/>
              <a:t>, а не просто что то выполнять вместе. </a:t>
            </a:r>
          </a:p>
          <a:p>
            <a:pPr algn="r">
              <a:buNone/>
            </a:pPr>
            <a:r>
              <a:rPr lang="ru-RU" sz="2800" dirty="0" smtClean="0"/>
              <a:t>Р. Джонсон и Д. Джонсон (1987)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Отличительные особенности: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400" dirty="0" smtClean="0"/>
              <a:t>взаимозависимость членов группы;</a:t>
            </a:r>
          </a:p>
          <a:p>
            <a:r>
              <a:rPr lang="ru-RU" sz="2400" dirty="0" smtClean="0"/>
              <a:t>личная ответственность каждого члена группы за собственные успехи и успехи своих товарищей;</a:t>
            </a:r>
          </a:p>
          <a:p>
            <a:r>
              <a:rPr lang="ru-RU" sz="2400" dirty="0" smtClean="0"/>
              <a:t>общая  оценка работы группы.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Общие принципы:</a:t>
            </a:r>
          </a:p>
          <a:p>
            <a:r>
              <a:rPr lang="ru-RU" sz="2800" dirty="0" smtClean="0"/>
              <a:t>Учитель </a:t>
            </a:r>
            <a:r>
              <a:rPr lang="ru-RU" sz="2800" i="1" dirty="0" smtClean="0"/>
              <a:t>самостоятельно</a:t>
            </a:r>
            <a:r>
              <a:rPr lang="ru-RU" sz="2800" dirty="0" smtClean="0"/>
              <a:t> формирует мини-группы;</a:t>
            </a:r>
          </a:p>
          <a:p>
            <a:r>
              <a:rPr lang="ru-RU" sz="2800" dirty="0" smtClean="0"/>
              <a:t>В мини-группе должны быть учащиеся </a:t>
            </a:r>
            <a:r>
              <a:rPr lang="ru-RU" sz="2800" i="1" dirty="0" smtClean="0"/>
              <a:t>разного уровня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Мини-группе выдается </a:t>
            </a:r>
            <a:r>
              <a:rPr lang="ru-RU" sz="2800" i="1" dirty="0" smtClean="0"/>
              <a:t>одно задание</a:t>
            </a:r>
            <a:r>
              <a:rPr lang="ru-RU" sz="2800" dirty="0" smtClean="0"/>
              <a:t>, предполагающее </a:t>
            </a:r>
            <a:r>
              <a:rPr lang="ru-RU" sz="2800" i="1" dirty="0" smtClean="0"/>
              <a:t>участие всех </a:t>
            </a:r>
            <a:r>
              <a:rPr lang="ru-RU" sz="2800" dirty="0" smtClean="0"/>
              <a:t>членов группы;</a:t>
            </a:r>
          </a:p>
          <a:p>
            <a:r>
              <a:rPr lang="ru-RU" sz="2800" i="1" dirty="0" smtClean="0"/>
              <a:t>Единая оценка </a:t>
            </a:r>
            <a:r>
              <a:rPr lang="ru-RU" sz="2800" dirty="0" smtClean="0"/>
              <a:t>на всю мини-группу;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8928990" cy="51125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6330"/>
                <a:gridCol w="2976330"/>
                <a:gridCol w="2976330"/>
              </a:tblGrid>
              <a:tr h="3514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Этапы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Действия учителя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Действия учащихся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1. Организационно-подготовительный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Формирование мотивации участников, организует </a:t>
                      </a:r>
                      <a:r>
                        <a:rPr lang="ru-RU" sz="1300" dirty="0" err="1"/>
                        <a:t>разноуровневые</a:t>
                      </a:r>
                      <a:r>
                        <a:rPr lang="ru-RU" sz="1300" dirty="0"/>
                        <a:t> группы. Дает задания группам.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Распределяют роли внутри группы, поиск необходимой информации в учебнике.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2. Индивидуальная работа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Регулярное консультирование по содержанию изучаемого материала.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Изучают индивидуально, выполняют необходимые записи построения.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813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3. Работа экспертных групп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Объединяет обучающихся в экспертные группы, дает консультации.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Обсуждают изученный материал, консультируют друг друга.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4. Работа в группах сотрудничества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Организует работу групп сотрудничества, косвенно прослушивает ответы</a:t>
                      </a:r>
                      <a:br>
                        <a:rPr lang="ru-RU" sz="1300" dirty="0"/>
                      </a:br>
                      <a:r>
                        <a:rPr lang="ru-RU" sz="1300" dirty="0"/>
                        <a:t>в группах.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Каждый член группы освещает внутри группы свой вопрос.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813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5. Итоговый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Подведение итогов работы группы. Оценивание деятельности группы.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Отчитываются за данное задание.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202416" y="1124744"/>
          <a:ext cx="4050392" cy="5500365"/>
        </p:xfrm>
        <a:graphic>
          <a:graphicData uri="http://schemas.openxmlformats.org/presentationml/2006/ole">
            <p:oleObj spid="_x0000_s2050" name="Acrobat Document" r:id="rId4" imgW="6359040" imgH="8521560" progId="AcroExch.Document.11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712812" y="1115984"/>
          <a:ext cx="4035652" cy="5481369"/>
        </p:xfrm>
        <a:graphic>
          <a:graphicData uri="http://schemas.openxmlformats.org/presentationml/2006/ole">
            <p:oleObj spid="_x0000_s2051" name="Acrobat Document" r:id="rId5" imgW="6359040" imgH="852156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dirty="0" smtClean="0"/>
              <a:t>Модели учебного взаимодействия: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 – состав группы 3 человека: «сильный», «средний» и «слабый»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Данная модель предполагает:</a:t>
            </a:r>
          </a:p>
          <a:p>
            <a:r>
              <a:rPr lang="ru-RU" dirty="0" smtClean="0"/>
              <a:t>проговаривание;</a:t>
            </a:r>
          </a:p>
          <a:p>
            <a:r>
              <a:rPr lang="ru-RU" dirty="0" smtClean="0"/>
              <a:t>объяснение;</a:t>
            </a:r>
          </a:p>
          <a:p>
            <a:r>
              <a:rPr lang="ru-RU" dirty="0" smtClean="0"/>
              <a:t>текущий контроль со стороны группы.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«Вертушка»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508366"/>
            <a:ext cx="3891262" cy="534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160" t="1572"/>
          <a:stretch>
            <a:fillRect/>
          </a:stretch>
        </p:blipFill>
        <p:spPr bwMode="auto">
          <a:xfrm>
            <a:off x="611560" y="1988840"/>
            <a:ext cx="3261742" cy="4509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r>
              <a:rPr lang="ru-RU" sz="2400" dirty="0" smtClean="0"/>
              <a:t> (</a:t>
            </a:r>
            <a:r>
              <a:rPr lang="ru-RU" sz="2400" dirty="0" err="1" smtClean="0"/>
              <a:t>Jigsaw</a:t>
            </a:r>
            <a:r>
              <a:rPr lang="ru-RU" sz="24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1556792"/>
            <a:ext cx="8579743" cy="514087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Пила</a:t>
            </a:r>
            <a:r>
              <a:rPr lang="ru-RU" dirty="0" smtClean="0"/>
              <a:t>» – состав группы до 5 человек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Учебный материал делится учителем на фрагменты (логические или смысловые блоки); </a:t>
            </a:r>
          </a:p>
          <a:p>
            <a:r>
              <a:rPr lang="ru-RU" dirty="0" smtClean="0"/>
              <a:t>Каждый член группы получает свой фрагмент;</a:t>
            </a:r>
          </a:p>
          <a:p>
            <a:r>
              <a:rPr lang="ru-RU" dirty="0" smtClean="0"/>
              <a:t>Затем происходит встреча «экспертов» (по определенному фрагменту) из разных групп.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r>
              <a:rPr lang="ru-RU" sz="2400" dirty="0" smtClean="0"/>
              <a:t> (</a:t>
            </a:r>
            <a:r>
              <a:rPr lang="ru-RU" sz="2400" dirty="0" err="1" smtClean="0"/>
              <a:t>Jigsaw</a:t>
            </a:r>
            <a:r>
              <a:rPr lang="ru-RU" sz="24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198884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99792" y="2852936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411760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43608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55576" y="2780928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1403648" y="2492896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5940152" y="2564904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28184" y="206084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642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76256" y="3717032"/>
            <a:ext cx="51244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80112" y="3717032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640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115616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79712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Выгнутая вверх стрелка 25"/>
          <p:cNvSpPr/>
          <p:nvPr/>
        </p:nvSpPr>
        <p:spPr>
          <a:xfrm>
            <a:off x="1403648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низ стрелка 26"/>
          <p:cNvSpPr/>
          <p:nvPr/>
        </p:nvSpPr>
        <p:spPr>
          <a:xfrm>
            <a:off x="1403648" y="5733256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779912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44008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>
            <a:off x="6732240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Выгнутая вниз стрелка 31"/>
          <p:cNvSpPr/>
          <p:nvPr/>
        </p:nvSpPr>
        <p:spPr>
          <a:xfrm>
            <a:off x="4067944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372200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308304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Выгнутая вверх стрелка 34"/>
          <p:cNvSpPr/>
          <p:nvPr/>
        </p:nvSpPr>
        <p:spPr>
          <a:xfrm>
            <a:off x="4139952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низ стрелка 35"/>
          <p:cNvSpPr/>
          <p:nvPr/>
        </p:nvSpPr>
        <p:spPr>
          <a:xfrm>
            <a:off x="6732240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48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План </a:t>
            </a:r>
            <a:r>
              <a:rPr lang="ru-RU" b="1" dirty="0" err="1" smtClean="0">
                <a:solidFill>
                  <a:schemeClr val="bg1"/>
                </a:solidFill>
              </a:rPr>
              <a:t>вебинара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065641" cy="5616352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Познакомиться с общими принципами эффективной работы в больших группах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Рассмотреть следующие методы и технологии:</a:t>
            </a:r>
          </a:p>
          <a:p>
            <a:pPr marL="457200" indent="-457200"/>
            <a:r>
              <a:rPr lang="ru-RU" sz="2400" dirty="0" smtClean="0"/>
              <a:t> Обучение в сотрудничестве</a:t>
            </a:r>
          </a:p>
          <a:p>
            <a:pPr marL="457200" indent="-457200"/>
            <a:r>
              <a:rPr lang="ru-RU" sz="2400" dirty="0" smtClean="0"/>
              <a:t>Организация дискуссии</a:t>
            </a:r>
          </a:p>
          <a:p>
            <a:pPr marL="457200" indent="-457200"/>
            <a:r>
              <a:rPr lang="ru-RU" sz="2400" dirty="0" smtClean="0"/>
              <a:t>Ролевые игры проблемной направленности</a:t>
            </a:r>
          </a:p>
          <a:p>
            <a:pPr marL="457200" indent="-457200"/>
            <a:r>
              <a:rPr lang="ru-RU" sz="2400" dirty="0" smtClean="0"/>
              <a:t>Метод ситуационного анализа</a:t>
            </a:r>
            <a:endParaRPr lang="en-US" sz="2400" dirty="0" smtClean="0"/>
          </a:p>
          <a:p>
            <a:pPr marL="457200" indent="-457200"/>
            <a:r>
              <a:rPr lang="ru-RU" sz="2400" dirty="0" smtClean="0"/>
              <a:t>Метод проектов</a:t>
            </a:r>
          </a:p>
          <a:p>
            <a:pPr marL="457200" indent="-457200"/>
            <a:r>
              <a:rPr lang="ru-RU" sz="2400" dirty="0" smtClean="0"/>
              <a:t>Индивидуальный и дифференцированный подход</a:t>
            </a:r>
          </a:p>
          <a:p>
            <a:pPr marL="457200" indent="-457200">
              <a:buNone/>
            </a:pPr>
            <a:r>
              <a:rPr lang="ru-RU" sz="2400" dirty="0" smtClean="0"/>
              <a:t>3. Подготовка к уроку в большой группе </a:t>
            </a:r>
          </a:p>
          <a:p>
            <a:pPr marL="457200" indent="-457200">
              <a:buNone/>
            </a:pPr>
            <a:r>
              <a:rPr lang="ru-RU" sz="2400" dirty="0" smtClean="0"/>
              <a:t>(составить план урока)</a:t>
            </a:r>
            <a:endParaRPr lang="en-US" sz="2400" dirty="0" smtClean="0"/>
          </a:p>
          <a:p>
            <a:pPr marL="457200" indent="-457200"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12776"/>
            <a:ext cx="3933444" cy="533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427267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2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975"/>
          <a:stretch>
            <a:fillRect/>
          </a:stretch>
        </p:blipFill>
        <p:spPr>
          <a:xfrm>
            <a:off x="2483768" y="1436827"/>
            <a:ext cx="4647391" cy="542117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dirty="0" smtClean="0"/>
              <a:t>Резюме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Позволяет:</a:t>
            </a:r>
          </a:p>
          <a:p>
            <a:r>
              <a:rPr lang="ru-RU" sz="2800" dirty="0" smtClean="0"/>
              <a:t> </a:t>
            </a:r>
            <a:r>
              <a:rPr lang="ru-RU" sz="2000" dirty="0" smtClean="0"/>
              <a:t>лучше осмыслить изучаемую проблему;</a:t>
            </a:r>
          </a:p>
          <a:p>
            <a:r>
              <a:rPr lang="ru-RU" sz="2000" dirty="0" smtClean="0"/>
              <a:t>применить творческий подход;</a:t>
            </a:r>
          </a:p>
          <a:p>
            <a:r>
              <a:rPr lang="ru-RU" sz="2000" dirty="0" smtClean="0"/>
              <a:t>оказывает положительное влияние на характер межличностного общения;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Оказывает положительное влияние:</a:t>
            </a:r>
            <a:endParaRPr lang="ru-RU" sz="2000" dirty="0" smtClean="0"/>
          </a:p>
          <a:p>
            <a:r>
              <a:rPr lang="ru-RU" sz="2000" dirty="0" smtClean="0"/>
              <a:t> повышается самооценка;</a:t>
            </a:r>
          </a:p>
          <a:p>
            <a:r>
              <a:rPr lang="ru-RU" sz="2000" dirty="0" smtClean="0"/>
              <a:t>уровень коммуникабельности;</a:t>
            </a:r>
          </a:p>
          <a:p>
            <a:r>
              <a:rPr lang="ru-RU" sz="2000" dirty="0" smtClean="0"/>
              <a:t>умение противостоять стрессовым ситуациям.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344"/>
          </a:xfrm>
        </p:spPr>
        <p:txBody>
          <a:bodyPr/>
          <a:lstStyle/>
          <a:p>
            <a:endParaRPr lang="ru-RU" sz="2400" dirty="0" smtClean="0"/>
          </a:p>
          <a:p>
            <a:r>
              <a:rPr lang="ru-RU" sz="2800" b="1" dirty="0" smtClean="0"/>
              <a:t>Дискуссия</a:t>
            </a:r>
            <a:r>
              <a:rPr lang="ru-RU" sz="2800" dirty="0" smtClean="0"/>
              <a:t> – это деловой обмен мнениями, требующий </a:t>
            </a:r>
            <a:r>
              <a:rPr lang="ru-RU" sz="2800" i="1" dirty="0" smtClean="0"/>
              <a:t>объективного подхода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Каждое высказывание должно быть </a:t>
            </a:r>
            <a:r>
              <a:rPr lang="ru-RU" sz="2800" i="1" dirty="0" smtClean="0"/>
              <a:t>подкреплено фактами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В обсуждении </a:t>
            </a:r>
            <a:r>
              <a:rPr lang="ru-RU" sz="2800" i="1" dirty="0" smtClean="0"/>
              <a:t>следует предоставить </a:t>
            </a:r>
            <a:r>
              <a:rPr lang="ru-RU" sz="2800" dirty="0" smtClean="0"/>
              <a:t>каждому участнику </a:t>
            </a:r>
            <a:r>
              <a:rPr lang="ru-RU" sz="2800" i="1" dirty="0" smtClean="0"/>
              <a:t>возможность высказаться</a:t>
            </a:r>
            <a:r>
              <a:rPr lang="ru-RU" sz="2800" dirty="0" smtClean="0"/>
              <a:t>;</a:t>
            </a:r>
          </a:p>
          <a:p>
            <a:r>
              <a:rPr lang="ru-RU" sz="2800" i="1" dirty="0" smtClean="0"/>
              <a:t>Каждое высказывание</a:t>
            </a:r>
            <a:r>
              <a:rPr lang="ru-RU" sz="2800" dirty="0" smtClean="0"/>
              <a:t>, позиция должны быть </a:t>
            </a:r>
            <a:r>
              <a:rPr lang="ru-RU" sz="2800" i="1" dirty="0" smtClean="0"/>
              <a:t>внимательно рассмотрены</a:t>
            </a:r>
            <a:r>
              <a:rPr lang="ru-RU" sz="2800" dirty="0" smtClean="0"/>
              <a:t> всеми участниками дискуссии;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05273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Правила ведения дискуссии</a:t>
            </a:r>
            <a:endParaRPr lang="en-US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8281988" cy="463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980728"/>
            <a:ext cx="4070941" cy="5707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3886200" cy="1009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1340768"/>
            <a:ext cx="896448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отличие от дискуссии, учащиеся </a:t>
            </a:r>
            <a:r>
              <a:rPr lang="ru-RU" sz="2400" b="1" dirty="0" smtClean="0"/>
              <a:t>«проживают» ситуацию</a:t>
            </a:r>
            <a:r>
              <a:rPr lang="ru-RU" sz="2400" dirty="0" smtClean="0"/>
              <a:t>, принимая на себя </a:t>
            </a:r>
            <a:r>
              <a:rPr lang="ru-RU" sz="2400" b="1" dirty="0" smtClean="0"/>
              <a:t>роли </a:t>
            </a:r>
            <a:r>
              <a:rPr lang="ru-RU" sz="2400" dirty="0" smtClean="0"/>
              <a:t>персонажей, попавших в эту ситуацию.</a:t>
            </a:r>
          </a:p>
          <a:p>
            <a:endParaRPr lang="ru-RU" dirty="0" smtClean="0"/>
          </a:p>
          <a:p>
            <a:r>
              <a:rPr lang="ru-RU" sz="2000" b="1" dirty="0" smtClean="0"/>
              <a:t>В задании должны присутствовать: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проблемная ситуация;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и распределение ролей (легенды ролей);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сюжет ролевой игры;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общей цели у группы;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многоальтернативность</a:t>
            </a:r>
            <a:r>
              <a:rPr lang="ru-RU" dirty="0" smtClean="0"/>
              <a:t> решений.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6" name="Picture 2" descr="C:\Users\Илья\Desktop\аспирантура говорение\10 клас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1666875" cy="229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052736"/>
            <a:ext cx="4252242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t="52329"/>
          <a:stretch>
            <a:fillRect/>
          </a:stretch>
        </p:blipFill>
        <p:spPr bwMode="auto">
          <a:xfrm>
            <a:off x="1857160" y="2105472"/>
            <a:ext cx="72868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504" y="1772816"/>
            <a:ext cx="89289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Case-study </a:t>
            </a:r>
            <a:r>
              <a:rPr lang="ru-RU" sz="2800" dirty="0" smtClean="0"/>
              <a:t>(</a:t>
            </a:r>
            <a:r>
              <a:rPr lang="en-US" sz="2800" dirty="0" smtClean="0"/>
              <a:t>case – </a:t>
            </a:r>
            <a:r>
              <a:rPr lang="ru-RU" sz="2800" dirty="0" smtClean="0"/>
              <a:t>случай) – качественный анализ, систематический анализ явления с разных позиций. </a:t>
            </a:r>
          </a:p>
          <a:p>
            <a:pPr algn="r"/>
            <a:r>
              <a:rPr lang="ru-RU" sz="2800" dirty="0" smtClean="0"/>
              <a:t>Е.С. </a:t>
            </a:r>
            <a:r>
              <a:rPr lang="ru-RU" sz="2800" dirty="0" err="1" smtClean="0"/>
              <a:t>Полат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К. </a:t>
            </a:r>
            <a:r>
              <a:rPr lang="ru-RU" sz="2800" dirty="0" err="1" smtClean="0"/>
              <a:t>Роджерс</a:t>
            </a:r>
            <a:r>
              <a:rPr lang="ru-RU" sz="2800" dirty="0" smtClean="0"/>
              <a:t> определяет </a:t>
            </a:r>
            <a:r>
              <a:rPr lang="en-US" sz="2800" dirty="0" smtClean="0"/>
              <a:t>case-study </a:t>
            </a:r>
            <a:r>
              <a:rPr lang="ru-RU" sz="2800" dirty="0" smtClean="0"/>
              <a:t>в системе образования как описание события в определенной ситуации, обстановке.</a:t>
            </a:r>
          </a:p>
          <a:p>
            <a:endParaRPr lang="ru-RU" sz="2800" dirty="0" smtClean="0"/>
          </a:p>
          <a:p>
            <a:r>
              <a:rPr lang="ru-RU" sz="2800" dirty="0" smtClean="0"/>
              <a:t>Обсуждение проходит в малых группах, а затем мнение малых групп выносится на обсуждение всей группы.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052736"/>
            <a:ext cx="4049381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980728"/>
            <a:ext cx="1475655" cy="2002211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1477" y="980728"/>
            <a:ext cx="43766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Трудности организации работы в больших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472336"/>
          </a:xfrm>
        </p:spPr>
        <p:txBody>
          <a:bodyPr/>
          <a:lstStyle/>
          <a:p>
            <a:pPr lvl="0">
              <a:buNone/>
            </a:pPr>
            <a:endParaRPr lang="ru-RU" sz="2000" dirty="0" smtClean="0"/>
          </a:p>
          <a:p>
            <a:r>
              <a:rPr lang="ru-RU" sz="2800" dirty="0" smtClean="0"/>
              <a:t>проблемы с дисциплиной на</a:t>
            </a:r>
            <a:r>
              <a:rPr lang="ru-RU" sz="2800" b="1" dirty="0" smtClean="0"/>
              <a:t> </a:t>
            </a:r>
            <a:r>
              <a:rPr lang="ru-RU" sz="2800" dirty="0" smtClean="0"/>
              <a:t>уроке;</a:t>
            </a:r>
            <a:endParaRPr lang="ru-RU" sz="1000" dirty="0" smtClean="0"/>
          </a:p>
          <a:p>
            <a:r>
              <a:rPr lang="ru-RU" sz="2800" dirty="0" smtClean="0"/>
              <a:t>неприспособленность </a:t>
            </a:r>
            <a:r>
              <a:rPr lang="ru-RU" sz="2800" dirty="0" smtClean="0"/>
              <a:t>классного помещения;</a:t>
            </a:r>
            <a:endParaRPr lang="ru-RU" sz="1050" dirty="0" smtClean="0"/>
          </a:p>
          <a:p>
            <a:r>
              <a:rPr lang="ru-RU" sz="2800" smtClean="0"/>
              <a:t>организация </a:t>
            </a:r>
            <a:r>
              <a:rPr lang="ru-RU" sz="2800" dirty="0" smtClean="0"/>
              <a:t>работы в группах требует много времени;</a:t>
            </a:r>
            <a:endParaRPr lang="ru-RU" sz="1200" dirty="0" smtClean="0"/>
          </a:p>
          <a:p>
            <a:r>
              <a:rPr lang="ru-RU" sz="2800" smtClean="0"/>
              <a:t>нехватка </a:t>
            </a:r>
            <a:r>
              <a:rPr lang="ru-RU" sz="2800" dirty="0" smtClean="0"/>
              <a:t>методических пособий и разработок...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1521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1" y="1052736"/>
            <a:ext cx="3861763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268760"/>
            <a:ext cx="35814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4" y="1052736"/>
            <a:ext cx="1819388" cy="2501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241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10" name="Picture 9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4" y="1052736"/>
            <a:ext cx="1819388" cy="2501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980728"/>
            <a:ext cx="4176464" cy="567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241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10" name="Picture 9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4" y="1052736"/>
            <a:ext cx="1819388" cy="2501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1885" y="1052736"/>
            <a:ext cx="3974705" cy="564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980728"/>
            <a:ext cx="648206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3016"/>
            <a:ext cx="73818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980728"/>
            <a:ext cx="7020272" cy="2796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6480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118" r="6931"/>
          <a:stretch>
            <a:fillRect/>
          </a:stretch>
        </p:blipFill>
        <p:spPr bwMode="auto">
          <a:xfrm>
            <a:off x="0" y="1124743"/>
            <a:ext cx="9144000" cy="499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01065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150" y="1124744"/>
            <a:ext cx="92011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005479"/>
            <a:ext cx="4356348" cy="585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564904"/>
            <a:ext cx="751337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3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147955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016067"/>
            <a:ext cx="5609084" cy="5841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918645"/>
            <a:ext cx="8316416" cy="393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137386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030328"/>
            <a:ext cx="4202212" cy="563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022735"/>
            <a:ext cx="6409010" cy="566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chemeClr val="bg1"/>
                </a:solidFill>
              </a:rPr>
              <a:t>Трудности, связанные с деятельностью учащихся: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137277" cy="5472336"/>
          </a:xfrm>
        </p:spPr>
        <p:txBody>
          <a:bodyPr/>
          <a:lstStyle/>
          <a:p>
            <a:r>
              <a:rPr lang="ru-RU" sz="2400" dirty="0" smtClean="0"/>
              <a:t>неготовность учащихся к подобной форме работы на уроке;</a:t>
            </a:r>
          </a:p>
          <a:p>
            <a:r>
              <a:rPr lang="ru-RU" sz="2400" dirty="0" smtClean="0"/>
              <a:t>низкий уровень языковой подготовки учащихся, использование учащимися родного языка при обсуждении заданий;</a:t>
            </a:r>
          </a:p>
          <a:p>
            <a:r>
              <a:rPr lang="ru-RU" sz="2400" dirty="0" smtClean="0"/>
              <a:t>непонимание учащимися своей роли в процессе группового общения;</a:t>
            </a:r>
          </a:p>
          <a:p>
            <a:r>
              <a:rPr lang="ru-RU" sz="2400" dirty="0" smtClean="0"/>
              <a:t>боязнь учащихся говорить на иностранном языке в присутствии других, нежелание некоторых учащихся работать в группе;</a:t>
            </a:r>
          </a:p>
          <a:p>
            <a:r>
              <a:rPr lang="ru-RU" sz="2400" dirty="0" smtClean="0"/>
              <a:t>возможность для недисциплинированных учащихся избегать выполнения задания в группе;</a:t>
            </a:r>
          </a:p>
          <a:p>
            <a:r>
              <a:rPr lang="ru-RU" sz="2400" dirty="0" smtClean="0"/>
              <a:t>разный темп работы и т. д.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188" y="1052737"/>
            <a:ext cx="4223042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11737" y="3244334"/>
            <a:ext cx="192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Применение ИКТ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Цель:</a:t>
            </a:r>
            <a:r>
              <a:rPr lang="ru-RU" sz="2400" dirty="0" smtClean="0"/>
              <a:t> учет индивидуальных возможностей и потребностей учащихся, помощь в построении </a:t>
            </a:r>
            <a:r>
              <a:rPr lang="ru-RU" sz="2400" dirty="0" err="1" smtClean="0"/>
              <a:t>индивидуальтной</a:t>
            </a:r>
            <a:r>
              <a:rPr lang="ru-RU" sz="2400" dirty="0" smtClean="0"/>
              <a:t> образовательной траектории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При фронтальном опросе:</a:t>
            </a:r>
          </a:p>
          <a:p>
            <a:r>
              <a:rPr lang="ru-RU" sz="2400" dirty="0" smtClean="0"/>
              <a:t>деление на подгруппы;</a:t>
            </a:r>
          </a:p>
          <a:p>
            <a:r>
              <a:rPr lang="ru-RU" sz="2400" dirty="0" smtClean="0"/>
              <a:t>деление хода урока.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т.е. одни и те же этапы урока, группа проходит в разное время.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Применение ИКТ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400" dirty="0" smtClean="0"/>
              <a:t>Обучающие компьютерные программы к учебникам: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обучение всем видам речевой деятельности;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расширение возможностей учебника;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повышение мотивации учащихся;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дополнительные упражнения;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«сознательное» выполнение упражнений;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вариативность в рамках каждого упражнения;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возможность самоконтроля;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возможность самостоятельной работы;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техническая простота и методическое удобство.</a:t>
            </a:r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  <a:buNone/>
            </a:pPr>
            <a:r>
              <a:rPr lang="ru-RU" sz="1600" dirty="0" smtClean="0"/>
              <a:t>Видеозапись вебинара по ИКТ: </a:t>
            </a:r>
            <a:r>
              <a:rPr lang="en-US" sz="1600" dirty="0" smtClean="0">
                <a:hlinkClick r:id="rId3"/>
              </a:rPr>
              <a:t>http://www.youtube.com/watch?feature=player_embedded&amp;v=C-nRglJj0sY&amp;list=UUalCF9WbFKiT3fMV0VHzUWg</a:t>
            </a:r>
            <a:r>
              <a:rPr lang="ru-RU" sz="1600" dirty="0" smtClean="0"/>
              <a:t> 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3084" t="46167" r="9204" b="13436"/>
          <a:stretch>
            <a:fillRect/>
          </a:stretch>
        </p:blipFill>
        <p:spPr bwMode="auto">
          <a:xfrm>
            <a:off x="899592" y="1484784"/>
            <a:ext cx="724194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052736"/>
            <a:ext cx="4255368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097361"/>
            <a:ext cx="4104456" cy="5760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051329"/>
            <a:ext cx="4273219" cy="5806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409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052736"/>
            <a:ext cx="4202412" cy="5644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Подводя итоги: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r>
              <a:rPr lang="ru-RU" sz="2800" dirty="0" smtClean="0"/>
              <a:t>Узнали ли вы о методах работы в больших группах?</a:t>
            </a:r>
          </a:p>
          <a:p>
            <a:r>
              <a:rPr lang="ru-RU" sz="2800" dirty="0" smtClean="0"/>
              <a:t>Эффективны ли они на ваш взгляд?</a:t>
            </a:r>
          </a:p>
          <a:p>
            <a:r>
              <a:rPr lang="ru-RU" sz="2800" dirty="0" smtClean="0"/>
              <a:t>Какой метод (прием) вы бы применили в первую очередь?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6408440" cy="86409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Использованная</a:t>
            </a:r>
            <a:r>
              <a:rPr lang="ru-RU" sz="3200" b="1" dirty="0" smtClean="0">
                <a:solidFill>
                  <a:schemeClr val="bg1"/>
                </a:solidFill>
              </a:rPr>
              <a:t>  </a:t>
            </a:r>
            <a:r>
              <a:rPr lang="ru-RU" sz="3200" b="1" dirty="0" smtClean="0"/>
              <a:t>литература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91681" y="908720"/>
            <a:ext cx="7128792" cy="5760640"/>
          </a:xfrm>
        </p:spPr>
        <p:txBody>
          <a:bodyPr/>
          <a:lstStyle/>
          <a:p>
            <a:r>
              <a:rPr lang="ru-RU" sz="1600" dirty="0" smtClean="0"/>
              <a:t>Миролюбов А.А. Методика обучения иностранным языкам: традиции и современность. – Обнинск, 2012 г.</a:t>
            </a:r>
          </a:p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Учебно-методический журнал «Английский язык в школе» № 1 (5) / 2004 Е. Г. Иванова «Обучение в сотрудничестве как способ активизации учебно-познавательной деятельности младших школьников на уроках иностранного языка»</a:t>
            </a:r>
          </a:p>
          <a:p>
            <a:pPr>
              <a:buNone/>
            </a:pPr>
            <a:endParaRPr lang="ru-RU" sz="1600" dirty="0" smtClean="0"/>
          </a:p>
          <a:p>
            <a:pPr lvl="0"/>
            <a:r>
              <a:rPr lang="ru-RU" sz="1600" dirty="0" smtClean="0"/>
              <a:t>Новые педагогические и информационные технологии в системе образования: Учебное пособие для студентов педагогических вузов и системы повышения квалификации педагогических кадров / Сост. Е.С. </a:t>
            </a:r>
            <a:r>
              <a:rPr lang="ru-RU" sz="1600" dirty="0" err="1" smtClean="0"/>
              <a:t>Полат</a:t>
            </a:r>
            <a:r>
              <a:rPr lang="ru-RU" sz="1600" dirty="0" smtClean="0"/>
              <a:t>, М.Ю. </a:t>
            </a:r>
            <a:r>
              <a:rPr lang="ru-RU" sz="1600" dirty="0" err="1" smtClean="0"/>
              <a:t>Бухаркина</a:t>
            </a:r>
            <a:r>
              <a:rPr lang="ru-RU" sz="1600" dirty="0" smtClean="0"/>
              <a:t>, М.В. Моисеева, А.Е. Петров. - Москва, 2003.</a:t>
            </a:r>
          </a:p>
          <a:p>
            <a:pPr lvl="0">
              <a:buNone/>
            </a:pPr>
            <a:endParaRPr lang="ru-RU" sz="1600" dirty="0" smtClean="0"/>
          </a:p>
          <a:p>
            <a:pPr lvl="0"/>
            <a:r>
              <a:rPr lang="ru-RU" sz="1600" dirty="0" smtClean="0"/>
              <a:t>Психолого-методические особенности развивающих методов обучения иностранному языку. - Иваново, 1999</a:t>
            </a:r>
          </a:p>
          <a:p>
            <a:pPr lvl="0">
              <a:buNone/>
            </a:pPr>
            <a:endParaRPr lang="ru-RU" sz="1600" dirty="0" smtClean="0"/>
          </a:p>
          <a:p>
            <a:pPr lvl="0"/>
            <a:r>
              <a:rPr lang="en-US" sz="1600" dirty="0" err="1" smtClean="0"/>
              <a:t>Gazda</a:t>
            </a:r>
            <a:r>
              <a:rPr lang="en-US" sz="1600" dirty="0" smtClean="0"/>
              <a:t> G. M. Group procedures with children: A developmental approach // </a:t>
            </a:r>
            <a:r>
              <a:rPr lang="en-US" sz="1600" dirty="0" err="1" smtClean="0"/>
              <a:t>Councelling</a:t>
            </a:r>
            <a:r>
              <a:rPr lang="en-US" sz="1600" dirty="0" smtClean="0"/>
              <a:t> children in groups / Ed. </a:t>
            </a:r>
            <a:r>
              <a:rPr lang="ru-RU" sz="1600" dirty="0" err="1" smtClean="0"/>
              <a:t>By</a:t>
            </a:r>
            <a:r>
              <a:rPr lang="ru-RU" sz="1600" dirty="0" smtClean="0"/>
              <a:t> M. M. </a:t>
            </a:r>
            <a:r>
              <a:rPr lang="ru-RU" sz="1600" dirty="0" err="1" smtClean="0"/>
              <a:t>Ohlaen</a:t>
            </a:r>
            <a:r>
              <a:rPr lang="ru-RU" sz="1600" dirty="0" smtClean="0"/>
              <a:t>. N. Y. 2003.</a:t>
            </a:r>
          </a:p>
          <a:p>
            <a:endParaRPr lang="ru-RU" sz="1600" dirty="0" smtClean="0"/>
          </a:p>
          <a:p>
            <a:r>
              <a:rPr lang="en-US" sz="1600" dirty="0" err="1" smtClean="0"/>
              <a:t>Slavin</a:t>
            </a:r>
            <a:r>
              <a:rPr lang="en-US" sz="1600" dirty="0" smtClean="0"/>
              <a:t> R. Research on Cooperative Learning</a:t>
            </a:r>
            <a:r>
              <a:rPr lang="ru-RU" sz="1600" dirty="0" smtClean="0"/>
              <a:t>: </a:t>
            </a:r>
            <a:r>
              <a:rPr lang="en-US" sz="1600" dirty="0" smtClean="0"/>
              <a:t>an international perspective</a:t>
            </a:r>
            <a:r>
              <a:rPr lang="ru-RU" sz="1600" dirty="0" smtClean="0"/>
              <a:t>// </a:t>
            </a:r>
            <a:r>
              <a:rPr lang="en-US" sz="1600" dirty="0" smtClean="0"/>
              <a:t>Scandinavian Journal of Educational Research. – Vol. 33. - </a:t>
            </a:r>
            <a:r>
              <a:rPr lang="ru-RU" sz="1600" dirty="0" smtClean="0"/>
              <a:t>№</a:t>
            </a:r>
            <a:r>
              <a:rPr lang="en-US" sz="1600" dirty="0" smtClean="0"/>
              <a:t>4. 1989</a:t>
            </a:r>
            <a:endParaRPr lang="ru-RU" sz="1600" dirty="0" smtClean="0"/>
          </a:p>
          <a:p>
            <a:endParaRPr lang="ru-RU" sz="2000" dirty="0"/>
          </a:p>
        </p:txBody>
      </p:sp>
      <p:pic>
        <p:nvPicPr>
          <p:cNvPr id="7" name="Picture 2" descr="http://www.titul.ru/central/pickup.php?s=www_titul_ru&amp;i=8pcl355684em89kmz5csr3xazp6kkm5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1187623" cy="1667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2" name="Picture 2" descr="http://www.englishatschool.ru/pickup.php?s=www_titul_ru&amp;i=klnjfifiorh6e9z1cptedzzhvshim50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3068960"/>
            <a:ext cx="1220074" cy="16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Трудности организации работы в больших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pPr lvl="0">
              <a:buNone/>
            </a:pPr>
            <a:r>
              <a:rPr lang="ru-RU" sz="3600" i="1" dirty="0" smtClean="0"/>
              <a:t>    </a:t>
            </a:r>
            <a:r>
              <a:rPr lang="ru-RU" sz="3600" dirty="0" smtClean="0"/>
              <a:t>Учителя и обучаемые должны быть </a:t>
            </a:r>
            <a:r>
              <a:rPr lang="ru-RU" sz="3600" i="1" dirty="0" smtClean="0"/>
              <a:t>психологически готовы </a:t>
            </a:r>
            <a:r>
              <a:rPr lang="ru-RU" sz="3600" dirty="0" smtClean="0"/>
              <a:t>к работе в группе</a:t>
            </a:r>
            <a:r>
              <a:rPr lang="ru-RU" sz="3600" b="1" dirty="0" smtClean="0"/>
              <a:t> </a:t>
            </a:r>
            <a:r>
              <a:rPr lang="ru-RU" sz="3600" dirty="0" smtClean="0"/>
              <a:t>и к организации работы малых групп в большой группе.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r>
              <a:rPr lang="ru-RU" sz="2800" dirty="0" smtClean="0"/>
              <a:t>учащимся</a:t>
            </a:r>
            <a:r>
              <a:rPr lang="ru-RU" sz="2800" i="1" dirty="0" smtClean="0"/>
              <a:t> </a:t>
            </a:r>
            <a:r>
              <a:rPr lang="ru-RU" sz="2800" dirty="0" smtClean="0"/>
              <a:t>требуется некоторое время</a:t>
            </a:r>
            <a:r>
              <a:rPr lang="ru-RU" sz="2800" b="1" i="1" dirty="0" smtClean="0"/>
              <a:t> </a:t>
            </a:r>
            <a:r>
              <a:rPr lang="ru-RU" sz="2800" dirty="0" smtClean="0"/>
              <a:t>для того, чтобы научиться работать вместе, если это группы сменного состава - </a:t>
            </a:r>
            <a:r>
              <a:rPr lang="ru-RU" sz="2800" i="1" dirty="0" smtClean="0"/>
              <a:t>не торопите</a:t>
            </a:r>
            <a:r>
              <a:rPr lang="ru-RU" sz="2800" dirty="0" smtClean="0"/>
              <a:t> их;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работу</a:t>
            </a:r>
            <a:r>
              <a:rPr lang="ru-RU" sz="2800" b="1" i="1" dirty="0" smtClean="0"/>
              <a:t> </a:t>
            </a:r>
            <a:r>
              <a:rPr lang="ru-RU" sz="2800" dirty="0" smtClean="0"/>
              <a:t>в группах </a:t>
            </a:r>
            <a:r>
              <a:rPr lang="ru-RU" sz="2800" i="1" dirty="0" smtClean="0"/>
              <a:t>следует ограничивать по времени;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дайте учащимся возможность </a:t>
            </a:r>
            <a:r>
              <a:rPr lang="ru-RU" sz="2800" i="1" dirty="0" smtClean="0"/>
              <a:t>свободно общаться</a:t>
            </a:r>
            <a:r>
              <a:rPr lang="ru-RU" sz="2800" dirty="0" smtClean="0"/>
              <a:t> в ходе работы;</a:t>
            </a:r>
            <a:endParaRPr lang="ru-RU" sz="2800" b="1" dirty="0" smtClean="0"/>
          </a:p>
          <a:p>
            <a:pPr lvl="0"/>
            <a:r>
              <a:rPr lang="ru-RU" sz="2800" dirty="0" smtClean="0"/>
              <a:t>обращайте внимание </a:t>
            </a:r>
            <a:r>
              <a:rPr lang="ru-RU" sz="2800" i="1" dirty="0" smtClean="0"/>
              <a:t>только </a:t>
            </a:r>
            <a:r>
              <a:rPr lang="ru-RU" sz="2800" dirty="0" smtClean="0"/>
              <a:t>на те ошибки, которые </a:t>
            </a:r>
            <a:r>
              <a:rPr lang="ru-RU" sz="2800" i="1" dirty="0" smtClean="0"/>
              <a:t>мешают</a:t>
            </a:r>
            <a:r>
              <a:rPr lang="ru-RU" sz="2800" dirty="0" smtClean="0"/>
              <a:t> процессу общения;</a:t>
            </a:r>
          </a:p>
          <a:p>
            <a:pPr lvl="0"/>
            <a:endParaRPr lang="ru-RU" sz="2400" b="1" i="1" dirty="0" smtClean="0"/>
          </a:p>
          <a:p>
            <a:pPr lvl="0">
              <a:buNone/>
            </a:pPr>
            <a:endParaRPr lang="ru-RU" sz="2400" b="1" i="1" dirty="0" smtClean="0"/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r>
              <a:rPr lang="ru-RU" sz="2400" dirty="0" smtClean="0"/>
              <a:t>для тех учащихся, которые </a:t>
            </a:r>
            <a:r>
              <a:rPr lang="ru-RU" sz="2400" i="1" dirty="0" smtClean="0"/>
              <a:t>заканчивают раньше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следует </a:t>
            </a:r>
            <a:r>
              <a:rPr lang="ru-RU" sz="2400" i="1" dirty="0" smtClean="0"/>
              <a:t>предусмотреть дополнительные задания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чтобы они не отвлекали учащихся других групп;</a:t>
            </a:r>
            <a:endParaRPr lang="ru-RU" sz="2400" b="1" i="1" dirty="0" smtClean="0"/>
          </a:p>
          <a:p>
            <a:r>
              <a:rPr lang="ru-RU" sz="2400" i="1" dirty="0" smtClean="0"/>
              <a:t>оцените </a:t>
            </a:r>
            <a:r>
              <a:rPr lang="ru-RU" sz="2400" dirty="0" smtClean="0"/>
              <a:t>работу учащихся </a:t>
            </a:r>
            <a:r>
              <a:rPr lang="ru-RU" sz="2400" i="1" dirty="0" smtClean="0"/>
              <a:t>или прокомментируйте</a:t>
            </a:r>
            <a:r>
              <a:rPr lang="ru-RU" sz="2400" b="1" i="1" dirty="0" smtClean="0"/>
              <a:t>. </a:t>
            </a:r>
            <a:r>
              <a:rPr lang="ru-RU" sz="2400" dirty="0" smtClean="0"/>
              <a:t>При этом делайте акцент на наиболее удачные моменты в общении; </a:t>
            </a:r>
            <a:endParaRPr lang="ru-RU" sz="2400" b="1" i="1" dirty="0" smtClean="0"/>
          </a:p>
          <a:p>
            <a:pPr lvl="0"/>
            <a:r>
              <a:rPr lang="ru-RU" sz="2400" dirty="0" smtClean="0"/>
              <a:t>работа в группах завершается </a:t>
            </a:r>
            <a:r>
              <a:rPr lang="ru-RU" sz="2400" i="1" dirty="0" smtClean="0"/>
              <a:t>работой над ошибками;</a:t>
            </a:r>
          </a:p>
          <a:p>
            <a:pPr lvl="0"/>
            <a:r>
              <a:rPr lang="ru-RU" sz="2400" dirty="0" smtClean="0"/>
              <a:t>учащиеся должны быть настроены на то, что </a:t>
            </a:r>
            <a:r>
              <a:rPr lang="ru-RU" sz="2400" i="1" dirty="0" smtClean="0"/>
              <a:t>ошибка </a:t>
            </a:r>
            <a:r>
              <a:rPr lang="ru-RU" sz="2400" dirty="0" smtClean="0"/>
              <a:t>- это </a:t>
            </a:r>
            <a:r>
              <a:rPr lang="ru-RU" sz="2400" i="1" dirty="0" smtClean="0"/>
              <a:t>естественная составная часть </a:t>
            </a:r>
            <a:r>
              <a:rPr lang="ru-RU" sz="2400" dirty="0" smtClean="0"/>
              <a:t>процесса обучения. Желательно добиваться того, чтобы ошибки исправлялись самими учащимися.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Обучение в сотрудничестве может начинаться с первых лет обучения английскому языку в начальной школе. Вместе с детьми можно разработать список рекомендаций и вывесить его на стене в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Пример памятки учащимся: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pPr>
              <a:buNone/>
            </a:pPr>
            <a:endParaRPr lang="ru-RU" sz="24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1667" t="14583" r="25000" b="8333"/>
          <a:stretch>
            <a:fillRect/>
          </a:stretch>
        </p:blipFill>
        <p:spPr bwMode="auto">
          <a:xfrm>
            <a:off x="1115616" y="1039266"/>
            <a:ext cx="6919576" cy="5818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7414</TotalTime>
  <Words>1113</Words>
  <Application>Microsoft Office PowerPoint</Application>
  <PresentationFormat>Экран (4:3)</PresentationFormat>
  <Paragraphs>221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Elegant</vt:lpstr>
      <vt:lpstr>Acrobat Document</vt:lpstr>
      <vt:lpstr>Слайд 1</vt:lpstr>
      <vt:lpstr>План вебинара: </vt:lpstr>
      <vt:lpstr>Трудности организации работы в больших группах</vt:lpstr>
      <vt:lpstr>Трудности, связанные с деятельностью учащихся:</vt:lpstr>
      <vt:lpstr>Трудности организации работы в больших группах</vt:lpstr>
      <vt:lpstr>Советы опытных педагогов:</vt:lpstr>
      <vt:lpstr>Советы опытных педагогов:</vt:lpstr>
      <vt:lpstr>Советы опытных педагогов:</vt:lpstr>
      <vt:lpstr>Пример памятки учащимся:</vt:lpstr>
      <vt:lpstr>Пример организации работы (Millie):</vt:lpstr>
      <vt:lpstr>Обучение в сотрудничестве /  cooperative learning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Модели учебного взаимодействия:</vt:lpstr>
      <vt:lpstr>Обучение в сотрудничестве  Модель «Вертушка»</vt:lpstr>
      <vt:lpstr>Обучение в сотрудничестве  Модель «Пила» (Jigsaw)</vt:lpstr>
      <vt:lpstr>Обучение в сотрудничестве  Модель «Пила» (Jigsaw)</vt:lpstr>
      <vt:lpstr>Обучение в сотрудничестве  Модель «Пила»</vt:lpstr>
      <vt:lpstr>Обучение в сотрудничестве  Модель «Пила»</vt:lpstr>
      <vt:lpstr>Обучение в сотрудничестве  Резюме</vt:lpstr>
      <vt:lpstr>Дискуссии</vt:lpstr>
      <vt:lpstr>Дискуссии</vt:lpstr>
      <vt:lpstr>Дискуссии</vt:lpstr>
      <vt:lpstr>Ролевые игры  проблемной направленности</vt:lpstr>
      <vt:lpstr>Ролевые игры  проблемной направленности</vt:lpstr>
      <vt:lpstr>Метод ситуационного анализа </vt:lpstr>
      <vt:lpstr>Метод ситуационного анализа </vt:lpstr>
      <vt:lpstr>Метод ситуационного анализа </vt:lpstr>
      <vt:lpstr>Метод ситуационного анализа </vt:lpstr>
      <vt:lpstr>Метод ситуационного анализа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Индивидуальный и дифференцированный подход</vt:lpstr>
      <vt:lpstr>Применение ИКТ</vt:lpstr>
      <vt:lpstr>Индивидуальный и дифференцированный подход</vt:lpstr>
      <vt:lpstr>Индивидуальный и дифференцированный подход</vt:lpstr>
      <vt:lpstr>Индивидуальный и дифференцированный подход</vt:lpstr>
      <vt:lpstr>Индивидуальный и дифференцированный подход</vt:lpstr>
      <vt:lpstr>Индивидуальный и дифференцированный подход</vt:lpstr>
      <vt:lpstr>Подводя итоги:</vt:lpstr>
      <vt:lpstr>Использованная  литература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Святослав Юр. Грицаев</cp:lastModifiedBy>
  <cp:revision>235</cp:revision>
  <dcterms:created xsi:type="dcterms:W3CDTF">2014-09-24T05:28:12Z</dcterms:created>
  <dcterms:modified xsi:type="dcterms:W3CDTF">2014-10-23T11:05:42Z</dcterms:modified>
</cp:coreProperties>
</file>