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257" r:id="rId3"/>
    <p:sldId id="283" r:id="rId4"/>
    <p:sldId id="320" r:id="rId5"/>
    <p:sldId id="326" r:id="rId6"/>
    <p:sldId id="322" r:id="rId7"/>
    <p:sldId id="325" r:id="rId8"/>
    <p:sldId id="258" r:id="rId9"/>
    <p:sldId id="318" r:id="rId10"/>
    <p:sldId id="319" r:id="rId11"/>
    <p:sldId id="285" r:id="rId12"/>
    <p:sldId id="286" r:id="rId13"/>
    <p:sldId id="287" r:id="rId14"/>
    <p:sldId id="288" r:id="rId15"/>
    <p:sldId id="262" r:id="rId16"/>
    <p:sldId id="311" r:id="rId17"/>
    <p:sldId id="315" r:id="rId18"/>
    <p:sldId id="317" r:id="rId19"/>
    <p:sldId id="316" r:id="rId20"/>
    <p:sldId id="313" r:id="rId21"/>
    <p:sldId id="314" r:id="rId22"/>
    <p:sldId id="264" r:id="rId23"/>
    <p:sldId id="266" r:id="rId24"/>
    <p:sldId id="267" r:id="rId25"/>
    <p:sldId id="268" r:id="rId26"/>
    <p:sldId id="269" r:id="rId27"/>
    <p:sldId id="270" r:id="rId28"/>
    <p:sldId id="272" r:id="rId29"/>
    <p:sldId id="273" r:id="rId30"/>
    <p:sldId id="274" r:id="rId31"/>
    <p:sldId id="275" r:id="rId32"/>
    <p:sldId id="276" r:id="rId33"/>
    <p:sldId id="277" r:id="rId34"/>
    <p:sldId id="310" r:id="rId35"/>
    <p:sldId id="312" r:id="rId36"/>
    <p:sldId id="301" r:id="rId37"/>
    <p:sldId id="302" r:id="rId38"/>
    <p:sldId id="303" r:id="rId39"/>
    <p:sldId id="304" r:id="rId40"/>
    <p:sldId id="305" r:id="rId41"/>
    <p:sldId id="289" r:id="rId42"/>
    <p:sldId id="307" r:id="rId43"/>
    <p:sldId id="309" r:id="rId44"/>
    <p:sldId id="263" r:id="rId45"/>
    <p:sldId id="278" r:id="rId46"/>
    <p:sldId id="291" r:id="rId47"/>
    <p:sldId id="279" r:id="rId48"/>
    <p:sldId id="292" r:id="rId49"/>
    <p:sldId id="293" r:id="rId50"/>
    <p:sldId id="281" r:id="rId51"/>
    <p:sldId id="296" r:id="rId52"/>
    <p:sldId id="297" r:id="rId53"/>
    <p:sldId id="280" r:id="rId54"/>
    <p:sldId id="295" r:id="rId5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66"/>
    <a:srgbClr val="FFFFCC"/>
    <a:srgbClr val="800000"/>
    <a:srgbClr val="422C16"/>
    <a:srgbClr val="0C788E"/>
    <a:srgbClr val="006666"/>
    <a:srgbClr val="0099CC"/>
    <a:srgbClr val="1C1C1C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70" autoAdjust="0"/>
    <p:restoredTop sz="96853" autoAdjust="0"/>
  </p:normalViewPr>
  <p:slideViewPr>
    <p:cSldViewPr>
      <p:cViewPr varScale="1">
        <p:scale>
          <a:sx n="90" d="100"/>
          <a:sy n="90" d="100"/>
        </p:scale>
        <p:origin x="-8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2ED26-DE9F-47A1-9BB7-F02420FF473F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C637D-F936-45C6-9473-5A3F450B18B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AADA2-4FE4-4E1A-B01D-3F53A77EF0F9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CF8EC-D037-4FBD-BEC8-FCC54E206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0358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Логические операции мышления — это такие умственные действия с понятиями, в результате которых из обобщенных знаний, представленных в соответствующих понятиях, получают новые знания, причем — истинные. Основные логические операции мышления следующие: сравнение, анализ, синтез, абстрагирование, обобщение и конкретизация.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Абстрагированием (иногда для обозначения этой операции применяется термин «абстракция») называется такая логическая операция, в результате которой выделяется и рассматривается какое-либо частное свойство одного или нескольких разных объектов, причем такое свойство, которое в действительности как отдельное и независимое от соответствующих объектов не существует.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FF990-65F2-4FB4-A2C8-0CEF297E49B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639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CF8EC-D037-4FBD-BEC8-FCC54E206A61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387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54631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65EF0-0FD6-4244-BD09-9CC2A386419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D1C28-EB51-490D-BA0A-D075160E27F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CD30A-6D35-43A2-95E4-0D125FEB4F3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8D39B-1B4C-4907-B7A0-3CBC775C2B2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CF663-F4EA-4C50-B2ED-77005D21CF3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F1123-8A12-4FA5-8DE9-CA1041B2A48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567EE-D854-4800-8EED-0BFA289EE05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23639-AADC-4EB1-9FCA-78B63A4EBF9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51046-C5E5-4D1E-A2BE-CB4564041F3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7ECF6-D738-49F8-AAE5-8FB916023D2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E0C9B-42C5-4168-B1A7-6AFC1493F01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36-41B6-41F0-BF81-A7A574454BD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www.englishteachers.ru/Wares?category=2&amp;backto=U2hvcC5odG1s&amp;page=2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tul.ru/" TargetMode="External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Shop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8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1" name="Rectangle 173"/>
          <p:cNvSpPr>
            <a:spLocks noChangeArrowheads="1"/>
          </p:cNvSpPr>
          <p:nvPr/>
        </p:nvSpPr>
        <p:spPr bwMode="auto">
          <a:xfrm>
            <a:off x="-108520" y="0"/>
            <a:ext cx="38884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3300" b="1" dirty="0" smtClean="0">
                <a:solidFill>
                  <a:srgbClr val="000066"/>
                </a:solidFill>
                <a:latin typeface="Monotype Corsiva" pitchFamily="66" charset="0"/>
              </a:rPr>
              <a:t>Обучение чтению на уроках английского языка в начальной школе (на примере курсов “Enjoy English”, “Happy English.ru”, “Millie” и обучающих компьютерных программ к ним) </a:t>
            </a:r>
            <a:endParaRPr lang="es-ES" sz="3300" b="1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8" name="Ромб 7"/>
          <p:cNvSpPr/>
          <p:nvPr/>
        </p:nvSpPr>
        <p:spPr>
          <a:xfrm rot="21275506">
            <a:off x="3621800" y="871155"/>
            <a:ext cx="5424689" cy="2325394"/>
          </a:xfrm>
          <a:prstGeom prst="diamond">
            <a:avLst/>
          </a:prstGeom>
          <a:blipFill dpi="0" rotWithShape="1">
            <a:blip r:embed="rId3" cstate="print">
              <a:lum bright="-7000" contrast="-2000"/>
            </a:blip>
            <a:srcRect/>
            <a:stretch>
              <a:fillRect l="1000" t="3000" r="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3419872" y="2996952"/>
            <a:ext cx="5724128" cy="2376264"/>
            <a:chOff x="3419872" y="2996952"/>
            <a:chExt cx="5724128" cy="2376264"/>
          </a:xfrm>
        </p:grpSpPr>
        <p:pic>
          <p:nvPicPr>
            <p:cNvPr id="2052" name="Picture 4" descr="https://www.englishteachers.ru/uploadedfiles/waresimgs/41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9872" y="3140968"/>
              <a:ext cx="1975124" cy="197512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orthographicFront">
                <a:rot lat="900000" lon="2099977" rev="21299999"/>
              </a:camera>
              <a:lightRig rig="threePt" dir="t"/>
            </a:scene3d>
            <a:sp3d prstMaterial="metal"/>
          </p:spPr>
        </p:pic>
        <p:pic>
          <p:nvPicPr>
            <p:cNvPr id="2054" name="Picture 6" descr="https://www.englishteachers.ru/uploadedfiles/waresimgs/448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20072" y="3356992"/>
              <a:ext cx="1944216" cy="2016224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perspectiveLeft" fov="3300000">
                <a:rot lat="0" lon="1200000" rev="0"/>
              </a:camera>
              <a:lightRig rig="threePt" dir="t"/>
            </a:scene3d>
            <a:sp3d/>
          </p:spPr>
        </p:pic>
        <p:pic>
          <p:nvPicPr>
            <p:cNvPr id="2056" name="Picture 8" descr="https://www.englishteachers.ru/uploadedfiles/waresimgs/416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48264" y="2996952"/>
              <a:ext cx="2195736" cy="1835696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scene3d>
              <a:camera prst="perspectiveContrastingRightFacing" fov="4200000">
                <a:rot lat="665998" lon="18661330" rev="456791"/>
              </a:camera>
              <a:lightRig rig="threePt" dir="t"/>
            </a:scene3d>
          </p:spPr>
        </p:pic>
      </p:grpSp>
      <p:sp>
        <p:nvSpPr>
          <p:cNvPr id="11" name="Подзаголовок 2"/>
          <p:cNvSpPr txBox="1">
            <a:spLocks/>
          </p:cNvSpPr>
          <p:nvPr/>
        </p:nvSpPr>
        <p:spPr>
          <a:xfrm>
            <a:off x="0" y="5273824"/>
            <a:ext cx="529208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cs typeface="+mn-cs"/>
              </a:rPr>
              <a:t>Казеичева Алёна Евгеньевна</a:t>
            </a:r>
            <a:r>
              <a:rPr kumimoji="0" lang="ru-RU" sz="27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cs typeface="+mn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cs typeface="+mn-cs"/>
              </a:rPr>
              <a:t>заместитель руководителя Центра образовательных программ издательства «Титул»,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cs typeface="+mn-cs"/>
              </a:rPr>
              <a:t>аспирант лаборатории дидактики иностранных языков</a:t>
            </a:r>
            <a:r>
              <a:rPr lang="en-US" sz="2700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700" dirty="0" smtClean="0">
                <a:solidFill>
                  <a:srgbClr val="002060"/>
                </a:solidFill>
                <a:latin typeface="Monotype Corsiva" pitchFamily="66" charset="0"/>
              </a:rPr>
              <a:t>Института содержания и методов обучения Российской академии образования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В основе формирования техники чтения лежат следующие операции:</a:t>
            </a: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589240"/>
          </a:xfrm>
        </p:spPr>
        <p:txBody>
          <a:bodyPr/>
          <a:lstStyle/>
          <a:p>
            <a:r>
              <a:rPr lang="ru-RU" sz="2400" dirty="0" smtClean="0"/>
              <a:t>Соотнесение </a:t>
            </a:r>
            <a:r>
              <a:rPr lang="ru-RU" sz="2400" dirty="0"/>
              <a:t>зрительного/графического образа речевой единицы с её слухоречедвигательным </a:t>
            </a:r>
            <a:r>
              <a:rPr lang="ru-RU" sz="2400" dirty="0" smtClean="0"/>
              <a:t>образом;</a:t>
            </a:r>
          </a:p>
          <a:p>
            <a:r>
              <a:rPr lang="ru-RU" sz="2400" dirty="0" smtClean="0"/>
              <a:t>Соотнесение слухоречедвигательных образов речевых единиц с их значением.</a:t>
            </a:r>
          </a:p>
          <a:p>
            <a:pPr marL="0" indent="0">
              <a:buNone/>
            </a:pPr>
            <a:r>
              <a:rPr lang="ru-RU" sz="2400" u="sng" dirty="0" smtClean="0"/>
              <a:t>Задачи педагога при формировании техники чтения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Быстрее миновать стадию проговаривания и установить соответствие между графическим образом и её значением;</a:t>
            </a:r>
          </a:p>
          <a:p>
            <a:r>
              <a:rPr lang="ru-RU" sz="2400" dirty="0" smtClean="0"/>
              <a:t>Последовательно увеличивать единицу воспринимаемого текста и довести её до синтагмы к концу 1-го года обучения;</a:t>
            </a:r>
          </a:p>
          <a:p>
            <a:r>
              <a:rPr lang="ru-RU" sz="2400" dirty="0" smtClean="0"/>
              <a:t>Сформировать нормативного чтение с соблюдением приемлемого темпа, норм ударения, паузации и интонирования.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383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95536" y="20704"/>
            <a:ext cx="8229600" cy="1008112"/>
          </a:xfrm>
        </p:spPr>
        <p:txBody>
          <a:bodyPr/>
          <a:lstStyle/>
          <a:p>
            <a:r>
              <a:rPr lang="ru-RU" dirty="0">
                <a:solidFill>
                  <a:srgbClr val="000066"/>
                </a:solidFill>
              </a:rPr>
              <a:t>Какое место занимает чтение во ФГОС НОО</a:t>
            </a:r>
            <a:r>
              <a:rPr lang="ru-RU" dirty="0" smtClean="0">
                <a:solidFill>
                  <a:srgbClr val="000066"/>
                </a:solidFill>
              </a:rPr>
              <a:t>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7157611"/>
              </p:ext>
            </p:extLst>
          </p:nvPr>
        </p:nvGraphicFramePr>
        <p:xfrm>
          <a:off x="179512" y="-1"/>
          <a:ext cx="8784976" cy="66693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92488"/>
                <a:gridCol w="4392488"/>
              </a:tblGrid>
              <a:tr h="1514373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Метапредметные результаты (согласно ФГОС)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Чтение</a:t>
                      </a:r>
                      <a:r>
                        <a:rPr lang="ru-RU" sz="2600" baseline="0" dirty="0" smtClean="0"/>
                        <a:t> как средство</a:t>
                      </a:r>
                      <a:r>
                        <a:rPr lang="ru-RU" sz="2600" dirty="0" smtClean="0"/>
                        <a:t> достижения результата</a:t>
                      </a:r>
                      <a:endParaRPr lang="ru-RU" sz="2600" dirty="0"/>
                    </a:p>
                  </a:txBody>
                  <a:tcPr/>
                </a:tc>
              </a:tr>
              <a:tr h="2709934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/>
                        <a:t> Умение самостоятельно определять цели своего обучения, ставить и формулировать для себя новые задачи в учёбе и познавательной деятельности, развивать мотивы и интересы своей познавательной деятельности.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</a:t>
                      </a:r>
                      <a:r>
                        <a:rPr lang="ru-RU" baseline="0" dirty="0" smtClean="0"/>
                        <a:t> как источник новых знаний, умений. Читаем для открытия чего-то нового для себя. </a:t>
                      </a:r>
                      <a:endParaRPr lang="ru-RU" dirty="0"/>
                    </a:p>
                  </a:txBody>
                  <a:tcPr/>
                </a:tc>
              </a:tr>
              <a:tr h="2445055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/>
                        <a:t>Умение самостоятельно планировать пути достижения целей, в том числе альтернативные, осознанно выбирать наиболее эффективные способы решения учебных и познавательных задач.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 как источник</a:t>
                      </a:r>
                      <a:r>
                        <a:rPr lang="ru-RU" baseline="0" dirty="0" smtClean="0"/>
                        <a:t> информации. </a:t>
                      </a:r>
                    </a:p>
                    <a:p>
                      <a:r>
                        <a:rPr lang="ru-RU" baseline="0" dirty="0" smtClean="0"/>
                        <a:t>Для выполнения проектных, исследовательских работ, творческих заданий.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7984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19773953"/>
              </p:ext>
            </p:extLst>
          </p:nvPr>
        </p:nvGraphicFramePr>
        <p:xfrm>
          <a:off x="251520" y="260648"/>
          <a:ext cx="8640960" cy="626469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20480"/>
                <a:gridCol w="4320480"/>
              </a:tblGrid>
              <a:tr h="1347269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Метапредметные результаты (согласно ФГОС)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Чтение</a:t>
                      </a:r>
                      <a:r>
                        <a:rPr lang="ru-RU" sz="2600" baseline="0" dirty="0" smtClean="0"/>
                        <a:t> как средство</a:t>
                      </a:r>
                      <a:r>
                        <a:rPr lang="ru-RU" sz="2600" dirty="0" smtClean="0"/>
                        <a:t> достижения результата</a:t>
                      </a:r>
                      <a:endParaRPr lang="ru-RU" sz="2600" dirty="0"/>
                    </a:p>
                  </a:txBody>
                  <a:tcPr/>
                </a:tc>
              </a:tr>
              <a:tr h="297235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/>
                        <a:t>Умение соотносить свои действия с планируемыми результатами, осуществлять контроль своей деятельности в процессе достижения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результата,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умение оценивать правильность выполнения учебной задачи, собственные возможности её решения.</a:t>
                      </a:r>
                    </a:p>
                    <a:p>
                      <a:pPr algn="just"/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Выполнение заданий по тексту,</a:t>
                      </a:r>
                      <a:r>
                        <a:rPr lang="ru-RU" baseline="0" dirty="0" smtClean="0"/>
                        <a:t> согласно поставленной целевой установке и инструкциям к заданиям.</a:t>
                      </a:r>
                      <a:endParaRPr lang="ru-RU" dirty="0"/>
                    </a:p>
                  </a:txBody>
                  <a:tcPr/>
                </a:tc>
              </a:tr>
              <a:tr h="1945074">
                <a:tc>
                  <a:txBody>
                    <a:bodyPr/>
                    <a:lstStyle/>
                    <a:p>
                      <a:pPr algn="just"/>
                      <a:r>
                        <a:rPr lang="ru-RU" sz="1800" u="none" strike="noStrike" kern="1200" dirty="0" smtClean="0">
                          <a:effectLst/>
                        </a:rPr>
                        <a:t>Умение создавать, применять и преобразовывать знаки и символы, модели и схемы для решения учебных и познавательных задач</a:t>
                      </a:r>
                      <a:r>
                        <a:rPr lang="ru-RU" sz="2000" u="none" strike="noStrike" kern="1200" dirty="0" smtClean="0">
                          <a:effectLst/>
                        </a:rPr>
                        <a:t>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Заполнение таблиц, анкет</a:t>
                      </a:r>
                      <a:r>
                        <a:rPr lang="ru-RU" baseline="0" dirty="0" smtClean="0"/>
                        <a:t> информацией из прочитанного текста, составление схем, диаграмм.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7180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8789400"/>
              </p:ext>
            </p:extLst>
          </p:nvPr>
        </p:nvGraphicFramePr>
        <p:xfrm>
          <a:off x="251520" y="260649"/>
          <a:ext cx="8640960" cy="64345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92488"/>
                <a:gridCol w="4248472"/>
              </a:tblGrid>
              <a:tr h="1254349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Метапредметные результаты (согласно ФГОС)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Чтение</a:t>
                      </a:r>
                      <a:r>
                        <a:rPr lang="ru-RU" sz="2600" baseline="0" dirty="0" smtClean="0"/>
                        <a:t> как средство</a:t>
                      </a:r>
                      <a:r>
                        <a:rPr lang="ru-RU" sz="2600" dirty="0" smtClean="0"/>
                        <a:t> достижения результата</a:t>
                      </a:r>
                      <a:endParaRPr lang="ru-RU" sz="2600" dirty="0"/>
                    </a:p>
                  </a:txBody>
                  <a:tcPr/>
                </a:tc>
              </a:tr>
              <a:tr h="1779565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/>
                        <a:t>владение основами самоконтроля, самооценки, принятия решений и</a:t>
                      </a:r>
                    </a:p>
                    <a:p>
                      <a:pPr algn="just"/>
                      <a:r>
                        <a:rPr lang="ru-RU" sz="1800" dirty="0" smtClean="0"/>
                        <a:t>осуществления осознанного выбора в учебной и познавательной</a:t>
                      </a:r>
                    </a:p>
                    <a:p>
                      <a:pPr algn="just"/>
                      <a:r>
                        <a:rPr lang="ru-RU" sz="1800" dirty="0" smtClean="0"/>
                        <a:t>деятельности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Уметь сравнивать выполненное самостоятельно или в группе задание</a:t>
                      </a:r>
                      <a:r>
                        <a:rPr lang="ru-RU" baseline="0" dirty="0" smtClean="0"/>
                        <a:t> с правильным ответом (ключом), рефлексировать.</a:t>
                      </a:r>
                      <a:endParaRPr lang="ru-RU" dirty="0"/>
                    </a:p>
                  </a:txBody>
                  <a:tcPr/>
                </a:tc>
              </a:tr>
              <a:tr h="3374797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/>
                        <a:t>умение определять понятия, создавать обобщения, устанавливать</a:t>
                      </a:r>
                    </a:p>
                    <a:p>
                      <a:pPr algn="l"/>
                      <a:r>
                        <a:rPr lang="ru-RU" sz="1800" dirty="0" smtClean="0"/>
                        <a:t>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 и по аналогии) и делать выводы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 в полном объеме способствует развитию данных</a:t>
                      </a:r>
                      <a:r>
                        <a:rPr lang="ru-RU" baseline="0" dirty="0" smtClean="0"/>
                        <a:t> логических операций мышления (обобщения, классификации анализ, синтез, сравнение, абстрагирование)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4697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95570873"/>
              </p:ext>
            </p:extLst>
          </p:nvPr>
        </p:nvGraphicFramePr>
        <p:xfrm>
          <a:off x="251520" y="260648"/>
          <a:ext cx="8640960" cy="65816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92488"/>
                <a:gridCol w="4248472"/>
              </a:tblGrid>
              <a:tr h="1323271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Метапредметные результаты (согласно ФГОС)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Чтение</a:t>
                      </a:r>
                      <a:r>
                        <a:rPr lang="ru-RU" sz="2600" baseline="0" dirty="0" smtClean="0"/>
                        <a:t> как средство</a:t>
                      </a:r>
                      <a:r>
                        <a:rPr lang="ru-RU" sz="2600" dirty="0" smtClean="0"/>
                        <a:t> достижения результата</a:t>
                      </a:r>
                      <a:endParaRPr lang="ru-RU" sz="2600" dirty="0"/>
                    </a:p>
                  </a:txBody>
                  <a:tcPr/>
                </a:tc>
              </a:tr>
              <a:tr h="686418">
                <a:tc>
                  <a:txBody>
                    <a:bodyPr/>
                    <a:lstStyle/>
                    <a:p>
                      <a:pPr algn="just"/>
                      <a:r>
                        <a:rPr lang="ru-RU" sz="1800" u="none" strike="noStrike" kern="1200" dirty="0" smtClean="0">
                          <a:effectLst/>
                        </a:rPr>
                        <a:t>Смысловое чтение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 с пониманием основного содержания.</a:t>
                      </a:r>
                      <a:endParaRPr lang="ru-RU" dirty="0"/>
                    </a:p>
                  </a:txBody>
                  <a:tcPr/>
                </a:tc>
              </a:tr>
              <a:tr h="3051752">
                <a:tc>
                  <a:txBody>
                    <a:bodyPr/>
                    <a:lstStyle/>
                    <a:p>
                      <a:pPr algn="l"/>
                      <a:r>
                        <a:rPr lang="ru-RU" sz="1800" u="none" strike="noStrike" kern="1200" dirty="0" smtClean="0">
                          <a:effectLst/>
                        </a:rPr>
                        <a:t>У</a:t>
                      </a:r>
                      <a:r>
                        <a:rPr lang="ru-RU" sz="1800" kern="1200" dirty="0" smtClean="0">
                          <a:effectLst/>
                        </a:rPr>
                        <a:t>мение </a:t>
                      </a:r>
                      <a:r>
                        <a:rPr lang="ru-RU" sz="1800" u="none" strike="noStrike" kern="1200" dirty="0" smtClean="0">
                          <a:effectLst/>
                        </a:rPr>
                        <a:t>организовывать  учебное сотрудничество и совместную деятельность с учителем и сверстниками;   работать</a:t>
                      </a:r>
                      <a:r>
                        <a:rPr lang="ru-RU" sz="1800" kern="1200" dirty="0" smtClean="0">
                          <a:effectLst/>
                        </a:rPr>
                        <a:t> индивидуально и в группе: </a:t>
                      </a:r>
                      <a:r>
                        <a:rPr lang="ru-RU" sz="1800" u="none" strike="noStrike" kern="1200" dirty="0" smtClean="0">
                          <a:effectLst/>
                        </a:rPr>
                        <a:t>находить общее решение и разрешать конфликты на основе согласования позиций и учёта интересов;  формулировать, аргументировать и отстаивать своё мнение.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Выполнение заданий</a:t>
                      </a:r>
                      <a:r>
                        <a:rPr lang="ru-RU" baseline="0" dirty="0" smtClean="0"/>
                        <a:t> после текста, направленных на обсуждение какой-либо проблемы, обозначенной в прочитанном материале.</a:t>
                      </a:r>
                      <a:endParaRPr lang="ru-RU" dirty="0"/>
                    </a:p>
                  </a:txBody>
                  <a:tcPr/>
                </a:tc>
              </a:tr>
              <a:tr h="1275262">
                <a:tc>
                  <a:txBody>
                    <a:bodyPr/>
                    <a:lstStyle/>
                    <a:p>
                      <a:pPr algn="l"/>
                      <a:r>
                        <a:rPr lang="ru-RU" sz="1800" u="none" strike="noStrike" kern="1200" dirty="0" smtClean="0">
                          <a:effectLst/>
                        </a:rPr>
                        <a:t>Формирование и развитие компетентности в области использования информационно-коммуникационных технологий (далее ИКТ– компетенции).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Выполнение поиска информации в сети Интернет, использование компьютера для</a:t>
                      </a:r>
                      <a:r>
                        <a:rPr lang="ru-RU" baseline="0" dirty="0" smtClean="0"/>
                        <a:t> решения учебных задач.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1088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dirty="0">
                <a:solidFill>
                  <a:srgbClr val="000066"/>
                </a:solidFill>
              </a:rPr>
              <a:t>В чем разница подходов к обучению чтению в 3-х линейках УМК?</a:t>
            </a:r>
            <a:r>
              <a:rPr lang="ru-RU" dirty="0">
                <a:solidFill>
                  <a:srgbClr val="000066"/>
                </a:solidFill>
              </a:rPr>
              <a:t/>
            </a:r>
            <a:br>
              <a:rPr lang="ru-RU" dirty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4929411"/>
          </a:xfrm>
        </p:spPr>
        <p:txBody>
          <a:bodyPr/>
          <a:lstStyle/>
          <a:p>
            <a:r>
              <a:rPr lang="ru-RU" altLang="ru-RU" sz="2200" dirty="0"/>
              <a:t>В</a:t>
            </a:r>
            <a:r>
              <a:rPr lang="ru-RU" altLang="ru-RU" sz="2200" dirty="0" smtClean="0"/>
              <a:t> </a:t>
            </a:r>
            <a:r>
              <a:rPr lang="ru-RU" altLang="ru-RU" sz="2200" dirty="0"/>
              <a:t>курсе “</a:t>
            </a:r>
            <a:r>
              <a:rPr lang="en-US" altLang="ru-RU" sz="2200" dirty="0"/>
              <a:t>Happy English.ru</a:t>
            </a:r>
            <a:r>
              <a:rPr lang="ru-RU" altLang="ru-RU" sz="2200" dirty="0"/>
              <a:t>” </a:t>
            </a:r>
            <a:r>
              <a:rPr lang="ru-RU" altLang="ru-RU" sz="2200" dirty="0" smtClean="0"/>
              <a:t>в основу овладения </a:t>
            </a:r>
            <a:r>
              <a:rPr lang="ru-RU" altLang="ru-RU" sz="2200" dirty="0"/>
              <a:t>техникой </a:t>
            </a:r>
            <a:r>
              <a:rPr lang="ru-RU" altLang="ru-RU" sz="2200" dirty="0" smtClean="0"/>
              <a:t>чтения положен </a:t>
            </a:r>
            <a:r>
              <a:rPr lang="ru-RU" altLang="ru-RU" sz="2200" dirty="0" err="1" smtClean="0"/>
              <a:t>звуко-буквенный</a:t>
            </a:r>
            <a:r>
              <a:rPr lang="ru-RU" altLang="ru-RU" sz="2200" dirty="0" smtClean="0"/>
              <a:t> </a:t>
            </a:r>
            <a:r>
              <a:rPr lang="ru-RU" altLang="ru-RU" sz="2200" dirty="0"/>
              <a:t>метод.</a:t>
            </a:r>
          </a:p>
          <a:p>
            <a:r>
              <a:rPr lang="ru-RU" sz="2200" dirty="0" smtClean="0"/>
              <a:t>В курсе </a:t>
            </a:r>
            <a:r>
              <a:rPr lang="en-US" sz="2200" dirty="0" smtClean="0"/>
              <a:t>“Millie”  - </a:t>
            </a:r>
            <a:r>
              <a:rPr lang="ru-RU" sz="2200" dirty="0" smtClean="0"/>
              <a:t>обучение чтению с помощью сочетания методов целого слова и звуко-буквенных соответствий, чтение текстов разных жанров, овладение языковыми структурами через контекст и постоянное их употребление в речи. </a:t>
            </a:r>
          </a:p>
          <a:p>
            <a:r>
              <a:rPr lang="ru-RU" sz="2200" dirty="0" smtClean="0"/>
              <a:t>В курсе </a:t>
            </a:r>
            <a:r>
              <a:rPr lang="en-US" sz="2200" dirty="0" smtClean="0"/>
              <a:t>“Enjoy English” </a:t>
            </a:r>
            <a:r>
              <a:rPr lang="ru-RU" sz="2200" dirty="0" smtClean="0"/>
              <a:t>овладение умением чтения вслух и про себя происходит параллельно, а также, неразрывно с работой по развитию умения извлекать информацию из прочитанного (за счет пред- и послетекстовых заданий). При овладении техникой чтения вслух учащиеся соотносят графический образ слова с его звуковым образом на основе знания основных правил чтения.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562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79912" y="274638"/>
            <a:ext cx="4906888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71683" name="Picture 3" descr="C:\Users\titul\Desktop\_E_E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4038600" cy="223533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23528" y="2348880"/>
            <a:ext cx="8363272" cy="3777283"/>
          </a:xfrm>
        </p:spPr>
        <p:txBody>
          <a:bodyPr/>
          <a:lstStyle/>
          <a:p>
            <a:r>
              <a:rPr lang="ru-RU" dirty="0" smtClean="0"/>
              <a:t>Учащиеся 2 класса приступают к овладению техникой чтения в начале второго полугодия (с 36 урока). Некоторые слова им уже известны из рабочей тетради (из процесса знакомства с алфавитом). </a:t>
            </a:r>
          </a:p>
          <a:p>
            <a:r>
              <a:rPr lang="ru-RU" dirty="0" smtClean="0"/>
              <a:t>Обучение технике чтения происходит с опорой на правила-инструкции, которые излагает постоянный персонаж учебника </a:t>
            </a:r>
            <a:r>
              <a:rPr lang="en-US" dirty="0" smtClean="0"/>
              <a:t>Mr. Rule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3501008"/>
            <a:ext cx="4211960" cy="1540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Развивающие задания в процессе изучения алфавита</a:t>
            </a:r>
            <a:endParaRPr lang="ru-RU" dirty="0"/>
          </a:p>
        </p:txBody>
      </p:sp>
      <p:pic>
        <p:nvPicPr>
          <p:cNvPr id="757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32" y="0"/>
            <a:ext cx="50348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4797152"/>
            <a:ext cx="5004048" cy="187220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780" name="Picture 4" descr="http://www.titul.ru/central/pickup.php?s=www_titul_ru&amp;i=eirsx4u6s8oteoz69wu9bxj3d9kzw2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60648"/>
            <a:ext cx="2193032" cy="302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31832" cy="691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3"/>
          <p:cNvSpPr txBox="1">
            <a:spLocks/>
          </p:cNvSpPr>
          <p:nvPr/>
        </p:nvSpPr>
        <p:spPr bwMode="auto">
          <a:xfrm>
            <a:off x="5004048" y="3501008"/>
            <a:ext cx="413995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Параллельное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овладение техникой чтения и работой по развитию умения извлекать информацию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4" descr="http://www.titul.ru/central/pickup.php?s=www_titul_ru&amp;i=eirsx4u6s8oteoz69wu9bxj3d9kzw2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60648"/>
            <a:ext cx="2193032" cy="3026384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39652" y="3442738"/>
            <a:ext cx="4752528" cy="216024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072" y="3429000"/>
            <a:ext cx="3923928" cy="3240360"/>
          </a:xfrm>
        </p:spPr>
        <p:txBody>
          <a:bodyPr/>
          <a:lstStyle/>
          <a:p>
            <a:r>
              <a:rPr lang="ru-RU" dirty="0" smtClean="0"/>
              <a:t>Знакомство с буквой </a:t>
            </a:r>
            <a:r>
              <a:rPr lang="en-US" dirty="0" err="1" smtClean="0"/>
              <a:t>Tt</a:t>
            </a:r>
            <a:r>
              <a:rPr lang="en-US" dirty="0" smtClean="0"/>
              <a:t> </a:t>
            </a:r>
          </a:p>
          <a:p>
            <a:r>
              <a:rPr lang="ru-RU" dirty="0" smtClean="0"/>
              <a:t>Дифференциация глухих и звонких</a:t>
            </a:r>
            <a:endParaRPr lang="ru-RU" dirty="0"/>
          </a:p>
        </p:txBody>
      </p:sp>
      <p:pic>
        <p:nvPicPr>
          <p:cNvPr id="6" name="Picture 4" descr="http://www.titul.ru/central/pickup.php?s=www_titul_ru&amp;i=eirsx4u6s8oteoz69wu9bxj3d9kzw2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60648"/>
            <a:ext cx="2193032" cy="3026384"/>
          </a:xfrm>
          <a:prstGeom prst="rect">
            <a:avLst/>
          </a:prstGeom>
          <a:noFill/>
        </p:spPr>
      </p:pic>
      <p:pic>
        <p:nvPicPr>
          <p:cNvPr id="7680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8580"/>
            <a:ext cx="5086350" cy="692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0" y="4149080"/>
            <a:ext cx="4788024" cy="158417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25538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</a:rPr>
              <a:t>План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12776"/>
            <a:ext cx="8229600" cy="4968875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</a:rPr>
              <a:t>Чему обучать? </a:t>
            </a:r>
            <a:endParaRPr lang="en-US" dirty="0" smtClean="0">
              <a:solidFill>
                <a:srgbClr val="000066"/>
              </a:solidFill>
            </a:endParaRPr>
          </a:p>
          <a:p>
            <a:r>
              <a:rPr lang="ru-RU" dirty="0" smtClean="0">
                <a:solidFill>
                  <a:srgbClr val="000066"/>
                </a:solidFill>
              </a:rPr>
              <a:t>Какое </a:t>
            </a:r>
            <a:r>
              <a:rPr lang="ru-RU" dirty="0" smtClean="0">
                <a:solidFill>
                  <a:srgbClr val="000066"/>
                </a:solidFill>
              </a:rPr>
              <a:t>место занимает чтение во ФГОС НОО?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В </a:t>
            </a:r>
            <a:r>
              <a:rPr lang="ru-RU" dirty="0" smtClean="0">
                <a:solidFill>
                  <a:srgbClr val="000066"/>
                </a:solidFill>
              </a:rPr>
              <a:t>чем разница подходов к обучению чтению в 3-х линейках УМК?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Какие еще пособия помогут?</a:t>
            </a:r>
          </a:p>
          <a:p>
            <a:endParaRPr lang="ru-RU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titul\Downloads\EE2 WB 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957" y="0"/>
            <a:ext cx="5100043" cy="6858000"/>
          </a:xfrm>
          <a:prstGeom prst="rect">
            <a:avLst/>
          </a:prstGeom>
          <a:noFill/>
        </p:spPr>
      </p:pic>
      <p:pic>
        <p:nvPicPr>
          <p:cNvPr id="72708" name="Picture 4" descr="https://www.englishteachers.ru/uploadedfiles/waresimgs/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188640"/>
            <a:ext cx="1960351" cy="266429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3140968"/>
            <a:ext cx="3888432" cy="2736304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Для закрепления правил чтения учащиеся выполняют специальные упражнения с цветовой сигнализацией из рабочей тетради.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7984" y="3356992"/>
            <a:ext cx="4536504" cy="72008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</a:rPr>
              <a:t>Закрепление правил чтения с помощью цветовой сигнализации</a:t>
            </a:r>
            <a:r>
              <a:rPr lang="en-US" dirty="0" smtClean="0">
                <a:solidFill>
                  <a:srgbClr val="000066"/>
                </a:solidFill>
              </a:rPr>
              <a:t/>
            </a:r>
            <a:br>
              <a:rPr lang="en-US" dirty="0" smtClean="0">
                <a:solidFill>
                  <a:srgbClr val="000066"/>
                </a:solidFill>
              </a:rPr>
            </a:br>
            <a:r>
              <a:rPr lang="ru-RU" dirty="0" smtClean="0">
                <a:solidFill>
                  <a:srgbClr val="000066"/>
                </a:solidFill>
              </a:rPr>
              <a:t>                          </a:t>
            </a:r>
            <a:r>
              <a:rPr lang="ru-RU" sz="3600" i="1" dirty="0" smtClean="0">
                <a:solidFill>
                  <a:srgbClr val="000066"/>
                </a:solidFill>
              </a:rPr>
              <a:t>(выдержка из КДУ)</a:t>
            </a:r>
            <a:endParaRPr lang="ru-RU" i="1" dirty="0">
              <a:solidFill>
                <a:srgbClr val="000066"/>
              </a:solidFill>
            </a:endParaRP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204864"/>
            <a:ext cx="6040414" cy="397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http://www.titul.ru/central/pickup.php?s=www_titul_ru&amp;i=rpogelwrb5fd59untub0lj7m26vzao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19050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979F676-05DF-4924-BAFE-F1AC12A2D343}" type="slidenum">
              <a:rPr lang="ru-RU" altLang="ru-RU" sz="1400"/>
              <a:pPr eaLnBrk="1" hangingPunct="1"/>
              <a:t>22</a:t>
            </a:fld>
            <a:endParaRPr lang="ru-RU" altLang="ru-RU" sz="1400"/>
          </a:p>
        </p:txBody>
      </p:sp>
      <p:sp>
        <p:nvSpPr>
          <p:cNvPr id="3076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203848" y="548680"/>
            <a:ext cx="5756374" cy="431800"/>
          </a:xfrm>
        </p:spPr>
        <p:txBody>
          <a:bodyPr/>
          <a:lstStyle/>
          <a:p>
            <a:pPr>
              <a:lnSpc>
                <a:spcPts val="1500"/>
              </a:lnSpc>
              <a:defRPr/>
            </a:pP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1600" b="1" dirty="0" smtClean="0"/>
              <a:t>Первый урок: диагностика сформированности навыков техники чтения на русском языке</a:t>
            </a:r>
            <a:r>
              <a:rPr lang="ru-RU" sz="1050" b="1" dirty="0" smtClean="0"/>
              <a:t/>
            </a:r>
            <a:br>
              <a:rPr lang="ru-RU" sz="1050" b="1" dirty="0" smtClean="0"/>
            </a:br>
            <a:endParaRPr lang="ru-RU" sz="1100" dirty="0"/>
          </a:p>
        </p:txBody>
      </p:sp>
      <p:pic>
        <p:nvPicPr>
          <p:cNvPr id="5125" name="Picture 5" descr="Y:\Titul-OKT\Конобеев\HEru2_1-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3568" y="1303337"/>
            <a:ext cx="7872413" cy="5554663"/>
          </a:xfrm>
          <a:noFill/>
        </p:spPr>
      </p:pic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5652120" y="0"/>
            <a:ext cx="1368425" cy="45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2"/>
                </a:solidFill>
              </a:rPr>
              <a:t>2 класс</a:t>
            </a:r>
          </a:p>
        </p:txBody>
      </p:sp>
      <p:pic>
        <p:nvPicPr>
          <p:cNvPr id="39937" name="Picture 1" descr="C:\Users\titul\Desktop\logo Her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419872" cy="1358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4800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4" descr="pp9-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237" y="976726"/>
            <a:ext cx="8565775" cy="58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1691680" y="0"/>
            <a:ext cx="7452320" cy="86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tx2"/>
                </a:solidFill>
              </a:rPr>
              <a:t>Этапы 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формирования</a:t>
            </a:r>
            <a:r>
              <a:rPr lang="en-US" altLang="ru-RU" sz="24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400" b="1" dirty="0" smtClean="0">
                <a:solidFill>
                  <a:schemeClr val="tx2"/>
                </a:solidFill>
              </a:rPr>
              <a:t>навыков </a:t>
            </a:r>
            <a:r>
              <a:rPr lang="ru-RU" altLang="ru-RU" sz="2400" b="1" dirty="0">
                <a:solidFill>
                  <a:schemeClr val="tx2"/>
                </a:solidFill>
              </a:rPr>
              <a:t>техники чтения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919408"/>
            <a:ext cx="5112568" cy="2585323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indent="356870" eaLnBrk="0" fontAlgn="base" hangingPunct="0"/>
            <a:r>
              <a:rPr lang="ru-RU" i="1" dirty="0">
                <a:solidFill>
                  <a:srgbClr val="002060"/>
                </a:solidFill>
                <a:latin typeface="Arial"/>
                <a:ea typeface="Times New Roman"/>
              </a:rPr>
              <a:t>Сюжетная основа позволяет в игровой форме познакомить учащихся с  правилами чтения, структурой английского предложения,  особенностями произношения, а также  представить такие типичные ситуации общения как «Приветствие» , «Знакомство», «Рассказ о своей семье, хобби , питомце», научить описывать элементарные картинки.</a:t>
            </a:r>
            <a:endParaRPr lang="ru-RU" sz="1400" i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572000" y="764704"/>
            <a:ext cx="4556125" cy="80645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Char char="•"/>
            </a:pPr>
            <a:r>
              <a:rPr lang="en-US" altLang="ru-RU" sz="1800" dirty="0"/>
              <a:t> </a:t>
            </a:r>
            <a:r>
              <a:rPr lang="ru-RU" altLang="ru-RU" sz="1800" dirty="0"/>
              <a:t>Установление  соответствия буква-звук</a:t>
            </a:r>
            <a:endParaRPr lang="en-US" altLang="ru-RU" sz="1800" dirty="0"/>
          </a:p>
          <a:p>
            <a:pPr eaLnBrk="1" hangingPunct="1">
              <a:lnSpc>
                <a:spcPct val="130000"/>
              </a:lnSpc>
              <a:buFontTx/>
              <a:buChar char="•"/>
            </a:pPr>
            <a:r>
              <a:rPr lang="en-US" altLang="ru-RU" sz="1800" dirty="0"/>
              <a:t> </a:t>
            </a:r>
            <a:r>
              <a:rPr lang="ru-RU" altLang="ru-RU" sz="1800" dirty="0"/>
              <a:t>Знакомство с  транскрипцией</a:t>
            </a:r>
          </a:p>
        </p:txBody>
      </p:sp>
      <p:pic>
        <p:nvPicPr>
          <p:cNvPr id="6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90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75256B-FCBA-4A4F-994D-F26DEC0B8C18}" type="slidenum">
              <a:rPr lang="ru-RU" altLang="ru-RU" sz="1400"/>
              <a:pPr eaLnBrk="1" hangingPunct="1"/>
              <a:t>24</a:t>
            </a:fld>
            <a:endParaRPr lang="ru-RU" altLang="ru-RU" sz="1400"/>
          </a:p>
        </p:txBody>
      </p:sp>
      <p:pic>
        <p:nvPicPr>
          <p:cNvPr id="9219" name="Picture 2" descr="HEru2_p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488" y="0"/>
            <a:ext cx="4989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051720" y="188640"/>
            <a:ext cx="2447999" cy="115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 dirty="0">
                <a:solidFill>
                  <a:schemeClr val="tx2"/>
                </a:solidFill>
              </a:rPr>
              <a:t>Этапы формирования</a:t>
            </a:r>
            <a:br>
              <a:rPr lang="ru-RU" altLang="ru-RU" sz="1800" b="1" dirty="0">
                <a:solidFill>
                  <a:schemeClr val="tx2"/>
                </a:solidFill>
              </a:rPr>
            </a:br>
            <a:r>
              <a:rPr lang="ru-RU" altLang="ru-RU" sz="1800" b="1" dirty="0">
                <a:solidFill>
                  <a:schemeClr val="tx2"/>
                </a:solidFill>
              </a:rPr>
              <a:t>навыков техники чтения</a:t>
            </a:r>
            <a:br>
              <a:rPr lang="ru-RU" altLang="ru-RU" sz="1800" b="1" dirty="0">
                <a:solidFill>
                  <a:schemeClr val="tx2"/>
                </a:solidFill>
              </a:rPr>
            </a:br>
            <a:endParaRPr lang="ru-RU" altLang="ru-RU" sz="1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8349" y="2832317"/>
            <a:ext cx="4320604" cy="341632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indent="356870" eaLnBrk="0" fontAlgn="base" hangingPunct="0"/>
            <a:r>
              <a:rPr lang="ru-RU" i="1" dirty="0" smtClean="0">
                <a:solidFill>
                  <a:srgbClr val="002060"/>
                </a:solidFill>
                <a:latin typeface="Arial"/>
                <a:ea typeface="Times New Roman"/>
              </a:rPr>
              <a:t>Сюжетная </a:t>
            </a:r>
            <a:r>
              <a:rPr lang="ru-RU" i="1" dirty="0">
                <a:solidFill>
                  <a:srgbClr val="002060"/>
                </a:solidFill>
                <a:latin typeface="Arial"/>
                <a:ea typeface="Times New Roman"/>
              </a:rPr>
              <a:t>основа позволяет в игровой форме познакомить учащихся с  правилами чтения, структурой английского предложения,  особенностями произношения, а также  представить такие типичные ситуации общения как «Приветствие» , «Знакомство», «Рассказ о своей семье, хобби , питомце», научить описывать элементарные картинки.</a:t>
            </a:r>
            <a:endParaRPr lang="ru-RU" sz="1400" i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  <p:pic>
        <p:nvPicPr>
          <p:cNvPr id="36866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919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9278073-99A8-4AF6-AAC2-2493C0674F03}" type="slidenum">
              <a:rPr lang="ru-RU" altLang="ru-RU" sz="1400"/>
              <a:pPr eaLnBrk="1" hangingPunct="1"/>
              <a:t>25</a:t>
            </a:fld>
            <a:endParaRPr lang="ru-RU" altLang="ru-RU" sz="1400"/>
          </a:p>
        </p:txBody>
      </p:sp>
      <p:pic>
        <p:nvPicPr>
          <p:cNvPr id="10243" name="Picture 2" descr="HEru2WB1_p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00038"/>
            <a:ext cx="5114925" cy="655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683568" y="2780928"/>
            <a:ext cx="32400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 dirty="0" smtClean="0">
                <a:solidFill>
                  <a:schemeClr val="tx2"/>
                </a:solidFill>
              </a:rPr>
              <a:t>Закрепление</a:t>
            </a:r>
            <a:r>
              <a:rPr lang="ru-RU" altLang="ru-RU" sz="1800" b="1" i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навыков техники чтения</a:t>
            </a:r>
            <a:endParaRPr lang="ru-RU" altLang="ru-RU" sz="1800" b="1" i="1" dirty="0">
              <a:solidFill>
                <a:schemeClr val="tx2"/>
              </a:solidFill>
            </a:endParaRPr>
          </a:p>
        </p:txBody>
      </p:sp>
      <p:pic>
        <p:nvPicPr>
          <p:cNvPr id="35842" name="Picture 2" descr="http://www.titul.ru/central/pickup.php?s=www_titul_ru&amp;i=g8r5r9l8uqde73o0kda1ki7yudd8wl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4413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139952" y="260648"/>
            <a:ext cx="5004048" cy="144016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2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E04A2B-BBF8-41EA-9744-42F495A288C3}" type="slidenum">
              <a:rPr lang="ru-RU" altLang="ru-RU" sz="1400"/>
              <a:pPr eaLnBrk="1" hangingPunct="1"/>
              <a:t>26</a:t>
            </a:fld>
            <a:endParaRPr lang="ru-RU" altLang="ru-RU" sz="1400"/>
          </a:p>
        </p:txBody>
      </p:sp>
      <p:pic>
        <p:nvPicPr>
          <p:cNvPr id="11270" name="Picture 5" descr="p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488" y="0"/>
            <a:ext cx="4989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2996952"/>
            <a:ext cx="4105275" cy="251936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ru-RU" altLang="ru-RU" sz="1600" dirty="0" smtClean="0"/>
              <a:t>К третьему уроку школьники познакомились с буквами </a:t>
            </a:r>
            <a:r>
              <a:rPr lang="en-US" altLang="ru-RU" sz="1600" dirty="0" err="1" smtClean="0"/>
              <a:t>Nn,Tt</a:t>
            </a:r>
            <a:endParaRPr lang="en-US" altLang="ru-RU" sz="1600" dirty="0" smtClean="0"/>
          </a:p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ru-RU" altLang="ru-RU" sz="1600" dirty="0" smtClean="0"/>
              <a:t> На уроке 3 приступают</a:t>
            </a:r>
            <a:br>
              <a:rPr lang="ru-RU" altLang="ru-RU" sz="1600" dirty="0" smtClean="0"/>
            </a:br>
            <a:r>
              <a:rPr lang="ru-RU" altLang="ru-RU" sz="1600" dirty="0" smtClean="0"/>
              <a:t>к проекту алфавит</a:t>
            </a:r>
            <a:br>
              <a:rPr lang="ru-RU" altLang="ru-RU" sz="1600" dirty="0" smtClean="0"/>
            </a:br>
            <a:r>
              <a:rPr lang="ru-RU" altLang="ru-RU" sz="1600" dirty="0" smtClean="0"/>
              <a:t>и слушают  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алфавитную песню</a:t>
            </a:r>
            <a:endParaRPr lang="en-US" altLang="ru-RU" sz="1600" dirty="0" smtClean="0"/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/>
              <a:t>      На стр. 46-47 учебника (</a:t>
            </a:r>
            <a:r>
              <a:rPr lang="en-US" altLang="ru-RU" sz="1600" dirty="0" smtClean="0"/>
              <a:t>II</a:t>
            </a:r>
            <a:r>
              <a:rPr lang="ru-RU" altLang="ru-RU" sz="1600" dirty="0" smtClean="0"/>
              <a:t> часть)</a:t>
            </a:r>
          </a:p>
          <a:p>
            <a:pPr eaLnBrk="1" hangingPunct="1"/>
            <a:endParaRPr lang="ru-RU" altLang="ru-RU" sz="1800" dirty="0" smtClean="0"/>
          </a:p>
        </p:txBody>
      </p:sp>
      <p:pic>
        <p:nvPicPr>
          <p:cNvPr id="6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63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9EC772B-C7A8-4D9D-A1FD-2B0F185766DE}" type="slidenum">
              <a:rPr lang="ru-RU" altLang="ru-RU" sz="1400"/>
              <a:pPr eaLnBrk="1" hangingPunct="1"/>
              <a:t>27</a:t>
            </a:fld>
            <a:endParaRPr lang="ru-RU" altLang="ru-RU" sz="1400"/>
          </a:p>
        </p:txBody>
      </p:sp>
      <p:pic>
        <p:nvPicPr>
          <p:cNvPr id="12291" name="Picture 2" descr="p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0"/>
            <a:ext cx="4989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51520" y="2780928"/>
            <a:ext cx="410527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Char char="•"/>
            </a:pPr>
            <a:r>
              <a:rPr lang="ru-RU" altLang="ru-RU" dirty="0"/>
              <a:t>Чтение гласных букв в </a:t>
            </a:r>
            <a:r>
              <a:rPr lang="ru-RU" altLang="ru-RU" b="1" dirty="0"/>
              <a:t>закрытом</a:t>
            </a:r>
            <a:r>
              <a:rPr lang="ru-RU" altLang="ru-RU" dirty="0"/>
              <a:t> типе слога, представляющих наименьшую степень сложности</a:t>
            </a:r>
            <a:r>
              <a:rPr lang="en-US" altLang="ru-RU" dirty="0"/>
              <a:t>.</a:t>
            </a:r>
          </a:p>
          <a:p>
            <a:pPr eaLnBrk="1" hangingPunct="1">
              <a:lnSpc>
                <a:spcPct val="130000"/>
              </a:lnSpc>
              <a:buFontTx/>
              <a:buChar char="•"/>
            </a:pPr>
            <a:r>
              <a:rPr lang="ru-RU" altLang="ru-RU" dirty="0"/>
              <a:t>Изученные буквы сразу позволяют составлять значимые слова, и у детей с первых же уроков появляется реальная опора в изучении языка.</a:t>
            </a:r>
          </a:p>
        </p:txBody>
      </p:sp>
      <p:pic>
        <p:nvPicPr>
          <p:cNvPr id="6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390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1BAFF1B-7387-4788-9C4B-46BDD35EE381}" type="slidenum">
              <a:rPr lang="ru-RU" altLang="ru-RU" sz="1400"/>
              <a:pPr eaLnBrk="1" hangingPunct="1"/>
              <a:t>28</a:t>
            </a:fld>
            <a:endParaRPr lang="ru-RU" altLang="ru-RU" sz="1400"/>
          </a:p>
        </p:txBody>
      </p:sp>
      <p:pic>
        <p:nvPicPr>
          <p:cNvPr id="14339" name="Picture 2" descr="p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488" y="0"/>
            <a:ext cx="4989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61971" y="2924944"/>
            <a:ext cx="388778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sz="1800" dirty="0"/>
              <a:t>Закрепление изученных букв происходит в занимательной форме</a:t>
            </a:r>
          </a:p>
        </p:txBody>
      </p:sp>
      <p:pic>
        <p:nvPicPr>
          <p:cNvPr id="5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5070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641084" cy="456565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buFontTx/>
              <a:buNone/>
            </a:pPr>
            <a:r>
              <a:rPr lang="ru-RU" altLang="ru-RU" sz="1800" dirty="0" smtClean="0"/>
              <a:t>После того как второклассники познакомились с чтением гласных букв в закрытом типе слога, 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на 34 уроке они приступают к чтению гласных букв в </a:t>
            </a:r>
            <a:r>
              <a:rPr lang="ru-RU" altLang="ru-RU" sz="1800" b="1" dirty="0" smtClean="0"/>
              <a:t>открытом</a:t>
            </a:r>
            <a:r>
              <a:rPr lang="ru-RU" altLang="ru-RU" sz="1800" dirty="0" smtClean="0"/>
              <a:t> типе слога.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Параллельно изучают правила чтения наиболее частотных буквосочетаний.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На протяжении 43 уроков учащиеся изучают буквы.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На 4-м уроке начинают читать отдельные слова.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На 10-м уроке переходят к чтению словосочетаний.</a:t>
            </a:r>
          </a:p>
          <a:p>
            <a:pPr eaLnBrk="1" hangingPunct="1">
              <a:lnSpc>
                <a:spcPct val="105000"/>
              </a:lnSpc>
            </a:pPr>
            <a:r>
              <a:rPr lang="ru-RU" altLang="ru-RU" sz="1800" dirty="0" smtClean="0"/>
              <a:t>На 19-м уроке начинают  читать отдельные предложения.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2339975" y="44450"/>
            <a:ext cx="439261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tx2"/>
                </a:solidFill>
              </a:rPr>
              <a:t>Этапы формирования</a:t>
            </a:r>
            <a:br>
              <a:rPr lang="ru-RU" altLang="ru-RU" sz="2400" b="1" dirty="0">
                <a:solidFill>
                  <a:schemeClr val="tx2"/>
                </a:solidFill>
              </a:rPr>
            </a:br>
            <a:r>
              <a:rPr lang="ru-RU" altLang="ru-RU" sz="2400" b="1" dirty="0">
                <a:solidFill>
                  <a:schemeClr val="tx2"/>
                </a:solidFill>
              </a:rPr>
              <a:t>навыков техники чтения</a:t>
            </a:r>
            <a:br>
              <a:rPr lang="ru-RU" altLang="ru-RU" sz="2400" b="1" dirty="0">
                <a:solidFill>
                  <a:schemeClr val="tx2"/>
                </a:solidFill>
              </a:rPr>
            </a:br>
            <a:r>
              <a:rPr lang="ru-RU" altLang="ru-RU" sz="2400" b="1" i="1" dirty="0">
                <a:solidFill>
                  <a:schemeClr val="tx2"/>
                </a:solidFill>
              </a:rPr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xmlns="" val="214271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3212976"/>
          </a:xfrm>
        </p:spPr>
        <p:txBody>
          <a:bodyPr/>
          <a:lstStyle/>
          <a:p>
            <a:r>
              <a:rPr lang="ru-RU" sz="1800" dirty="0" smtClean="0"/>
              <a:t>Огромное количество информации, заключенное в текстах, предназначенных для чтения, пробуждает к выработке гибкого подхода к чтению, т.е. к развитию способности извлекать информацию с разной степенью глубины и полноты в зависимости от коммуникативной задачи. 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i="1" dirty="0" smtClean="0"/>
              <a:t>«…читая статью в «Лансет» я </a:t>
            </a:r>
            <a:r>
              <a:rPr lang="ru-RU" sz="1800" b="1" i="1" dirty="0" smtClean="0"/>
              <a:t>пробежал</a:t>
            </a:r>
            <a:r>
              <a:rPr lang="ru-RU" sz="1800" i="1" dirty="0" smtClean="0"/>
              <a:t> глазами первый параграф, в котором говорилось о предшествующей работе, не относящейся к интересующему меня вопросу, </a:t>
            </a:r>
            <a:r>
              <a:rPr lang="ru-RU" sz="1800" b="1" i="1" dirty="0" smtClean="0"/>
              <a:t>бегло прочитал </a:t>
            </a:r>
            <a:r>
              <a:rPr lang="ru-RU" sz="1800" i="1" dirty="0" smtClean="0"/>
              <a:t>следующую часть, чтобы иметь представление о цели, характере настоящего эксперимента, </a:t>
            </a:r>
            <a:r>
              <a:rPr lang="ru-RU" sz="1800" b="1" i="1" dirty="0" smtClean="0"/>
              <a:t>прочитал</a:t>
            </a:r>
            <a:r>
              <a:rPr lang="ru-RU" sz="1800" i="1" dirty="0" smtClean="0"/>
              <a:t> и описание эксперимента, </a:t>
            </a:r>
            <a:r>
              <a:rPr lang="ru-RU" sz="1800" b="1" i="1" dirty="0" smtClean="0"/>
              <a:t>изучил </a:t>
            </a:r>
            <a:r>
              <a:rPr lang="ru-RU" sz="1800" i="1" dirty="0" smtClean="0"/>
              <a:t>результаты и выводы»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(Майкл Уэст, английский методист)</a:t>
            </a: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95536" y="3356992"/>
            <a:ext cx="4040188" cy="639762"/>
          </a:xfrm>
        </p:spPr>
        <p:txBody>
          <a:bodyPr/>
          <a:lstStyle/>
          <a:p>
            <a:r>
              <a:rPr lang="ru-RU" dirty="0" smtClean="0"/>
              <a:t>Виды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51520" y="4149080"/>
            <a:ext cx="4040188" cy="1728192"/>
          </a:xfrm>
        </p:spPr>
        <p:txBody>
          <a:bodyPr/>
          <a:lstStyle/>
          <a:p>
            <a:r>
              <a:rPr lang="ru-RU" dirty="0" smtClean="0"/>
              <a:t>Изучающее</a:t>
            </a:r>
          </a:p>
          <a:p>
            <a:r>
              <a:rPr lang="ru-RU" dirty="0" smtClean="0"/>
              <a:t>Ознакомительное</a:t>
            </a:r>
          </a:p>
          <a:p>
            <a:r>
              <a:rPr lang="ru-RU" dirty="0" smtClean="0"/>
              <a:t>Просмотровое</a:t>
            </a:r>
          </a:p>
          <a:p>
            <a:r>
              <a:rPr lang="ru-RU" dirty="0" smtClean="0"/>
              <a:t>Поисковое</a:t>
            </a:r>
          </a:p>
          <a:p>
            <a:pPr>
              <a:buNone/>
            </a:pPr>
            <a:r>
              <a:rPr lang="ru-RU" sz="2000" dirty="0" smtClean="0"/>
              <a:t>(Рогова Г.В., Фоломкина С.К.)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02225" y="3429000"/>
            <a:ext cx="4041775" cy="639762"/>
          </a:xfrm>
        </p:spPr>
        <p:txBody>
          <a:bodyPr/>
          <a:lstStyle/>
          <a:p>
            <a:r>
              <a:rPr lang="ru-RU" dirty="0" smtClean="0"/>
              <a:t>Формы чтения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55976" y="4077072"/>
            <a:ext cx="4977879" cy="1656184"/>
          </a:xfrm>
        </p:spPr>
        <p:txBody>
          <a:bodyPr/>
          <a:lstStyle/>
          <a:p>
            <a:r>
              <a:rPr lang="ru-RU" dirty="0" smtClean="0"/>
              <a:t>Про себя (внутреннее чтение)</a:t>
            </a:r>
          </a:p>
          <a:p>
            <a:r>
              <a:rPr lang="ru-RU" dirty="0" smtClean="0"/>
              <a:t>Вслух (внешнее чтение)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484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build="p"/>
      <p:bldP spid="5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195736" y="260648"/>
            <a:ext cx="6948264" cy="97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lnSpc>
                <a:spcPct val="130000"/>
              </a:lnSpc>
            </a:pPr>
            <a:r>
              <a:rPr lang="ru-RU" altLang="ru-RU" sz="1800" dirty="0"/>
              <a:t>С  начала </a:t>
            </a:r>
            <a:r>
              <a:rPr lang="en-US" altLang="ru-RU" sz="1800" dirty="0"/>
              <a:t>II </a:t>
            </a:r>
            <a:r>
              <a:rPr lang="ru-RU" altLang="ru-RU" sz="1800" dirty="0"/>
              <a:t>четверти </a:t>
            </a:r>
            <a:r>
              <a:rPr lang="ru-RU" altLang="ru-RU" sz="1800" dirty="0" smtClean="0"/>
              <a:t>учащиеся переходят </a:t>
            </a:r>
            <a:r>
              <a:rPr lang="ru-RU" altLang="ru-RU" sz="1800" dirty="0"/>
              <a:t>к чтению мини-текстов и мини-диалогов</a:t>
            </a:r>
          </a:p>
        </p:txBody>
      </p:sp>
      <p:pic>
        <p:nvPicPr>
          <p:cNvPr id="18437" name="Picture 4" descr="p7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891" y="2564904"/>
            <a:ext cx="7892109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24250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23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BF0AF97-6AA6-45E6-8CE1-AB94A030F51B}" type="slidenum">
              <a:rPr lang="ru-RU" altLang="ru-RU" sz="1400"/>
              <a:pPr eaLnBrk="1" hangingPunct="1"/>
              <a:t>31</a:t>
            </a:fld>
            <a:endParaRPr lang="ru-RU" altLang="ru-RU" sz="1400"/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584200" y="1492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2000" dirty="0"/>
              <a:t>Закрепление  новых правил чтения в занимательной форме 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2000" dirty="0"/>
              <a:t>Стихов и песен</a:t>
            </a:r>
          </a:p>
        </p:txBody>
      </p:sp>
      <p:pic>
        <p:nvPicPr>
          <p:cNvPr id="19462" name="Picture 5" descr="part2_pp90-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39" y="908720"/>
            <a:ext cx="8663941" cy="595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5" y="-8931"/>
            <a:ext cx="1197771" cy="1646935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644008" y="2348880"/>
            <a:ext cx="4248472" cy="424847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42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4" descr="HEru2SB2_0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3215"/>
            <a:ext cx="4917702" cy="686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656184" cy="22772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0390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106601"/>
            <a:ext cx="5366940" cy="1143000"/>
          </a:xfrm>
        </p:spPr>
        <p:txBody>
          <a:bodyPr/>
          <a:lstStyle/>
          <a:p>
            <a:pPr eaLnBrk="1" hangingPunct="1"/>
            <a:r>
              <a:rPr lang="ru-RU" altLang="ru-RU" sz="3200" b="1" dirty="0" smtClean="0"/>
              <a:t>Многофункциональные тексты</a:t>
            </a:r>
          </a:p>
        </p:txBody>
      </p:sp>
      <p:sp>
        <p:nvSpPr>
          <p:cNvPr id="23556" name="Содержимое 2"/>
          <p:cNvSpPr>
            <a:spLocks noGrp="1"/>
          </p:cNvSpPr>
          <p:nvPr>
            <p:ph idx="4294967295"/>
          </p:nvPr>
        </p:nvSpPr>
        <p:spPr>
          <a:xfrm>
            <a:off x="323528" y="1475189"/>
            <a:ext cx="8679308" cy="47688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dirty="0" smtClean="0"/>
              <a:t>Каждый текст учебника многофункционален</a:t>
            </a:r>
            <a:r>
              <a:rPr lang="en-US" altLang="ru-RU" sz="2800" dirty="0" smtClean="0"/>
              <a:t>:</a:t>
            </a:r>
            <a:r>
              <a:rPr lang="ru-RU" altLang="ru-RU" sz="2800" dirty="0" smtClean="0"/>
              <a:t> </a:t>
            </a:r>
            <a:endParaRPr lang="en-US" altLang="ru-RU" sz="2800" dirty="0" smtClean="0"/>
          </a:p>
          <a:p>
            <a:pPr eaLnBrk="1" hangingPunct="1"/>
            <a:r>
              <a:rPr lang="ru-RU" altLang="ru-RU" sz="2800" dirty="0" smtClean="0"/>
              <a:t>несет воспитательную нагрузку;</a:t>
            </a:r>
            <a:endParaRPr lang="en-US" altLang="ru-RU" sz="2800" dirty="0" smtClean="0"/>
          </a:p>
          <a:p>
            <a:pPr eaLnBrk="1" hangingPunct="1"/>
            <a:r>
              <a:rPr lang="ru-RU" altLang="ru-RU" sz="2800" dirty="0" smtClean="0"/>
              <a:t> закладывает возможности отработки грамматических и лексических явлений;</a:t>
            </a:r>
          </a:p>
          <a:p>
            <a:pPr eaLnBrk="1" hangingPunct="1"/>
            <a:r>
              <a:rPr lang="ru-RU" altLang="ru-RU" sz="2800" dirty="0" smtClean="0"/>
              <a:t>является  информационной основой для формирования  собственного мнения и  участия в дискуссиях на заданную тему.</a:t>
            </a:r>
          </a:p>
          <a:p>
            <a:pPr marL="0" indent="0" eaLnBrk="1" hangingPunct="1">
              <a:buNone/>
            </a:pPr>
            <a:r>
              <a:rPr lang="ru-RU" altLang="ru-RU" sz="2800" dirty="0" smtClean="0"/>
              <a:t>Система упражнений для работы с каждым текстом предполагает развитие  всех метапредметных умений. </a:t>
            </a:r>
          </a:p>
        </p:txBody>
      </p:sp>
      <p:pic>
        <p:nvPicPr>
          <p:cNvPr id="4" name="Picture 1" descr="C:\Users\titul\Desktop\logo Her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06601"/>
            <a:ext cx="3419872" cy="1358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059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0066"/>
                </a:solidFill>
              </a:rPr>
              <a:t>Метод чтения целым словом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179512" y="2348880"/>
            <a:ext cx="8964488" cy="432048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Дети учатся распознавать слова как целые единицы, по силуэтам, по образу, без обязательного анализа по буквам.</a:t>
            </a:r>
          </a:p>
          <a:p>
            <a:pPr eaLnBrk="1" hangingPunct="1">
              <a:lnSpc>
                <a:spcPct val="90000"/>
              </a:lnSpc>
            </a:pPr>
            <a:endParaRPr lang="ru-RU" sz="2000" dirty="0" smtClean="0"/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При обучении чтению этим методом дети соотносят слово с изображением предмета, а затем видят и графический образ слова (обучение идет от звука к образу).</a:t>
            </a:r>
          </a:p>
        </p:txBody>
      </p:sp>
      <p:pic>
        <p:nvPicPr>
          <p:cNvPr id="4" name="Picture 1" descr="C:\Users\titul\Desktop\Milli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"/>
            <a:ext cx="4176464" cy="1138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0" y="2924944"/>
            <a:ext cx="4355976" cy="706438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Метод чтения целым словом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27886" y="116632"/>
            <a:ext cx="4946662" cy="6793267"/>
          </a:xfrm>
          <a:prstGeom prst="rect">
            <a:avLst/>
          </a:prstGeom>
        </p:spPr>
      </p:pic>
      <p:pic>
        <p:nvPicPr>
          <p:cNvPr id="6" name="Picture 2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84" y="0"/>
            <a:ext cx="178797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5976" y="3140968"/>
            <a:ext cx="4788024" cy="1296144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251520" y="1556792"/>
            <a:ext cx="8676456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Опыт показывает, что использование метода чтения целым словом позволяет поддерживать высокий темп обучения, дать детям опору для чтения с первых же уроков. Обучение методом звуко-буквенных соответствий позволяет научить детей читать новые, незнакомые слова.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Авторы курса </a:t>
            </a:r>
            <a:r>
              <a:rPr lang="en-US" sz="2400" dirty="0" smtClean="0"/>
              <a:t>“Millie” </a:t>
            </a:r>
            <a:r>
              <a:rPr lang="ru-RU" sz="2400" dirty="0" smtClean="0"/>
              <a:t>предлагают использовать оба метода в рамках сбалансированного подхода.</a:t>
            </a:r>
          </a:p>
          <a:p>
            <a:pPr eaLnBrk="1" hangingPunct="1">
              <a:lnSpc>
                <a:spcPct val="90000"/>
              </a:lnSpc>
              <a:buNone/>
            </a:pPr>
            <a:endParaRPr lang="ru-RU" sz="2400" dirty="0" smtClean="0"/>
          </a:p>
        </p:txBody>
      </p:sp>
      <p:pic>
        <p:nvPicPr>
          <p:cNvPr id="9217" name="Picture 1" descr="C:\Users\titul\Desktop\Milli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"/>
            <a:ext cx="4176464" cy="1138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eaLnBrk="1" hangingPunct="1"/>
            <a:r>
              <a:rPr lang="ru-RU" sz="3200" dirty="0" err="1" smtClean="0">
                <a:solidFill>
                  <a:srgbClr val="000066"/>
                </a:solidFill>
                <a:latin typeface="Arial" charset="0"/>
              </a:rPr>
              <a:t>Звуко</a:t>
            </a:r>
            <a:r>
              <a:rPr lang="ru-RU" sz="3200" dirty="0" smtClean="0">
                <a:solidFill>
                  <a:srgbClr val="000066"/>
                </a:solidFill>
                <a:latin typeface="Arial" charset="0"/>
              </a:rPr>
              <a:t>-буквенные соответствия в </a:t>
            </a:r>
            <a:r>
              <a:rPr lang="en-US" sz="3200" dirty="0" smtClean="0">
                <a:solidFill>
                  <a:srgbClr val="000066"/>
                </a:solidFill>
                <a:latin typeface="Arial" charset="0"/>
              </a:rPr>
              <a:t>“Millie”</a:t>
            </a:r>
            <a:endParaRPr lang="ru-RU" sz="3200" dirty="0" smtClean="0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34819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479675"/>
            <a:ext cx="8229600" cy="27670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133350" y="1"/>
            <a:ext cx="9010650" cy="745234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000066"/>
                </a:solidFill>
              </a:rPr>
              <a:t>Интеграция чтения в другие виды РД в </a:t>
            </a:r>
            <a:r>
              <a:rPr lang="en-US" sz="3200" dirty="0" smtClean="0">
                <a:solidFill>
                  <a:srgbClr val="000066"/>
                </a:solidFill>
              </a:rPr>
              <a:t>“Millie”</a:t>
            </a:r>
            <a:endParaRPr lang="ru-RU" sz="3200" dirty="0" smtClean="0">
              <a:solidFill>
                <a:srgbClr val="000066"/>
              </a:solidFill>
            </a:endParaRPr>
          </a:p>
        </p:txBody>
      </p:sp>
      <p:sp>
        <p:nvSpPr>
          <p:cNvPr id="205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5234"/>
            <a:ext cx="9144000" cy="6116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0" y="3429000"/>
            <a:ext cx="3851920" cy="620713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Повышение мотивации к чтению</a:t>
            </a:r>
          </a:p>
        </p:txBody>
      </p:sp>
      <p:pic>
        <p:nvPicPr>
          <p:cNvPr id="2052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872208" cy="255361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27165"/>
            <a:ext cx="4975473" cy="6811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9431" y="65077"/>
            <a:ext cx="1235077" cy="167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88024" y="549484"/>
            <a:ext cx="4040188" cy="351730"/>
          </a:xfrm>
        </p:spPr>
        <p:txBody>
          <a:bodyPr/>
          <a:lstStyle/>
          <a:p>
            <a:r>
              <a:rPr lang="ru-RU" dirty="0" smtClean="0"/>
              <a:t>Поисковое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-17024" y="461659"/>
            <a:ext cx="4661032" cy="6385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/>
          <a:srcRect l="976" t="45601"/>
          <a:stretch/>
        </p:blipFill>
        <p:spPr>
          <a:xfrm>
            <a:off x="932990" y="1340768"/>
            <a:ext cx="7128793" cy="5365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3864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000066"/>
                </a:solidFill>
              </a:rPr>
              <a:t>Обучение чтению с пониманием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В курсе </a:t>
            </a:r>
            <a:r>
              <a:rPr lang="en-US" sz="2800" dirty="0" smtClean="0"/>
              <a:t>“Millie” </a:t>
            </a:r>
            <a:r>
              <a:rPr lang="ru-RU" sz="2800" dirty="0" smtClean="0"/>
              <a:t>обучение чтению с пониманием строится на основе целенаправленного обучении школьников умению анализировать текст. </a:t>
            </a:r>
          </a:p>
          <a:p>
            <a:pPr eaLnBrk="1" hangingPunct="1"/>
            <a:r>
              <a:rPr lang="ru-RU" sz="2800" dirty="0" smtClean="0"/>
              <a:t>Тексты для чтения выбираются в соответствии с рядом принципов.</a:t>
            </a:r>
          </a:p>
          <a:p>
            <a:pPr eaLnBrk="1" hangingPunct="1"/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251520" y="0"/>
            <a:ext cx="8604448" cy="11430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000066"/>
                </a:solidFill>
              </a:rPr>
              <a:t>Принципы отбора текстов для чтения в курсе </a:t>
            </a:r>
            <a:r>
              <a:rPr lang="en-US" sz="3200" dirty="0" smtClean="0">
                <a:solidFill>
                  <a:srgbClr val="000066"/>
                </a:solidFill>
              </a:rPr>
              <a:t>“Millie”</a:t>
            </a:r>
            <a:endParaRPr lang="ru-RU" sz="3200" dirty="0" smtClean="0">
              <a:solidFill>
                <a:srgbClr val="000066"/>
              </a:solidFill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Аутентичность текстов;</a:t>
            </a:r>
          </a:p>
          <a:p>
            <a:pPr eaLnBrk="1" hangingPunct="1"/>
            <a:r>
              <a:rPr lang="ru-RU" sz="2400" dirty="0" smtClean="0"/>
              <a:t>Жанровое разнообразие;</a:t>
            </a:r>
          </a:p>
          <a:p>
            <a:pPr eaLnBrk="1" hangingPunct="1"/>
            <a:r>
              <a:rPr lang="ru-RU" sz="2400" dirty="0" smtClean="0"/>
              <a:t>Соответствие концептуального уровня и уровня языковой сложности возрасту учащихся; </a:t>
            </a:r>
          </a:p>
          <a:p>
            <a:pPr eaLnBrk="1" hangingPunct="1"/>
            <a:r>
              <a:rPr lang="ru-RU" sz="2400" dirty="0" smtClean="0"/>
              <a:t>Реальность ситуации чтения для учащегося;</a:t>
            </a:r>
          </a:p>
          <a:p>
            <a:pPr eaLnBrk="1" hangingPunct="1"/>
            <a:r>
              <a:rPr lang="ru-RU" sz="2400" dirty="0" smtClean="0"/>
              <a:t>Наличие идеи (проблемы), стимулирующей дальнейшее обсуждение;</a:t>
            </a:r>
          </a:p>
          <a:p>
            <a:pPr eaLnBrk="1" hangingPunct="1"/>
            <a:r>
              <a:rPr lang="ru-RU" sz="2400" dirty="0" smtClean="0"/>
              <a:t>Этическая и эстетическая ценность текстов;</a:t>
            </a:r>
          </a:p>
          <a:p>
            <a:pPr eaLnBrk="1" hangingPunct="1"/>
            <a:r>
              <a:rPr lang="ru-RU" sz="2400" dirty="0" smtClean="0"/>
              <a:t>Современность языка;</a:t>
            </a:r>
          </a:p>
          <a:p>
            <a:pPr eaLnBrk="1" hangingPunct="1"/>
            <a:r>
              <a:rPr lang="ru-RU" sz="2400" dirty="0" smtClean="0"/>
              <a:t>Интерес для учащихся;</a:t>
            </a:r>
          </a:p>
          <a:p>
            <a:pPr eaLnBrk="1" hangingPunct="1"/>
            <a:r>
              <a:rPr lang="ru-RU" sz="2400" dirty="0" smtClean="0"/>
              <a:t>Развивающая ценность с точки зрения обучения языку и культуры.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2483768" y="188913"/>
            <a:ext cx="6409407" cy="849312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000066"/>
                </a:solidFill>
              </a:rPr>
              <a:t>Обучение чтению с пониманием </a:t>
            </a:r>
            <a:r>
              <a:rPr lang="en-US" sz="3200" dirty="0" smtClean="0">
                <a:solidFill>
                  <a:srgbClr val="000066"/>
                </a:solidFill>
              </a:rPr>
              <a:t/>
            </a:r>
            <a:br>
              <a:rPr lang="en-US" sz="3200" dirty="0" smtClean="0">
                <a:solidFill>
                  <a:srgbClr val="000066"/>
                </a:solidFill>
              </a:rPr>
            </a:br>
            <a:r>
              <a:rPr lang="ru-RU" sz="3200" dirty="0" smtClean="0">
                <a:solidFill>
                  <a:srgbClr val="000066"/>
                </a:solidFill>
              </a:rPr>
              <a:t>на уровне понятий</a:t>
            </a:r>
          </a:p>
        </p:txBody>
      </p:sp>
      <p:sp>
        <p:nvSpPr>
          <p:cNvPr id="4100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4098" name="Object 5"/>
          <p:cNvGraphicFramePr>
            <a:graphicFrameLocks noChangeAspect="1"/>
          </p:cNvGraphicFramePr>
          <p:nvPr/>
        </p:nvGraphicFramePr>
        <p:xfrm>
          <a:off x="323850" y="1196975"/>
          <a:ext cx="8212138" cy="5572125"/>
        </p:xfrm>
        <a:graphic>
          <a:graphicData uri="http://schemas.openxmlformats.org/presentationml/2006/ole">
            <p:oleObj spid="_x0000_s3091" name="Acrobat Document" r:id="rId3" imgW="12728520" imgH="8521560" progId="AcroExch.Document.11">
              <p:embed/>
            </p:oleObj>
          </a:graphicData>
        </a:graphic>
      </p:graphicFrame>
      <p:pic>
        <p:nvPicPr>
          <p:cNvPr id="5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872208" cy="2553613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4941168"/>
            <a:ext cx="3168352" cy="1512168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2699792" y="0"/>
            <a:ext cx="6214144" cy="981075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Обучение чтению с пониманием –образовательная ценность текстов</a:t>
            </a:r>
          </a:p>
        </p:txBody>
      </p:sp>
      <p:sp>
        <p:nvSpPr>
          <p:cNvPr id="6148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6146" name="Object 5"/>
          <p:cNvGraphicFramePr>
            <a:graphicFrameLocks noChangeAspect="1"/>
          </p:cNvGraphicFramePr>
          <p:nvPr/>
        </p:nvGraphicFramePr>
        <p:xfrm>
          <a:off x="179388" y="908050"/>
          <a:ext cx="8496300" cy="5765800"/>
        </p:xfrm>
        <a:graphic>
          <a:graphicData uri="http://schemas.openxmlformats.org/presentationml/2006/ole">
            <p:oleObj spid="_x0000_s5138" name="Acrobat Document" r:id="rId3" imgW="12728520" imgH="8521560" progId="AcroExch.Document.11">
              <p:embed/>
            </p:oleObj>
          </a:graphicData>
        </a:graphic>
      </p:graphicFrame>
      <p:pic>
        <p:nvPicPr>
          <p:cNvPr id="5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872208" cy="2553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000066"/>
                </a:solidFill>
              </a:rPr>
              <a:t>Какие еще пособия </a:t>
            </a:r>
            <a:r>
              <a:rPr lang="ru-RU" dirty="0" smtClean="0">
                <a:solidFill>
                  <a:srgbClr val="000066"/>
                </a:solidFill>
              </a:rPr>
              <a:t>помогут</a:t>
            </a:r>
            <a:r>
              <a:rPr lang="ru-RU" dirty="0">
                <a:solidFill>
                  <a:srgbClr val="000066"/>
                </a:solidFill>
              </a:rPr>
              <a:t>?</a:t>
            </a:r>
            <a:br>
              <a:rPr lang="ru-RU" dirty="0">
                <a:solidFill>
                  <a:srgbClr val="000066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021289"/>
            <a:ext cx="8856984" cy="720080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Где можно купить пособия: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www.englishteachers.ru/Wares?category=2&amp;backto=U2hvcC5odG1s&amp;page=2</a:t>
            </a:r>
            <a:r>
              <a:rPr lang="ru-RU" sz="1800" dirty="0" smtClean="0"/>
              <a:t>  </a:t>
            </a:r>
            <a:endParaRPr lang="ru-RU" sz="1800" dirty="0"/>
          </a:p>
        </p:txBody>
      </p:sp>
      <p:pic>
        <p:nvPicPr>
          <p:cNvPr id="1026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258" y="1052736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808" y="1600200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8047" y="2005805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27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5219" y="0"/>
            <a:ext cx="5410944" cy="5688632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Книга </a:t>
            </a:r>
            <a:r>
              <a:rPr lang="ru-RU" sz="1600" dirty="0"/>
              <a:t>для чтения на </a:t>
            </a:r>
            <a:r>
              <a:rPr lang="ru-RU" sz="1600" dirty="0" smtClean="0"/>
              <a:t>уроках </a:t>
            </a:r>
            <a:r>
              <a:rPr lang="ru-RU" sz="1600" dirty="0"/>
              <a:t>английского языка во </a:t>
            </a:r>
            <a:r>
              <a:rPr lang="ru-RU" sz="1600" dirty="0" smtClean="0"/>
              <a:t>2 классе общеобразовательной </a:t>
            </a:r>
            <a:r>
              <a:rPr lang="ru-RU" sz="1600" dirty="0"/>
              <a:t>школы. Данное пособие начинает </a:t>
            </a:r>
            <a:r>
              <a:rPr lang="ru-RU" sz="1600" i="1" dirty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dirty="0" err="1">
                <a:solidFill>
                  <a:srgbClr val="FF0000"/>
                </a:solidFill>
              </a:rPr>
              <a:t>Read</a:t>
            </a:r>
            <a:r>
              <a:rPr lang="ru-RU" sz="1600" i="1" dirty="0">
                <a:solidFill>
                  <a:srgbClr val="FF0000"/>
                </a:solidFill>
              </a:rPr>
              <a:t> </a:t>
            </a:r>
            <a:r>
              <a:rPr lang="ru-RU" sz="1600" i="1" dirty="0" err="1">
                <a:solidFill>
                  <a:srgbClr val="FF0000"/>
                </a:solidFill>
              </a:rPr>
              <a:t>up</a:t>
            </a:r>
            <a:r>
              <a:rPr lang="ru-RU" sz="1600" i="1" dirty="0">
                <a:solidFill>
                  <a:srgbClr val="FF0000"/>
                </a:solidFill>
              </a:rPr>
              <a:t>!" </a:t>
            </a:r>
            <a:r>
              <a:rPr lang="ru-RU" sz="1600" dirty="0"/>
              <a:t>для 2-11-х классов.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Во </a:t>
            </a:r>
            <a:r>
              <a:rPr lang="ru-RU" sz="1600" dirty="0"/>
              <a:t>втором </a:t>
            </a:r>
            <a:r>
              <a:rPr lang="ru-RU" sz="1600" dirty="0" smtClean="0"/>
              <a:t>классе закладываются </a:t>
            </a:r>
            <a:r>
              <a:rPr lang="ru-RU" sz="1600" dirty="0"/>
              <a:t>основы техники чтения вслух, поэтому в пособие включено большое количество текстов, направленных на формирование знаний учащихся о звукобуквенных соответствиях. Рекомендуется </a:t>
            </a:r>
            <a:r>
              <a:rPr lang="ru-RU" sz="1600" dirty="0" smtClean="0"/>
              <a:t>приступить </a:t>
            </a:r>
            <a:r>
              <a:rPr lang="ru-RU" sz="1600" dirty="0"/>
              <a:t>к использованию книги для чтения сразу после изучения алфавита.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Пособие:</a:t>
            </a:r>
          </a:p>
          <a:p>
            <a:r>
              <a:rPr lang="ru-RU" sz="1600" dirty="0" smtClean="0"/>
              <a:t>состоит </a:t>
            </a:r>
            <a:r>
              <a:rPr lang="ru-RU" sz="1600" dirty="0"/>
              <a:t>из 5</a:t>
            </a:r>
            <a:r>
              <a:rPr lang="ru-RU" sz="1600" dirty="0" smtClean="0"/>
              <a:t> разделов; 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следующие типы текстов: рифмовки, рассказы, комиксы, инструкции, информационные тексты, загадки, </a:t>
            </a:r>
            <a:r>
              <a:rPr lang="ru-RU" sz="1600" dirty="0" smtClean="0"/>
              <a:t>скороговорки;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двуязычный словарик и читательский дневник для </a:t>
            </a:r>
            <a:r>
              <a:rPr lang="ru-RU" sz="1600" dirty="0" smtClean="0"/>
              <a:t>учащихся;</a:t>
            </a:r>
            <a:r>
              <a:rPr lang="ru-RU" sz="1600" dirty="0"/>
              <a:t> </a:t>
            </a:r>
            <a:endParaRPr lang="ru-RU" sz="1600" dirty="0" smtClean="0"/>
          </a:p>
          <a:p>
            <a:r>
              <a:rPr lang="ru-RU" sz="1600" dirty="0" smtClean="0"/>
              <a:t>можно </a:t>
            </a:r>
            <a:r>
              <a:rPr lang="ru-RU" sz="1600" dirty="0"/>
              <a:t>использовать с любым основным курсом обучения, в том числе учебниками для 2-го класса "</a:t>
            </a:r>
            <a:r>
              <a:rPr lang="ru-RU" sz="1600" dirty="0" err="1"/>
              <a:t>Enjoy</a:t>
            </a:r>
            <a:r>
              <a:rPr lang="ru-RU" sz="1600" dirty="0"/>
              <a:t> </a:t>
            </a:r>
            <a:r>
              <a:rPr lang="ru-RU" sz="1600" dirty="0" err="1"/>
              <a:t>English</a:t>
            </a:r>
            <a:r>
              <a:rPr lang="ru-RU" sz="1600" dirty="0"/>
              <a:t>", "</a:t>
            </a:r>
            <a:r>
              <a:rPr lang="ru-RU" sz="1600" dirty="0" err="1"/>
              <a:t>Happy</a:t>
            </a:r>
            <a:r>
              <a:rPr lang="ru-RU" sz="1600" dirty="0"/>
              <a:t> </a:t>
            </a:r>
            <a:r>
              <a:rPr lang="ru-RU" sz="1600" dirty="0" err="1" smtClean="0"/>
              <a:t>Eng</a:t>
            </a:r>
            <a:r>
              <a:rPr lang="en-US" sz="1600" dirty="0" smtClean="0"/>
              <a:t>l</a:t>
            </a:r>
            <a:r>
              <a:rPr lang="ru-RU" sz="1600" dirty="0" smtClean="0"/>
              <a:t>ish.ru</a:t>
            </a:r>
            <a:r>
              <a:rPr lang="ru-RU" sz="1600" dirty="0"/>
              <a:t>", "</a:t>
            </a:r>
            <a:r>
              <a:rPr lang="ru-RU" sz="1600" dirty="0" err="1"/>
              <a:t>Millie</a:t>
            </a:r>
            <a:r>
              <a:rPr lang="ru-RU" sz="1600" dirty="0"/>
              <a:t>".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757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6"/>
          <p:cNvSpPr txBox="1">
            <a:spLocks noChangeArrowheads="1"/>
          </p:cNvSpPr>
          <p:nvPr/>
        </p:nvSpPr>
        <p:spPr bwMode="auto">
          <a:xfrm>
            <a:off x="1763688" y="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dirty="0">
                <a:latin typeface="Cambria" pitchFamily="18" charset="0"/>
              </a:rPr>
              <a:t>	   </a:t>
            </a:r>
            <a:r>
              <a:rPr lang="ru-RU" sz="2400" dirty="0">
                <a:latin typeface="Cambria" pitchFamily="18" charset="0"/>
              </a:rPr>
              <a:t>“</a:t>
            </a:r>
            <a:r>
              <a:rPr lang="ru-RU" sz="2400" dirty="0" err="1">
                <a:latin typeface="Cambria" pitchFamily="18" charset="0"/>
              </a:rPr>
              <a:t>Read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up</a:t>
            </a:r>
            <a:r>
              <a:rPr lang="ru-RU" sz="2400" dirty="0">
                <a:latin typeface="Cambria" pitchFamily="18" charset="0"/>
              </a:rPr>
              <a:t> !” для 2 класса</a:t>
            </a:r>
          </a:p>
        </p:txBody>
      </p:sp>
      <p:pic>
        <p:nvPicPr>
          <p:cNvPr id="59397" name="Рисунок 4" descr="Readup2_page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9068"/>
            <a:ext cx="9144000" cy="623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883" y="158862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 bwMode="auto">
          <a:xfrm>
            <a:off x="3347864" y="-33887"/>
            <a:ext cx="5796136" cy="605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600" kern="0" dirty="0" smtClean="0"/>
              <a:t>Книга для чтения на уроках английского языка в 3 классе общеобразовательной школы. Данное пособие продолжает </a:t>
            </a:r>
            <a:r>
              <a:rPr lang="ru-RU" sz="1600" i="1" kern="0" dirty="0" smtClean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Read</a:t>
            </a:r>
            <a:r>
              <a:rPr lang="ru-RU" sz="1600" i="1" kern="0" dirty="0" smtClean="0">
                <a:solidFill>
                  <a:srgbClr val="FF0000"/>
                </a:solidFill>
              </a:rPr>
              <a:t> 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up</a:t>
            </a:r>
            <a:r>
              <a:rPr lang="ru-RU" sz="1600" i="1" kern="0" dirty="0" smtClean="0">
                <a:solidFill>
                  <a:srgbClr val="FF0000"/>
                </a:solidFill>
              </a:rPr>
              <a:t>!" </a:t>
            </a:r>
            <a:r>
              <a:rPr lang="ru-RU" sz="1600" kern="0" dirty="0" smtClean="0"/>
              <a:t>для 2-11-х классов. </a:t>
            </a:r>
          </a:p>
          <a:p>
            <a:pPr marL="0" indent="0">
              <a:buFontTx/>
              <a:buNone/>
            </a:pPr>
            <a:endParaRPr lang="ru-RU" sz="1600" kern="0" dirty="0" smtClean="0"/>
          </a:p>
          <a:p>
            <a:pPr marL="0" indent="0">
              <a:buFontTx/>
              <a:buNone/>
            </a:pPr>
            <a:r>
              <a:rPr lang="ru-RU" sz="1600" dirty="0"/>
              <a:t>В </a:t>
            </a:r>
            <a:r>
              <a:rPr lang="ru-RU" sz="1600" dirty="0" smtClean="0"/>
              <a:t>3-м </a:t>
            </a:r>
            <a:r>
              <a:rPr lang="ru-RU" sz="1600" dirty="0"/>
              <a:t>классе продолжается совершенствование техники чтения вслух и про себя, а также ведется работа над чтением как коммуникативным умением. Пособие способствует формированию информационной грамотности учащихся и нацелено на приобретение первичных навыков работы с текстом, таких, как поиск и фиксация, п</a:t>
            </a:r>
            <a:r>
              <a:rPr lang="ru-RU" sz="1600" dirty="0" smtClean="0"/>
              <a:t>реобразование</a:t>
            </a:r>
            <a:r>
              <a:rPr lang="ru-RU" sz="1600" dirty="0"/>
              <a:t>, сравнение информации в разных источниках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pPr marL="0" indent="0">
              <a:buFontTx/>
              <a:buNone/>
            </a:pPr>
            <a:r>
              <a:rPr lang="ru-RU" sz="1600" kern="0" dirty="0" smtClean="0"/>
              <a:t>Пособие:</a:t>
            </a:r>
          </a:p>
          <a:p>
            <a:r>
              <a:rPr lang="ru-RU" sz="1600" kern="0" dirty="0" smtClean="0"/>
              <a:t>состоит из 4 разделов; </a:t>
            </a:r>
          </a:p>
          <a:p>
            <a:r>
              <a:rPr lang="ru-RU" sz="1600" kern="0" dirty="0"/>
              <a:t>с</a:t>
            </a:r>
            <a:r>
              <a:rPr lang="ru-RU" sz="1600" kern="0" dirty="0" smtClean="0"/>
              <a:t>одержит </a:t>
            </a:r>
            <a:r>
              <a:rPr lang="ru-RU" sz="1600" dirty="0" smtClean="0"/>
              <a:t>тексты </a:t>
            </a:r>
            <a:r>
              <a:rPr lang="ru-RU" sz="1600" dirty="0"/>
              <a:t>разных жанров: стихи, рассказы, сказки, басни, комиксы, инструкции, информационные тексты, загадки</a:t>
            </a:r>
            <a:r>
              <a:rPr lang="ru-RU" sz="1600" kern="0" dirty="0" smtClean="0"/>
              <a:t>;</a:t>
            </a:r>
          </a:p>
          <a:p>
            <a:r>
              <a:rPr lang="ru-RU" sz="1600" kern="0" dirty="0" smtClean="0"/>
              <a:t>содержит двуязычный словарик и читательский дневник для учащихся; </a:t>
            </a:r>
          </a:p>
          <a:p>
            <a:r>
              <a:rPr lang="ru-RU" sz="1600" kern="0" dirty="0" smtClean="0"/>
              <a:t>можно использовать с любым основным курсом обучения, в том числе учебниками для 3-го класса "</a:t>
            </a:r>
            <a:r>
              <a:rPr lang="ru-RU" sz="1600" kern="0" dirty="0" err="1" smtClean="0"/>
              <a:t>Enjoy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English</a:t>
            </a:r>
            <a:r>
              <a:rPr lang="ru-RU" sz="1600" kern="0" dirty="0" smtClean="0"/>
              <a:t>", "</a:t>
            </a:r>
            <a:r>
              <a:rPr lang="ru-RU" sz="1600" kern="0" dirty="0" err="1" smtClean="0"/>
              <a:t>Happy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</a:t>
            </a:r>
            <a:r>
              <a:rPr lang="en-US" sz="1600" kern="0" dirty="0" smtClean="0"/>
              <a:t>l</a:t>
            </a:r>
            <a:r>
              <a:rPr lang="ru-RU" sz="1600" kern="0" dirty="0" smtClean="0"/>
              <a:t>ish.ru", "</a:t>
            </a:r>
            <a:r>
              <a:rPr lang="ru-RU" sz="1600" kern="0" dirty="0" err="1" smtClean="0"/>
              <a:t>Millie</a:t>
            </a:r>
            <a:r>
              <a:rPr lang="ru-RU" sz="1600" kern="0" dirty="0" smtClean="0"/>
              <a:t>". </a:t>
            </a:r>
            <a:br>
              <a:rPr lang="ru-RU" sz="1600" kern="0" dirty="0" smtClean="0"/>
            </a:br>
            <a:endParaRPr lang="ru-RU" sz="1600" kern="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8092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10" descr="Readup3_p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7568"/>
            <a:ext cx="9138037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12" descr="Readup3_page2.jpg"/>
          <p:cNvPicPr>
            <a:picLocks noChangeAspect="1"/>
          </p:cNvPicPr>
          <p:nvPr/>
        </p:nvPicPr>
        <p:blipFill>
          <a:blip r:embed="rId2" cstate="print">
            <a:lum bright="-6000" contrast="9000"/>
          </a:blip>
          <a:srcRect/>
          <a:stretch>
            <a:fillRect/>
          </a:stretch>
        </p:blipFill>
        <p:spPr bwMode="auto">
          <a:xfrm>
            <a:off x="0" y="476672"/>
            <a:ext cx="9144000" cy="6237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67107" y="78152"/>
            <a:ext cx="4041775" cy="434564"/>
          </a:xfrm>
        </p:spPr>
        <p:txBody>
          <a:bodyPr/>
          <a:lstStyle/>
          <a:p>
            <a:r>
              <a:rPr lang="ru-RU" dirty="0" smtClean="0"/>
              <a:t>Ознакомительное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39412" y="56065"/>
            <a:ext cx="5181580" cy="676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/>
          <a:srcRect t="7838" b="23164"/>
          <a:stretch/>
        </p:blipFill>
        <p:spPr>
          <a:xfrm>
            <a:off x="2212491" y="486890"/>
            <a:ext cx="6620469" cy="5966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682" name="Picture 2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107" y="534803"/>
            <a:ext cx="1435596" cy="195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85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 bwMode="auto">
          <a:xfrm>
            <a:off x="3059832" y="0"/>
            <a:ext cx="579613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600" kern="0" dirty="0" smtClean="0"/>
              <a:t>Книга для чтения на уроках английского языка в 4 классе общеобразовательной школы. Данное пособие продолжает </a:t>
            </a:r>
            <a:r>
              <a:rPr lang="ru-RU" sz="1600" i="1" kern="0" dirty="0" smtClean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Read</a:t>
            </a:r>
            <a:r>
              <a:rPr lang="ru-RU" sz="1600" i="1" kern="0" dirty="0" smtClean="0">
                <a:solidFill>
                  <a:srgbClr val="FF0000"/>
                </a:solidFill>
              </a:rPr>
              <a:t> 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up</a:t>
            </a:r>
            <a:r>
              <a:rPr lang="ru-RU" sz="1600" i="1" kern="0" dirty="0" smtClean="0">
                <a:solidFill>
                  <a:srgbClr val="FF0000"/>
                </a:solidFill>
              </a:rPr>
              <a:t>!" </a:t>
            </a:r>
            <a:r>
              <a:rPr lang="ru-RU" sz="1600" kern="0" dirty="0" smtClean="0"/>
              <a:t>для 2-11-х классов. </a:t>
            </a:r>
          </a:p>
          <a:p>
            <a:pPr marL="0" indent="0">
              <a:buFontTx/>
              <a:buNone/>
            </a:pPr>
            <a:endParaRPr lang="ru-RU" sz="1600" kern="0" dirty="0" smtClean="0"/>
          </a:p>
          <a:p>
            <a:pPr marL="0" indent="0">
              <a:buFontTx/>
              <a:buNone/>
            </a:pPr>
            <a:r>
              <a:rPr lang="ru-RU" sz="1600" dirty="0"/>
              <a:t>В 4</a:t>
            </a:r>
            <a:r>
              <a:rPr lang="ru-RU" sz="1600" dirty="0" smtClean="0"/>
              <a:t>-м </a:t>
            </a:r>
            <a:r>
              <a:rPr lang="ru-RU" sz="1600" dirty="0"/>
              <a:t>классе продолжается совершенствование техники чтения вслух и про себя, а также ведется работа над чтением как коммуникативным умением. Пособие способствует формированию информационной грамотности учащихся и нацелено на приобретение первичных навыков работы с текстом, таких, как поиск и фиксация, преобразование, сравнение информации в разных источниках</a:t>
            </a:r>
            <a:r>
              <a:rPr lang="ru-RU" sz="1600" dirty="0" smtClean="0"/>
              <a:t>.</a:t>
            </a:r>
          </a:p>
          <a:p>
            <a:pPr marL="0" indent="0">
              <a:buFontTx/>
              <a:buNone/>
            </a:pPr>
            <a:r>
              <a:rPr lang="ru-RU" sz="1600" kern="0" dirty="0" smtClean="0"/>
              <a:t>Пособие:</a:t>
            </a:r>
          </a:p>
          <a:p>
            <a:r>
              <a:rPr lang="ru-RU" sz="1600" kern="0" dirty="0" smtClean="0"/>
              <a:t>состоит из 4 разделов; </a:t>
            </a:r>
          </a:p>
          <a:p>
            <a:r>
              <a:rPr lang="ru-RU" sz="1600" kern="0" dirty="0"/>
              <a:t>с</a:t>
            </a:r>
            <a:r>
              <a:rPr lang="ru-RU" sz="1600" kern="0" dirty="0" smtClean="0"/>
              <a:t>одержит </a:t>
            </a:r>
            <a:r>
              <a:rPr lang="ru-RU" sz="1600" dirty="0" smtClean="0"/>
              <a:t>тексты </a:t>
            </a:r>
            <a:r>
              <a:rPr lang="ru-RU" sz="1600" dirty="0"/>
              <a:t>разных жанров: стихи, рассказы, сказки, басни, комиксы, инструкции, информационные тексты, </a:t>
            </a:r>
            <a:r>
              <a:rPr lang="ru-RU" sz="1600" dirty="0" smtClean="0"/>
              <a:t>загадки</a:t>
            </a:r>
            <a:r>
              <a:rPr lang="ru-RU" sz="1600" kern="0" dirty="0" smtClean="0"/>
              <a:t>;</a:t>
            </a:r>
          </a:p>
          <a:p>
            <a:r>
              <a:rPr lang="ru-RU" sz="1600" kern="0" dirty="0" smtClean="0"/>
              <a:t>содержит двуязычный словарик и читательский дневник для учащихся; </a:t>
            </a:r>
          </a:p>
          <a:p>
            <a:r>
              <a:rPr lang="ru-RU" sz="1600" kern="0" dirty="0" smtClean="0"/>
              <a:t>можно использовать с любым основным курсом обучения, в том числе учебниками </a:t>
            </a:r>
            <a:r>
              <a:rPr lang="ru-RU" sz="1600" kern="0" smtClean="0"/>
              <a:t>для 4-го </a:t>
            </a:r>
            <a:r>
              <a:rPr lang="ru-RU" sz="1600" kern="0" dirty="0" smtClean="0"/>
              <a:t>класса "</a:t>
            </a:r>
            <a:r>
              <a:rPr lang="ru-RU" sz="1600" kern="0" dirty="0" err="1" smtClean="0"/>
              <a:t>Enjoy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English</a:t>
            </a:r>
            <a:r>
              <a:rPr lang="ru-RU" sz="1600" kern="0" dirty="0" smtClean="0"/>
              <a:t>", "</a:t>
            </a:r>
            <a:r>
              <a:rPr lang="ru-RU" sz="1600" kern="0" dirty="0" err="1" smtClean="0"/>
              <a:t>Happy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</a:t>
            </a:r>
            <a:r>
              <a:rPr lang="en-US" sz="1600" kern="0" dirty="0" smtClean="0"/>
              <a:t>l</a:t>
            </a:r>
            <a:r>
              <a:rPr lang="ru-RU" sz="1600" kern="0" dirty="0" smtClean="0"/>
              <a:t>ish.ru", "</a:t>
            </a:r>
            <a:r>
              <a:rPr lang="ru-RU" sz="1600" kern="0" dirty="0" err="1" smtClean="0"/>
              <a:t>Millie</a:t>
            </a:r>
            <a:r>
              <a:rPr lang="ru-RU" sz="1600" kern="0" dirty="0" smtClean="0"/>
              <a:t>". </a:t>
            </a:r>
            <a:br>
              <a:rPr lang="ru-RU" sz="1600" kern="0" dirty="0" smtClean="0"/>
            </a:br>
            <a:endParaRPr lang="ru-RU" sz="1600" kern="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19882" y="6093296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7394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10709"/>
            <a:ext cx="4896544" cy="6747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33172"/>
            <a:ext cx="4957626" cy="6694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3166"/>
            <a:ext cx="8928992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000066"/>
                </a:solidFill>
              </a:rPr>
              <a:t>Использование ОКП для повышения мотивации к чтению</a:t>
            </a:r>
            <a:endParaRPr lang="ru-RU" sz="4000" dirty="0">
              <a:solidFill>
                <a:srgbClr val="00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748680"/>
          </a:xfrm>
        </p:spPr>
        <p:txBody>
          <a:bodyPr/>
          <a:lstStyle/>
          <a:p>
            <a:r>
              <a:rPr lang="ru-RU" dirty="0" smtClean="0"/>
              <a:t>Примеры из ОКП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179512" y="2348880"/>
            <a:ext cx="878497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800" i="1" kern="0" dirty="0" smtClean="0">
                <a:latin typeface="+mn-lt"/>
                <a:cs typeface="+mn-cs"/>
              </a:rPr>
              <a:t>   «При первоначальном изучении всякого иностранного языка есть всегда скучные трудности, которые должен преодолеть ребенок по возможности быстрее. Когда он начнет уже кое-что понимать и читать хотя бы какие-нибудь легонькие вещи, тогда занятие становится для него приятным…» </a:t>
            </a: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(Константин</a:t>
            </a:r>
            <a:r>
              <a:rPr kumimoji="0" lang="ru-RU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Дмитриевич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Ушинский)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03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defTabSz="912813" eaLnBrk="1" hangingPunct="1"/>
            <a:r>
              <a:rPr lang="ru-RU" dirty="0" smtClean="0">
                <a:solidFill>
                  <a:srgbClr val="000066"/>
                </a:solidFill>
              </a:rPr>
              <a:t>Дополнительная информация</a:t>
            </a:r>
          </a:p>
        </p:txBody>
      </p:sp>
      <p:sp>
        <p:nvSpPr>
          <p:cNvPr id="532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defTabSz="912813" eaLnBrk="1" hangingPunct="1">
              <a:buFont typeface="Arial" charset="0"/>
              <a:buNone/>
              <a:defRPr/>
            </a:pPr>
            <a:r>
              <a:rPr lang="en-US" dirty="0" smtClean="0">
                <a:solidFill>
                  <a:srgbClr val="000066"/>
                </a:solidFill>
                <a:hlinkClick r:id="rId2"/>
              </a:rPr>
              <a:t>www.englishteachers.ru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endParaRPr lang="en-US" dirty="0" smtClean="0">
              <a:solidFill>
                <a:srgbClr val="000066"/>
              </a:solidFill>
            </a:endParaRPr>
          </a:p>
          <a:p>
            <a:pPr algn="ctr" defTabSz="912813" eaLnBrk="1" hangingPunct="1">
              <a:buFont typeface="Arial" charset="0"/>
              <a:buNone/>
              <a:defRPr/>
            </a:pPr>
            <a:r>
              <a:rPr lang="en-US" dirty="0" smtClean="0">
                <a:solidFill>
                  <a:srgbClr val="000066"/>
                </a:solidFill>
                <a:hlinkClick r:id="rId3"/>
              </a:rPr>
              <a:t>www.titul.ru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endParaRPr lang="en-US" dirty="0" smtClean="0">
              <a:solidFill>
                <a:srgbClr val="000066"/>
              </a:solidFill>
            </a:endParaRPr>
          </a:p>
          <a:p>
            <a:pPr algn="ctr" defTabSz="912813" eaLnBrk="1" hangingPunct="1">
              <a:buFont typeface="Arial" charset="0"/>
              <a:buNone/>
              <a:defRPr/>
            </a:pPr>
            <a:endParaRPr lang="ru-RU" dirty="0" smtClean="0"/>
          </a:p>
          <a:p>
            <a:pPr algn="ctr" defTabSz="912813" eaLnBrk="1" hangingPunct="1">
              <a:buFont typeface="Arial" charset="0"/>
              <a:buNone/>
              <a:defRPr/>
            </a:pPr>
            <a:r>
              <a:rPr lang="ru-RU" dirty="0" smtClean="0">
                <a:latin typeface="Century Gothic" pitchFamily="34" charset="0"/>
              </a:rPr>
              <a:t>ИНТЕРНЕТ-МАГАЗИН</a:t>
            </a:r>
          </a:p>
          <a:p>
            <a:pPr algn="ctr" defTabSz="912813" eaLnBrk="1" hangingPunct="1">
              <a:buFont typeface="Arial" charset="0"/>
              <a:buNone/>
              <a:defRPr/>
            </a:pPr>
            <a:r>
              <a:rPr lang="en-US" sz="2400" dirty="0" smtClean="0">
                <a:solidFill>
                  <a:srgbClr val="0070C0"/>
                </a:solidFill>
                <a:hlinkClick r:id="rId4"/>
              </a:rPr>
              <a:t>https://www.englishteachers.ru/Shop.html</a:t>
            </a:r>
            <a:r>
              <a:rPr lang="ru-RU" sz="2400" dirty="0" smtClean="0">
                <a:solidFill>
                  <a:srgbClr val="0070C0"/>
                </a:solidFill>
              </a:rPr>
              <a:t>  </a:t>
            </a:r>
            <a:endParaRPr lang="en-US" sz="2400" dirty="0" smtClean="0">
              <a:solidFill>
                <a:srgbClr val="0070C0"/>
              </a:solidFill>
            </a:endParaRPr>
          </a:p>
          <a:p>
            <a:pPr algn="ctr" defTabSz="912813" eaLnBrk="1" hangingPunct="1">
              <a:buFont typeface="Arial" charset="0"/>
              <a:buNone/>
              <a:defRPr/>
            </a:pPr>
            <a:r>
              <a:rPr lang="en-US" dirty="0" smtClean="0"/>
              <a:t>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36096" y="111768"/>
            <a:ext cx="3565820" cy="639762"/>
          </a:xfrm>
        </p:spPr>
        <p:txBody>
          <a:bodyPr/>
          <a:lstStyle/>
          <a:p>
            <a:r>
              <a:rPr lang="ru-RU" dirty="0" smtClean="0"/>
              <a:t>Просмотровое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1768"/>
            <a:ext cx="4875305" cy="6629600"/>
          </a:xfrm>
          <a:prstGeom prst="rect">
            <a:avLst/>
          </a:prstGeom>
        </p:spPr>
      </p:pic>
      <p:pic>
        <p:nvPicPr>
          <p:cNvPr id="6" name="Объект 6"/>
          <p:cNvPicPr>
            <a:picLocks noChangeAspect="1"/>
          </p:cNvPicPr>
          <p:nvPr/>
        </p:nvPicPr>
        <p:blipFill rotWithShape="1">
          <a:blip r:embed="rId2" cstate="print"/>
          <a:srcRect l="7517" t="32338" r="7790" b="35324"/>
          <a:stretch/>
        </p:blipFill>
        <p:spPr bwMode="auto">
          <a:xfrm>
            <a:off x="457199" y="1556792"/>
            <a:ext cx="731319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8" name="Picture 2" descr="https://www.englishteachers.ru/uploadedfiles/waresimgs/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5591" y="111768"/>
            <a:ext cx="107632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346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691680" y="136612"/>
            <a:ext cx="4041775" cy="639762"/>
          </a:xfrm>
        </p:spPr>
        <p:txBody>
          <a:bodyPr/>
          <a:lstStyle/>
          <a:p>
            <a:r>
              <a:rPr lang="ru-RU" dirty="0" smtClean="0"/>
              <a:t>Изучающее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23928" y="67963"/>
            <a:ext cx="4964366" cy="6714554"/>
          </a:xfrm>
          <a:prstGeom prst="rect">
            <a:avLst/>
          </a:prstGeom>
        </p:spPr>
      </p:pic>
      <p:pic>
        <p:nvPicPr>
          <p:cNvPr id="9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/>
          <a:srcRect t="39117" b="23348"/>
          <a:stretch/>
        </p:blipFill>
        <p:spPr>
          <a:xfrm>
            <a:off x="1259632" y="1484784"/>
            <a:ext cx="7628662" cy="3872874"/>
          </a:xfrm>
          <a:prstGeom prst="rect">
            <a:avLst/>
          </a:prstGeom>
        </p:spPr>
      </p:pic>
      <p:pic>
        <p:nvPicPr>
          <p:cNvPr id="10" name="Picture 2" descr="https://www.englishteachers.ru/uploadedfiles/waresimgs/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307" y="136612"/>
            <a:ext cx="107632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726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57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000066"/>
                </a:solidFill>
              </a:rPr>
              <a:t>Чему обучать?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41376"/>
            <a:ext cx="8712968" cy="5616624"/>
          </a:xfrm>
        </p:spPr>
        <p:txBody>
          <a:bodyPr/>
          <a:lstStyle/>
          <a:p>
            <a:r>
              <a:rPr lang="ru-RU" sz="2800" dirty="0" smtClean="0"/>
              <a:t>Техника чтения (техническая сторона чтения, непосредственно связанная с пониманием)</a:t>
            </a:r>
            <a:r>
              <a:rPr lang="ru-RU" sz="2800" dirty="0"/>
              <a:t>;</a:t>
            </a:r>
            <a:endParaRPr lang="ru-RU" sz="2800" dirty="0" smtClean="0"/>
          </a:p>
          <a:p>
            <a:endParaRPr lang="ru-RU" sz="1800" dirty="0" smtClean="0"/>
          </a:p>
          <a:p>
            <a:r>
              <a:rPr lang="ru-RU" sz="2800" dirty="0" smtClean="0"/>
              <a:t>Аналитическое чтение (задача – развитие у учащихся умения преодолевать языковые трудности, стоящие на пути понимания содержания текста);</a:t>
            </a:r>
          </a:p>
          <a:p>
            <a:pPr>
              <a:buNone/>
            </a:pPr>
            <a:endParaRPr lang="ru-RU" sz="1600" dirty="0" smtClean="0"/>
          </a:p>
          <a:p>
            <a:r>
              <a:rPr lang="ru-RU" sz="2800" dirty="0" smtClean="0"/>
              <a:t>Синтетическое чтение (задача – научить понимать каждый следующий отрывок текста, опираясь на понимание предыдущего).</a:t>
            </a:r>
          </a:p>
          <a:p>
            <a:pPr algn="r">
              <a:buNone/>
            </a:pPr>
            <a:endParaRPr lang="ru-RU" sz="1200" dirty="0" smtClean="0"/>
          </a:p>
          <a:p>
            <a:pPr algn="r">
              <a:buNone/>
            </a:pPr>
            <a:r>
              <a:rPr lang="ru-RU" sz="2800" dirty="0" smtClean="0"/>
              <a:t> (по книге Миролюбова А.А.)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Поскольку навыки первичны, а умения вторичны, на </a:t>
            </a:r>
            <a:r>
              <a:rPr lang="ru-RU" u="sng" dirty="0" smtClean="0"/>
              <a:t>начальном этапе обучения </a:t>
            </a:r>
            <a:r>
              <a:rPr lang="ru-RU" dirty="0" smtClean="0"/>
              <a:t>речь идет в первую очередь о </a:t>
            </a:r>
            <a:r>
              <a:rPr lang="ru-RU" u="sng" dirty="0" smtClean="0"/>
              <a:t>формировании техники чтения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34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6675</TotalTime>
  <Words>2059</Words>
  <Application>Microsoft Office PowerPoint</Application>
  <PresentationFormat>Экран (4:3)</PresentationFormat>
  <Paragraphs>196</Paragraphs>
  <Slides>54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Diseño predeterminado</vt:lpstr>
      <vt:lpstr>Acrobat Document</vt:lpstr>
      <vt:lpstr>Слайд 1</vt:lpstr>
      <vt:lpstr>План</vt:lpstr>
      <vt:lpstr>Огромное количество информации, заключенное в текстах, предназначенных для чтения, пробуждает к выработке гибкого подхода к чтению, т.е. к развитию способности извлекать информацию с разной степенью глубины и полноты в зависимости от коммуникативной задачи.   «…читая статью в «Лансет» я пробежал глазами первый параграф, в котором говорилось о предшествующей работе, не относящейся к интересующему меня вопросу, бегло прочитал следующую часть, чтобы иметь представление о цели, характере настоящего эксперимента, прочитал и описание эксперимента, изучил результаты и выводы»  (Майкл Уэст, английский методист)</vt:lpstr>
      <vt:lpstr>Слайд 4</vt:lpstr>
      <vt:lpstr>Слайд 5</vt:lpstr>
      <vt:lpstr>Слайд 6</vt:lpstr>
      <vt:lpstr>Слайд 7</vt:lpstr>
      <vt:lpstr>Чему обучать?</vt:lpstr>
      <vt:lpstr>Слайд 9</vt:lpstr>
      <vt:lpstr>В основе формирования техники чтения лежат следующие операции: </vt:lpstr>
      <vt:lpstr>Какое место занимает чтение во ФГОС НОО?</vt:lpstr>
      <vt:lpstr>Слайд 12</vt:lpstr>
      <vt:lpstr>Слайд 13</vt:lpstr>
      <vt:lpstr>Слайд 14</vt:lpstr>
      <vt:lpstr>В чем разница подходов к обучению чтению в 3-х линейках УМК? </vt:lpstr>
      <vt:lpstr>Слайд 16</vt:lpstr>
      <vt:lpstr>Слайд 17</vt:lpstr>
      <vt:lpstr>Слайд 18</vt:lpstr>
      <vt:lpstr>Слайд 19</vt:lpstr>
      <vt:lpstr>Слайд 20</vt:lpstr>
      <vt:lpstr>Закрепление правил чтения с помощью цветовой сигнализации                           (выдержка из КДУ)</vt:lpstr>
      <vt:lpstr> Первый урок: диагностика сформированности навыков техники чтения на русском языке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Многофункциональные тексты</vt:lpstr>
      <vt:lpstr>Метод чтения целым словом</vt:lpstr>
      <vt:lpstr>Метод чтения целым словом</vt:lpstr>
      <vt:lpstr>Слайд 36</vt:lpstr>
      <vt:lpstr>Звуко-буквенные соответствия в “Millie”</vt:lpstr>
      <vt:lpstr>Интеграция чтения в другие виды РД в “Millie”</vt:lpstr>
      <vt:lpstr>Повышение мотивации к чтению</vt:lpstr>
      <vt:lpstr>Обучение чтению с пониманием</vt:lpstr>
      <vt:lpstr>Принципы отбора текстов для чтения в курсе “Millie”</vt:lpstr>
      <vt:lpstr>Обучение чтению с пониманием  на уровне понятий</vt:lpstr>
      <vt:lpstr>Обучение чтению с пониманием –образовательная ценность текстов</vt:lpstr>
      <vt:lpstr>Какие еще пособия помогут? 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46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48</vt:lpstr>
      <vt:lpstr>Слайд 49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51</vt:lpstr>
      <vt:lpstr>Слайд 52</vt:lpstr>
      <vt:lpstr>Использование ОКП для повышения мотивации к чтению</vt:lpstr>
      <vt:lpstr>Дополнительная информация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bae</cp:lastModifiedBy>
  <cp:revision>890</cp:revision>
  <dcterms:created xsi:type="dcterms:W3CDTF">2010-05-23T14:28:12Z</dcterms:created>
  <dcterms:modified xsi:type="dcterms:W3CDTF">2015-01-27T09:35:56Z</dcterms:modified>
</cp:coreProperties>
</file>