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61"/>
  </p:notesMasterIdLst>
  <p:sldIdLst>
    <p:sldId id="256" r:id="rId3"/>
    <p:sldId id="257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2" r:id="rId17"/>
    <p:sldId id="273" r:id="rId18"/>
    <p:sldId id="274" r:id="rId19"/>
    <p:sldId id="314" r:id="rId20"/>
    <p:sldId id="275" r:id="rId21"/>
    <p:sldId id="276" r:id="rId22"/>
    <p:sldId id="278" r:id="rId23"/>
    <p:sldId id="277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315" r:id="rId34"/>
    <p:sldId id="288" r:id="rId35"/>
    <p:sldId id="289" r:id="rId36"/>
    <p:sldId id="290" r:id="rId37"/>
    <p:sldId id="291" r:id="rId38"/>
    <p:sldId id="292" r:id="rId39"/>
    <p:sldId id="293" r:id="rId40"/>
    <p:sldId id="295" r:id="rId41"/>
    <p:sldId id="296" r:id="rId42"/>
    <p:sldId id="297" r:id="rId43"/>
    <p:sldId id="316" r:id="rId44"/>
    <p:sldId id="298" r:id="rId45"/>
    <p:sldId id="299" r:id="rId46"/>
    <p:sldId id="300" r:id="rId47"/>
    <p:sldId id="301" r:id="rId48"/>
    <p:sldId id="302" r:id="rId49"/>
    <p:sldId id="303" r:id="rId50"/>
    <p:sldId id="304" r:id="rId51"/>
    <p:sldId id="305" r:id="rId52"/>
    <p:sldId id="307" r:id="rId53"/>
    <p:sldId id="306" r:id="rId54"/>
    <p:sldId id="308" r:id="rId55"/>
    <p:sldId id="309" r:id="rId56"/>
    <p:sldId id="311" r:id="rId57"/>
    <p:sldId id="310" r:id="rId58"/>
    <p:sldId id="312" r:id="rId59"/>
    <p:sldId id="313" r:id="rId60"/>
  </p:sldIdLst>
  <p:sldSz cx="9144000" cy="6858000" type="screen4x3"/>
  <p:notesSz cx="6858000" cy="9144000"/>
  <p:custDataLst>
    <p:tags r:id="rId62"/>
  </p:custData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slide" Target="slides/slide45.xml"/><Relationship Id="rId50" Type="http://schemas.openxmlformats.org/officeDocument/2006/relationships/slide" Target="slides/slide48.xml"/><Relationship Id="rId55" Type="http://schemas.openxmlformats.org/officeDocument/2006/relationships/slide" Target="slides/slide53.xml"/><Relationship Id="rId63" Type="http://schemas.openxmlformats.org/officeDocument/2006/relationships/presProps" Target="presProp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54" Type="http://schemas.openxmlformats.org/officeDocument/2006/relationships/slide" Target="slides/slide52.xml"/><Relationship Id="rId62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slide" Target="slides/slide43.xml"/><Relationship Id="rId53" Type="http://schemas.openxmlformats.org/officeDocument/2006/relationships/slide" Target="slides/slide51.xml"/><Relationship Id="rId58" Type="http://schemas.openxmlformats.org/officeDocument/2006/relationships/slide" Target="slides/slide56.xml"/><Relationship Id="rId66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slide" Target="slides/slide47.xml"/><Relationship Id="rId57" Type="http://schemas.openxmlformats.org/officeDocument/2006/relationships/slide" Target="slides/slide55.xml"/><Relationship Id="rId61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52" Type="http://schemas.openxmlformats.org/officeDocument/2006/relationships/slide" Target="slides/slide50.xml"/><Relationship Id="rId60" Type="http://schemas.openxmlformats.org/officeDocument/2006/relationships/slide" Target="slides/slide58.xml"/><Relationship Id="rId65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slide" Target="slides/slide46.xml"/><Relationship Id="rId56" Type="http://schemas.openxmlformats.org/officeDocument/2006/relationships/slide" Target="slides/slide54.xml"/><Relationship Id="rId64" Type="http://schemas.openxmlformats.org/officeDocument/2006/relationships/viewProps" Target="viewProps.xml"/><Relationship Id="rId8" Type="http://schemas.openxmlformats.org/officeDocument/2006/relationships/slide" Target="slides/slide6.xml"/><Relationship Id="rId51" Type="http://schemas.openxmlformats.org/officeDocument/2006/relationships/slide" Target="slides/slide49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slide" Target="slides/slide44.xml"/><Relationship Id="rId59" Type="http://schemas.openxmlformats.org/officeDocument/2006/relationships/slide" Target="slides/slide5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5C84118-843B-4688-BC6B-40B79AEB2AC5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2E3B824-F9B1-4BFB-97F3-091FFD97F56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17213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19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29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39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49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50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51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52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53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54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55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57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/>
              <a:pPr/>
              <a:t>58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6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7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8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2E3B824-F9B1-4BFB-97F3-091FFD97F568}" type="slidenum">
              <a:rPr lang="ru-RU" smtClean="0">
                <a:solidFill>
                  <a:prstClr val="black"/>
                </a:solidFill>
              </a:rPr>
              <a:pPr/>
              <a:t>9</a:t>
            </a:fld>
            <a:endParaRPr lang="ru-RU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788917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5154502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9892321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501027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24809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439429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64555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13028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060409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551345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78941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3EC6-F3FA-4F2B-85ED-F1DDE7B5B244}" type="datetimeFigureOut">
              <a:rPr lang="ru-RU" smtClean="0"/>
              <a:pPr/>
              <a:t>24.06.2014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F3C53-5A31-416C-87A0-8B1F21413F83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A843EC6-F3FA-4F2B-85ED-F1DDE7B5B244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24.06.2014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3F3C53-5A31-416C-87A0-8B1F21413F83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8653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1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5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7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8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29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0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1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6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7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8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39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1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2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3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5.png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1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1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png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1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1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1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1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12.xml"/></Relationships>
</file>

<file path=ppt/slides/_rels/slide5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eg"/><Relationship Id="rId3" Type="http://schemas.openxmlformats.org/officeDocument/2006/relationships/image" Target="../media/image1.jpe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10" Type="http://schemas.openxmlformats.org/officeDocument/2006/relationships/image" Target="../media/image8.jpeg"/><Relationship Id="rId4" Type="http://schemas.openxmlformats.org/officeDocument/2006/relationships/image" Target="../media/image2.jpeg"/><Relationship Id="rId9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7961" y="-860746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374666"/>
            <a:ext cx="581636" cy="398132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70048" y="451335"/>
            <a:ext cx="79884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Обучение 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диалогической и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полилогической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речи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уроках английского языка в начальной 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школе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на 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примерах курса «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Enjoy</a:t>
            </a:r>
            <a:r>
              <a:rPr lang="ru-RU" sz="28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English</a:t>
            </a:r>
            <a:r>
              <a:rPr lang="ru-RU" sz="28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»</a:t>
            </a:r>
            <a:endParaRPr lang="ru-RU" sz="28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743019"/>
            <a:ext cx="6459537" cy="1752600"/>
          </a:xfrm>
        </p:spPr>
        <p:txBody>
          <a:bodyPr rtlCol="0">
            <a:noAutofit/>
          </a:bodyPr>
          <a:lstStyle/>
          <a:p>
            <a:pPr algn="r" eaLnBrk="1" hangingPunct="1"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</a:p>
          <a:p>
            <a:pPr algn="r" eaLnBrk="1" hangingPunct="1"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ГБОУ СОШ №98 г. Москва, аспирант Университета Российской Академии Образования кафедры методики преподавания иностранных языков, </a:t>
            </a: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defRPr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жюри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устной части окружного этапа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Всероссийской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 школьников 2014 года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pic>
        <p:nvPicPr>
          <p:cNvPr id="23" name="Picture 6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086" y="2969893"/>
            <a:ext cx="1496295" cy="218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C:\Users\Илья\Desktop\аспирантура говорение\3 клас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55580"/>
            <a:ext cx="1507395" cy="215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2" y="1836330"/>
            <a:ext cx="1524341" cy="225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3" y="1802212"/>
            <a:ext cx="1073234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4401788"/>
            <a:ext cx="1073234" cy="102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3075597"/>
            <a:ext cx="1055835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5543148"/>
            <a:ext cx="1073234" cy="107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ww.englishteachers.ru/uploadedfiles/waresimgs/35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02212"/>
            <a:ext cx="1011638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Трудности говорения</a:t>
            </a:r>
            <a:endParaRPr lang="ru-RU" sz="4000" b="1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3600" b="1" dirty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Неподготовленное высказывание – это выступление на свободную тему, которая может быть заранее сообщена учащимся, но не предполагает предварительную подготовку к выступлению.</a:t>
            </a:r>
          </a:p>
        </p:txBody>
      </p:sp>
    </p:spTree>
    <p:extLst>
      <p:ext uri="{BB962C8B-B14F-4D97-AF65-F5344CB8AC3E}">
        <p14:creationId xmlns:p14="http://schemas.microsoft.com/office/powerpoint/2010/main" val="4816003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Особенности диалога и полилога</a:t>
            </a:r>
          </a:p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как вида речевой деятельности</a:t>
            </a:r>
          </a:p>
          <a:p>
            <a:pPr algn="l">
              <a:defRPr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Диалог как продукт взаимодействия участников на основе общей речевой ситуации отличается от монолога структурными и формально-языковыми особенностями.</a:t>
            </a:r>
            <a:endParaRPr lang="ru-RU" sz="3600" b="1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9480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Особенности диалога  и полилога</a:t>
            </a:r>
          </a:p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как вида речевой деятельности</a:t>
            </a:r>
          </a:p>
          <a:p>
            <a:pPr algn="l"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Психологические особенности диалогической и полилогической  речи:</a:t>
            </a:r>
          </a:p>
          <a:p>
            <a:pPr algn="l">
              <a:defRPr/>
            </a:pPr>
            <a:r>
              <a:rPr lang="ru-RU" sz="2800" dirty="0" smtClean="0">
                <a:solidFill>
                  <a:schemeClr val="tx1"/>
                </a:solidFill>
              </a:rPr>
              <a:t>в рамках одного речевого акта имеет место сочетание рецепции и продукции; речевое целое конструируется двумя (или несколькими) собеседниками; каждый из участников поочередно выступает в качестве слушающего и говорящего.</a:t>
            </a:r>
          </a:p>
        </p:txBody>
      </p:sp>
    </p:spTree>
    <p:extLst>
      <p:ext uri="{BB962C8B-B14F-4D97-AF65-F5344CB8AC3E}">
        <p14:creationId xmlns:p14="http://schemas.microsoft.com/office/powerpoint/2010/main" val="858467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Особенности диалога  и полилога</a:t>
            </a:r>
          </a:p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как вида речевой деятельности</a:t>
            </a:r>
          </a:p>
          <a:p>
            <a:pPr algn="l">
              <a:defRPr/>
            </a:pPr>
            <a:endParaRPr lang="ru-RU" b="1" i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Лингвистические особенности диалога и полилога:</a:t>
            </a:r>
          </a:p>
          <a:p>
            <a:pPr algn="l">
              <a:defRPr/>
            </a:pPr>
            <a:r>
              <a:rPr lang="ru-RU" b="1" i="1" dirty="0">
                <a:solidFill>
                  <a:schemeClr val="tx1"/>
                </a:solidFill>
              </a:rPr>
              <a:t>т</a:t>
            </a:r>
            <a:r>
              <a:rPr lang="ru-RU" b="1" i="1" dirty="0" smtClean="0">
                <a:solidFill>
                  <a:schemeClr val="tx1"/>
                </a:solidFill>
              </a:rPr>
              <a:t>ипичные для диалога (полилога) конструкции, виды взаимосвязи предложений, стилистические особенности.</a:t>
            </a:r>
          </a:p>
        </p:txBody>
      </p:sp>
    </p:spTree>
    <p:extLst>
      <p:ext uri="{BB962C8B-B14F-4D97-AF65-F5344CB8AC3E}">
        <p14:creationId xmlns:p14="http://schemas.microsoft.com/office/powerpoint/2010/main" val="1052921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Особенности диалога  и полилога</a:t>
            </a:r>
          </a:p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как вида речевой деятельности</a:t>
            </a:r>
            <a:endParaRPr lang="ru-RU" b="1" i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b="1" i="1" dirty="0" smtClean="0">
                <a:solidFill>
                  <a:schemeClr val="tx1"/>
                </a:solidFill>
              </a:rPr>
              <a:t>Экстралингвистические особенности диалога и полилога:</a:t>
            </a:r>
          </a:p>
          <a:p>
            <a:pPr algn="l">
              <a:defRPr/>
            </a:pPr>
            <a:r>
              <a:rPr lang="ru-RU" dirty="0" smtClean="0">
                <a:solidFill>
                  <a:schemeClr val="tx1"/>
                </a:solidFill>
              </a:rPr>
              <a:t>участие в нем нескольких партнеров; коллективность информации; возможная </a:t>
            </a:r>
            <a:r>
              <a:rPr lang="ru-RU" dirty="0" err="1" smtClean="0">
                <a:solidFill>
                  <a:schemeClr val="tx1"/>
                </a:solidFill>
              </a:rPr>
              <a:t>разноплановость</a:t>
            </a:r>
            <a:r>
              <a:rPr lang="ru-RU" dirty="0" smtClean="0">
                <a:solidFill>
                  <a:schemeClr val="tx1"/>
                </a:solidFill>
              </a:rPr>
              <a:t> информации; различия в оценке информации; активное участие в речи мимики, жестов, действий партнеров, влияние окружающей обстановки.</a:t>
            </a:r>
          </a:p>
        </p:txBody>
      </p:sp>
    </p:spTree>
    <p:extLst>
      <p:ext uri="{BB962C8B-B14F-4D97-AF65-F5344CB8AC3E}">
        <p14:creationId xmlns:p14="http://schemas.microsoft.com/office/powerpoint/2010/main" val="1534319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altLang="ru-RU" sz="4000" b="1" dirty="0" smtClean="0">
                <a:solidFill>
                  <a:schemeClr val="tx1"/>
                </a:solidFill>
              </a:rPr>
              <a:t>Особенности полилога</a:t>
            </a:r>
          </a:p>
          <a:p>
            <a:pPr>
              <a:defRPr/>
            </a:pPr>
            <a:endParaRPr lang="ru-RU" altLang="ru-RU" dirty="0">
              <a:solidFill>
                <a:schemeClr val="tx1"/>
              </a:solidFill>
            </a:endParaRPr>
          </a:p>
          <a:p>
            <a:pPr>
              <a:defRPr/>
            </a:pPr>
            <a:r>
              <a:rPr lang="ru-RU" altLang="ru-RU" dirty="0" smtClean="0">
                <a:solidFill>
                  <a:schemeClr val="tx1"/>
                </a:solidFill>
              </a:rPr>
              <a:t>При </a:t>
            </a:r>
            <a:r>
              <a:rPr lang="ru-RU" altLang="ru-RU" dirty="0">
                <a:solidFill>
                  <a:schemeClr val="tx1"/>
                </a:solidFill>
              </a:rPr>
              <a:t>обучении собственно диалогу восприятие диалога на слух является средством обучения, а при обучении </a:t>
            </a:r>
            <a:r>
              <a:rPr lang="ru-RU" altLang="ru-RU" b="1" dirty="0" err="1">
                <a:solidFill>
                  <a:schemeClr val="tx1"/>
                </a:solidFill>
              </a:rPr>
              <a:t>полилогу</a:t>
            </a:r>
            <a:r>
              <a:rPr lang="ru-RU" altLang="ru-RU" dirty="0">
                <a:solidFill>
                  <a:schemeClr val="tx1"/>
                </a:solidFill>
              </a:rPr>
              <a:t> – и </a:t>
            </a:r>
            <a:r>
              <a:rPr lang="ru-RU" altLang="ru-RU" b="1" u="sng" dirty="0">
                <a:solidFill>
                  <a:schemeClr val="tx1"/>
                </a:solidFill>
              </a:rPr>
              <a:t>средством</a:t>
            </a:r>
            <a:r>
              <a:rPr lang="ru-RU" altLang="ru-RU" dirty="0">
                <a:solidFill>
                  <a:schemeClr val="tx1"/>
                </a:solidFill>
              </a:rPr>
              <a:t>, и </a:t>
            </a:r>
            <a:r>
              <a:rPr lang="ru-RU" altLang="ru-RU" b="1" u="sng" dirty="0">
                <a:solidFill>
                  <a:schemeClr val="tx1"/>
                </a:solidFill>
              </a:rPr>
              <a:t>целью</a:t>
            </a:r>
            <a:r>
              <a:rPr lang="ru-RU" altLang="ru-RU" dirty="0">
                <a:solidFill>
                  <a:schemeClr val="tx1"/>
                </a:solidFill>
              </a:rPr>
              <a:t>, поскольку участник полилога часто вступает в беседу других лиц.</a:t>
            </a: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62337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6474" y="879004"/>
            <a:ext cx="4228337" cy="57336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2342582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23928" y="893724"/>
            <a:ext cx="4166188" cy="565225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68275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22960"/>
            <a:ext cx="4121665" cy="56888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80666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920" y="890723"/>
            <a:ext cx="4211960" cy="57334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975444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70048" y="451335"/>
            <a:ext cx="79884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Обучение 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диалогической и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полилогической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речи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уроках английского языка в начальной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школе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примерах курса «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Enjoy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English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36330"/>
            <a:ext cx="7971705" cy="4659289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ru-RU" b="1" dirty="0">
                <a:solidFill>
                  <a:schemeClr val="tx1"/>
                </a:solidFill>
              </a:rPr>
              <a:t>Диалог</a:t>
            </a:r>
            <a:r>
              <a:rPr lang="ru-RU" dirty="0">
                <a:solidFill>
                  <a:schemeClr val="tx1"/>
                </a:solidFill>
              </a:rPr>
              <a:t> (от греч. </a:t>
            </a:r>
            <a:r>
              <a:rPr lang="ru-RU" dirty="0" err="1">
                <a:solidFill>
                  <a:schemeClr val="tx1"/>
                </a:solidFill>
              </a:rPr>
              <a:t>diálogos</a:t>
            </a:r>
            <a:r>
              <a:rPr lang="ru-RU" dirty="0">
                <a:solidFill>
                  <a:schemeClr val="tx1"/>
                </a:solidFill>
              </a:rPr>
              <a:t> — разговор, беседа), диалогическая речь</a:t>
            </a:r>
            <a:r>
              <a:rPr lang="ru-RU" dirty="0" smtClean="0">
                <a:solidFill>
                  <a:schemeClr val="tx1"/>
                </a:solidFill>
              </a:rPr>
              <a:t>, </a:t>
            </a:r>
            <a:r>
              <a:rPr lang="ru-RU" dirty="0">
                <a:solidFill>
                  <a:schemeClr val="tx1"/>
                </a:solidFill>
              </a:rPr>
              <a:t>вид речи, характеризующийся ситуативностью (зависимостью от обстановки разговора), </a:t>
            </a:r>
            <a:r>
              <a:rPr lang="ru-RU" dirty="0" err="1">
                <a:solidFill>
                  <a:schemeClr val="tx1"/>
                </a:solidFill>
              </a:rPr>
              <a:t>контекстуальностью</a:t>
            </a:r>
            <a:r>
              <a:rPr lang="ru-RU" dirty="0">
                <a:solidFill>
                  <a:schemeClr val="tx1"/>
                </a:solidFill>
              </a:rPr>
              <a:t> (обусловленностью предыдущими высказываниями), непроизвольностью и малой степенью организованности (незапланированным характером)</a:t>
            </a:r>
            <a:r>
              <a:rPr lang="ru-RU" altLang="ru-RU" dirty="0">
                <a:solidFill>
                  <a:schemeClr val="tx1"/>
                </a:solidFill>
              </a:rPr>
              <a:t/>
            </a:r>
            <a:br>
              <a:rPr lang="ru-RU" altLang="ru-RU" dirty="0">
                <a:solidFill>
                  <a:schemeClr val="tx1"/>
                </a:solidFill>
              </a:rPr>
            </a:br>
            <a:endParaRPr lang="en-US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097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51694" y="847346"/>
            <a:ext cx="4116978" cy="56482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7769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25498"/>
            <a:ext cx="4294539" cy="58354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0295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70132"/>
            <a:ext cx="4129694" cy="57225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74726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90723"/>
            <a:ext cx="4256202" cy="57786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450398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79901"/>
            <a:ext cx="4238992" cy="57545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29841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09398"/>
            <a:ext cx="4154293" cy="5689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887015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pic>
        <p:nvPicPr>
          <p:cNvPr id="21" name="Picture 2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1600" y="890723"/>
            <a:ext cx="1759544" cy="2431369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>
                <a:latin typeface="Arial Black" pitchFamily="34" charset="0"/>
              </a:rPr>
              <a:t>EE-2</a:t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6494" y="890723"/>
            <a:ext cx="4246470" cy="579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803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890723"/>
            <a:ext cx="4151040" cy="57539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6536438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6439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82049"/>
            <a:ext cx="4199889" cy="5804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401982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882049"/>
            <a:ext cx="4439071" cy="56690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037980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70048" y="451335"/>
            <a:ext cx="79884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Обучение 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диалогической и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полилогической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речи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уроках английского языка в начальной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школе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примерах курса «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Enjoy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English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36330"/>
            <a:ext cx="7971705" cy="4659289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ru-RU" altLang="ru-RU" sz="5400" dirty="0" smtClean="0">
                <a:solidFill>
                  <a:schemeClr val="tx1"/>
                </a:solidFill>
              </a:rPr>
              <a:t>Полилог </a:t>
            </a:r>
            <a:r>
              <a:rPr lang="ru-RU" altLang="ru-RU" sz="5400" dirty="0">
                <a:solidFill>
                  <a:schemeClr val="tx1"/>
                </a:solidFill>
              </a:rPr>
              <a:t>- </a:t>
            </a:r>
            <a:r>
              <a:rPr lang="ru-RU" altLang="ru-RU" dirty="0">
                <a:solidFill>
                  <a:schemeClr val="tx1"/>
                </a:solidFill>
              </a:rPr>
              <a:t>(от </a:t>
            </a:r>
            <a:r>
              <a:rPr lang="ru-RU" altLang="ru-RU" u="sng" dirty="0">
                <a:solidFill>
                  <a:schemeClr val="tx1"/>
                </a:solidFill>
              </a:rPr>
              <a:t>греч.</a:t>
            </a:r>
            <a:r>
              <a:rPr lang="ru-RU" altLang="ru-RU" dirty="0">
                <a:solidFill>
                  <a:schemeClr val="tx1"/>
                </a:solidFill>
              </a:rPr>
              <a:t> </a:t>
            </a:r>
            <a:r>
              <a:rPr lang="ru-RU" altLang="ru-RU" dirty="0" err="1">
                <a:solidFill>
                  <a:schemeClr val="tx1"/>
                </a:solidFill>
              </a:rPr>
              <a:t>polys</a:t>
            </a:r>
            <a:r>
              <a:rPr lang="ru-RU" altLang="ru-RU" dirty="0">
                <a:solidFill>
                  <a:schemeClr val="tx1"/>
                </a:solidFill>
              </a:rPr>
              <a:t> — многочисленный и </a:t>
            </a:r>
            <a:r>
              <a:rPr lang="ru-RU" altLang="ru-RU" dirty="0" err="1">
                <a:solidFill>
                  <a:schemeClr val="tx1"/>
                </a:solidFill>
              </a:rPr>
              <a:t>logos</a:t>
            </a:r>
            <a:r>
              <a:rPr lang="ru-RU" altLang="ru-RU" dirty="0">
                <a:solidFill>
                  <a:schemeClr val="tx1"/>
                </a:solidFill>
              </a:rPr>
              <a:t> — здесь разговор) — разновидность речи, в которой несколько участников и все они активны в речевом отношении.</a:t>
            </a:r>
            <a:br>
              <a:rPr lang="ru-RU" altLang="ru-RU" dirty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27197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82048"/>
            <a:ext cx="4234104" cy="57571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9334425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82049"/>
            <a:ext cx="4158102" cy="56695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89750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82048"/>
            <a:ext cx="4226812" cy="580104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291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82049"/>
            <a:ext cx="4164287" cy="569556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126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01" y="882048"/>
            <a:ext cx="4179234" cy="57943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608536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17301"/>
            <a:ext cx="4142866" cy="56514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38029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882049"/>
            <a:ext cx="4032448" cy="57098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546593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 smtClean="0">
                <a:latin typeface="Arial Black" pitchFamily="34" charset="0"/>
              </a:rPr>
              <a:t>3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4" name="Picture 9" descr="http://www.titul.ru/central/pickup.php?s=www_titul_ru&amp;i=ci2mc5nz0omr5rb013ownkfjt198wgzz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18586" y="882049"/>
            <a:ext cx="1858407" cy="256460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19459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882049"/>
            <a:ext cx="4104456" cy="56144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9112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980727"/>
            <a:ext cx="4061512" cy="553178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11708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80727"/>
            <a:ext cx="4133343" cy="56437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00778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670048" y="451335"/>
            <a:ext cx="7988404" cy="138499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Обучение 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диалогической и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полилогической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речи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уроках английского языка в начальной 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школе</a:t>
            </a:r>
          </a:p>
          <a:p>
            <a:pPr algn="ctr"/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на 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примерах курса «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Enjoy</a:t>
            </a:r>
            <a:r>
              <a:rPr lang="ru-RU" sz="2800" b="1" dirty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 </a:t>
            </a:r>
            <a:r>
              <a:rPr lang="ru-RU" sz="2800" b="1" dirty="0" err="1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English</a:t>
            </a:r>
            <a:r>
              <a:rPr lang="ru-RU" sz="2800" b="1" dirty="0" smtClean="0">
                <a:ln w="10541" cmpd="sng">
                  <a:solidFill>
                    <a:srgbClr val="4F81BD">
                      <a:shade val="88000"/>
                      <a:satMod val="110000"/>
                    </a:srgbClr>
                  </a:solidFill>
                  <a:prstDash val="solid"/>
                </a:ln>
                <a:gradFill>
                  <a:gsLst>
                    <a:gs pos="0">
                      <a:srgbClr val="4F81BD">
                        <a:tint val="40000"/>
                        <a:satMod val="250000"/>
                      </a:srgbClr>
                    </a:gs>
                    <a:gs pos="9000">
                      <a:srgbClr val="4F81BD">
                        <a:tint val="52000"/>
                        <a:satMod val="300000"/>
                      </a:srgbClr>
                    </a:gs>
                    <a:gs pos="50000">
                      <a:srgbClr val="4F81BD">
                        <a:shade val="20000"/>
                        <a:satMod val="300000"/>
                      </a:srgbClr>
                    </a:gs>
                    <a:gs pos="79000">
                      <a:srgbClr val="4F81BD">
                        <a:tint val="52000"/>
                        <a:satMod val="300000"/>
                      </a:srgbClr>
                    </a:gs>
                    <a:gs pos="100000">
                      <a:srgbClr val="4F81BD">
                        <a:tint val="40000"/>
                        <a:satMod val="250000"/>
                      </a:srgbClr>
                    </a:gs>
                  </a:gsLst>
                  <a:lin ang="5400000"/>
                </a:gradFill>
              </a:rPr>
              <a:t>»</a:t>
            </a:r>
            <a:endParaRPr lang="ru-RU" sz="2800" b="1" dirty="0">
              <a:ln w="10541" cmpd="sng">
                <a:solidFill>
                  <a:srgbClr val="4F81BD">
                    <a:shade val="88000"/>
                    <a:satMod val="110000"/>
                  </a:srgbClr>
                </a:solidFill>
                <a:prstDash val="solid"/>
              </a:ln>
              <a:gradFill>
                <a:gsLst>
                  <a:gs pos="0">
                    <a:srgbClr val="4F81BD">
                      <a:tint val="40000"/>
                      <a:satMod val="250000"/>
                    </a:srgbClr>
                  </a:gs>
                  <a:gs pos="9000">
                    <a:srgbClr val="4F81BD">
                      <a:tint val="52000"/>
                      <a:satMod val="300000"/>
                    </a:srgbClr>
                  </a:gs>
                  <a:gs pos="50000">
                    <a:srgbClr val="4F81BD">
                      <a:shade val="20000"/>
                      <a:satMod val="300000"/>
                    </a:srgbClr>
                  </a:gs>
                  <a:gs pos="79000">
                    <a:srgbClr val="4F81BD">
                      <a:tint val="52000"/>
                      <a:satMod val="300000"/>
                    </a:srgbClr>
                  </a:gs>
                  <a:gs pos="100000">
                    <a:srgbClr val="4F81BD">
                      <a:tint val="40000"/>
                      <a:satMod val="250000"/>
                    </a:srgbClr>
                  </a:gs>
                </a:gsLst>
                <a:lin ang="5400000"/>
              </a:gradFill>
            </a:endParaRPr>
          </a:p>
        </p:txBody>
      </p: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27584" y="1836330"/>
            <a:ext cx="7971705" cy="4659289"/>
          </a:xfrm>
        </p:spPr>
        <p:txBody>
          <a:bodyPr rtlCol="0">
            <a:noAutofit/>
          </a:bodyPr>
          <a:lstStyle/>
          <a:p>
            <a:pPr algn="l">
              <a:defRPr/>
            </a:pPr>
            <a:endParaRPr lang="ru-RU" sz="44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Целью</a:t>
            </a:r>
            <a:r>
              <a:rPr lang="ru-RU" sz="4400" dirty="0" smtClean="0">
                <a:solidFill>
                  <a:schemeClr val="tx1"/>
                </a:solidFill>
              </a:rPr>
              <a:t> обучения говорению является </a:t>
            </a:r>
            <a:r>
              <a:rPr lang="ru-RU" sz="4400" dirty="0" smtClean="0">
                <a:solidFill>
                  <a:schemeClr val="tx1"/>
                </a:solidFill>
              </a:rPr>
              <a:t>овладение </a:t>
            </a:r>
            <a:r>
              <a:rPr lang="ru-RU" sz="4400" dirty="0" smtClean="0">
                <a:solidFill>
                  <a:schemeClr val="tx1"/>
                </a:solidFill>
              </a:rPr>
              <a:t>учащимися умением выражать мысли в устной форме. </a:t>
            </a:r>
            <a:endParaRPr lang="en-US" sz="4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0923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76804" y="980727"/>
            <a:ext cx="3955028" cy="55148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49056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018" y="986605"/>
            <a:ext cx="4036311" cy="55467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125728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80727"/>
            <a:ext cx="4042073" cy="56595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7734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80727"/>
            <a:ext cx="4058403" cy="56166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46709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66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02633" y="980727"/>
            <a:ext cx="4161221" cy="56886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155483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9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91879" y="980727"/>
            <a:ext cx="4078939" cy="558254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582879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33763" y="980727"/>
            <a:ext cx="4101132" cy="5593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964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7" y="980727"/>
            <a:ext cx="4145907" cy="56564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53366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57600" y="980727"/>
            <a:ext cx="4133789" cy="56677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9017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174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888" y="980727"/>
            <a:ext cx="4172991" cy="56383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93344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640" y="974556"/>
            <a:ext cx="8382848" cy="5521064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Цель обучения говорени</a:t>
            </a:r>
            <a:r>
              <a:rPr lang="ru-RU" sz="3600" b="1" dirty="0">
                <a:solidFill>
                  <a:schemeClr val="tx1"/>
                </a:solidFill>
              </a:rPr>
              <a:t>ю</a:t>
            </a:r>
            <a:endParaRPr lang="ru-RU" sz="3600" b="1" dirty="0" smtClean="0">
              <a:solidFill>
                <a:schemeClr val="tx1"/>
              </a:solidFill>
            </a:endParaRPr>
          </a:p>
          <a:p>
            <a:pPr marL="457200" indent="-457200" algn="l">
              <a:buFontTx/>
              <a:buChar char="-"/>
              <a:defRPr/>
            </a:pPr>
            <a:r>
              <a:rPr lang="ru-RU" sz="3600" dirty="0" smtClean="0">
                <a:solidFill>
                  <a:schemeClr val="tx1"/>
                </a:solidFill>
              </a:rPr>
              <a:t>Выступать с подготовленным/неподготовленным сообщением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sz="3600" dirty="0">
                <a:solidFill>
                  <a:schemeClr val="tx1"/>
                </a:solidFill>
              </a:rPr>
              <a:t>а</a:t>
            </a:r>
            <a:r>
              <a:rPr lang="ru-RU" sz="3600" dirty="0" smtClean="0">
                <a:solidFill>
                  <a:schemeClr val="tx1"/>
                </a:solidFill>
              </a:rPr>
              <a:t>декватно реагировать на реплики собеседника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sz="3600" dirty="0">
                <a:solidFill>
                  <a:schemeClr val="tx1"/>
                </a:solidFill>
              </a:rPr>
              <a:t>и</a:t>
            </a:r>
            <a:r>
              <a:rPr lang="ru-RU" sz="3600" dirty="0" smtClean="0">
                <a:solidFill>
                  <a:schemeClr val="tx1"/>
                </a:solidFill>
              </a:rPr>
              <a:t>нициировать общение и принимать в нем участие </a:t>
            </a:r>
            <a:endParaRPr lang="en-US" sz="36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542436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b="1" dirty="0">
                <a:solidFill>
                  <a:schemeClr val="tx1"/>
                </a:solidFill>
              </a:rPr>
              <a:t>Примеры заданий </a:t>
            </a:r>
            <a:r>
              <a:rPr lang="ru-RU" b="1" dirty="0" smtClean="0">
                <a:solidFill>
                  <a:schemeClr val="tx1"/>
                </a:solidFill>
              </a:rPr>
              <a:t>из УМК «</a:t>
            </a:r>
            <a:r>
              <a:rPr lang="en-US" b="1" dirty="0" smtClean="0">
                <a:solidFill>
                  <a:schemeClr val="tx1"/>
                </a:solidFill>
              </a:rPr>
              <a:t>Enjoy English</a:t>
            </a:r>
            <a:r>
              <a:rPr lang="ru-RU" b="1" dirty="0" smtClean="0">
                <a:solidFill>
                  <a:schemeClr val="tx1"/>
                </a:solidFill>
              </a:rPr>
              <a:t>» </a:t>
            </a:r>
            <a:endParaRPr lang="ru-RU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ru-RU" sz="2400" dirty="0" smtClean="0">
                <a:latin typeface="Arial Black" pitchFamily="34" charset="0"/>
              </a:rPr>
              <a:t>EE-</a:t>
            </a:r>
            <a:r>
              <a:rPr lang="ru-RU" altLang="ru-RU" sz="2400" dirty="0">
                <a:latin typeface="Arial Black" pitchFamily="34" charset="0"/>
              </a:rPr>
              <a:t>4</a:t>
            </a:r>
            <a:r>
              <a:rPr lang="en-US" altLang="ru-RU" sz="2400" dirty="0">
                <a:latin typeface="Arial Black" pitchFamily="34" charset="0"/>
              </a:rPr>
              <a:t/>
            </a:r>
            <a:br>
              <a:rPr lang="en-US" altLang="ru-RU" sz="2400" dirty="0">
                <a:latin typeface="Arial Black" pitchFamily="34" charset="0"/>
              </a:rPr>
            </a:br>
            <a:r>
              <a:rPr lang="en-US" altLang="ru-RU" sz="2400" dirty="0">
                <a:latin typeface="Arial Black" pitchFamily="34" charset="0"/>
              </a:rPr>
              <a:t>Student’s </a:t>
            </a:r>
            <a:endParaRPr lang="ru-RU" altLang="ru-RU" sz="2400" dirty="0" smtClean="0">
              <a:latin typeface="Arial Black" pitchFamily="34" charset="0"/>
            </a:endParaRPr>
          </a:p>
          <a:p>
            <a:r>
              <a:rPr lang="en-US" altLang="ru-RU" sz="2400" dirty="0" smtClean="0">
                <a:latin typeface="Arial Black" pitchFamily="34" charset="0"/>
              </a:rPr>
              <a:t>book</a:t>
            </a:r>
            <a:endParaRPr lang="ru-RU" sz="2400" dirty="0"/>
          </a:p>
        </p:txBody>
      </p:sp>
      <p:pic>
        <p:nvPicPr>
          <p:cNvPr id="23" name="Picture 2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2166" y="980727"/>
            <a:ext cx="1753405" cy="240162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3277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9872" y="980727"/>
            <a:ext cx="4254509" cy="558177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628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Рекомендации  преподавателям</a:t>
            </a:r>
          </a:p>
          <a:p>
            <a:pPr algn="l">
              <a:defRPr/>
            </a:pPr>
            <a:endParaRPr lang="ru-RU" sz="7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dirty="0" smtClean="0">
                <a:solidFill>
                  <a:schemeClr val="tx1"/>
                </a:solidFill>
              </a:rPr>
              <a:t>1. Стоит правильно понимать цель общения.</a:t>
            </a:r>
          </a:p>
          <a:p>
            <a:pPr algn="l">
              <a:defRPr/>
            </a:pPr>
            <a:r>
              <a:rPr lang="ru-RU" dirty="0" smtClean="0">
                <a:solidFill>
                  <a:schemeClr val="tx1"/>
                </a:solidFill>
              </a:rPr>
              <a:t>2. Учащиеся должны чувствовать ваш интерес к их мнению, к </a:t>
            </a:r>
            <a:r>
              <a:rPr lang="ru-RU" smtClean="0">
                <a:solidFill>
                  <a:schemeClr val="tx1"/>
                </a:solidFill>
              </a:rPr>
              <a:t>их точке </a:t>
            </a:r>
            <a:r>
              <a:rPr lang="ru-RU" dirty="0" smtClean="0">
                <a:solidFill>
                  <a:schemeClr val="tx1"/>
                </a:solidFill>
              </a:rPr>
              <a:t>зрения по конкретной проблеме.</a:t>
            </a:r>
          </a:p>
          <a:p>
            <a:pPr algn="l">
              <a:defRPr/>
            </a:pPr>
            <a:r>
              <a:rPr lang="ru-RU" dirty="0" smtClean="0">
                <a:solidFill>
                  <a:schemeClr val="tx1"/>
                </a:solidFill>
              </a:rPr>
              <a:t>3. Стоит поддерживать доброжелательный климат в классе, для того чтобы возникало желание общаться.</a:t>
            </a: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4157767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dirty="0" smtClean="0">
                <a:solidFill>
                  <a:schemeClr val="tx1"/>
                </a:solidFill>
              </a:rPr>
              <a:t>Рекомендации  преподавателям</a:t>
            </a:r>
          </a:p>
          <a:p>
            <a:pPr algn="l">
              <a:defRPr/>
            </a:pPr>
            <a:endParaRPr lang="ru-RU" sz="700" b="1" dirty="0" smtClean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Общаясь друг с другом в процессе коммуникативного иноязычного образования, учитель и ученик  вступают: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в личностный контакт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в эмоциональный контакт</a:t>
            </a:r>
          </a:p>
          <a:p>
            <a:pPr marL="342900" indent="-342900" algn="l">
              <a:buFontTx/>
              <a:buChar char="-"/>
              <a:defRPr/>
            </a:pPr>
            <a:r>
              <a:rPr lang="ru-RU" sz="44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в смысловой контакт</a:t>
            </a:r>
          </a:p>
          <a:p>
            <a:pPr algn="l">
              <a:defRPr/>
            </a:pPr>
            <a:endParaRPr lang="ru-RU" sz="2800" b="1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solidFill>
                <a:schemeClr val="tx1"/>
              </a:solidFill>
            </a:endParaRPr>
          </a:p>
          <a:p>
            <a:pP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490347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Критерии оценивания </a:t>
            </a:r>
          </a:p>
          <a:p>
            <a:pP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pic>
        <p:nvPicPr>
          <p:cNvPr id="337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6314" y="879475"/>
            <a:ext cx="7924800" cy="50974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87531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Критерии оценивания </a:t>
            </a:r>
          </a:p>
          <a:p>
            <a:pP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graphicFrame>
        <p:nvGraphicFramePr>
          <p:cNvPr id="23" name="Таблица 2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9261022"/>
              </p:ext>
            </p:extLst>
          </p:nvPr>
        </p:nvGraphicFramePr>
        <p:xfrm>
          <a:off x="683568" y="1157326"/>
          <a:ext cx="7921625" cy="504031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860"/>
                <a:gridCol w="6322765"/>
              </a:tblGrid>
              <a:tr h="778957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18" marB="4571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критерии</a:t>
                      </a:r>
                      <a:endParaRPr lang="ru-RU" sz="2800" dirty="0"/>
                    </a:p>
                  </a:txBody>
                  <a:tcPr marL="91449" marR="91449" marT="45718" marB="45718"/>
                </a:tc>
              </a:tr>
              <a:tr h="4261355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4</a:t>
                      </a:r>
                      <a:endParaRPr lang="ru-RU" sz="4800" dirty="0"/>
                    </a:p>
                  </a:txBody>
                  <a:tcPr marL="91449" marR="91449" marT="45718" marB="45718"/>
                </a:tc>
                <a:tc>
                  <a:txBody>
                    <a:bodyPr/>
                    <a:lstStyle/>
                    <a:p>
                      <a:r>
                        <a:rPr lang="ru-RU" sz="2200" dirty="0" smtClean="0"/>
                        <a:t>Учащийся</a:t>
                      </a:r>
                      <a:r>
                        <a:rPr lang="ru-RU" sz="2200" baseline="0" dirty="0" smtClean="0"/>
                        <a:t> показывает хороший уровень понимания задания, однако приходится повторить вопрос. Он достаточно свободно ведет беседу, излагая не только факты, но и свое личное мнение по теме общения. Владеет техникой участия в беседе, но ему не всегда удается спонтанно отреагировать на изменения речевого поведения партнера. Владеет компенсаторными умениями, хотя их арсенал недостаточно разнообразен. В речи встречаются лексические и грамматические ошибки, но они не препятствуют общению.</a:t>
                      </a:r>
                      <a:endParaRPr lang="ru-RU" sz="2200" dirty="0"/>
                    </a:p>
                  </a:txBody>
                  <a:tcPr marL="91449" marR="91449" marT="45718" marB="45718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5599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Критерии оценивания </a:t>
            </a:r>
          </a:p>
          <a:p>
            <a:pP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9885176"/>
              </p:ext>
            </p:extLst>
          </p:nvPr>
        </p:nvGraphicFramePr>
        <p:xfrm>
          <a:off x="755576" y="894594"/>
          <a:ext cx="7921625" cy="5565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860"/>
                <a:gridCol w="6322765"/>
              </a:tblGrid>
              <a:tr h="77919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критерии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</a:tr>
              <a:tr h="478658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3</a:t>
                      </a:r>
                      <a:endParaRPr lang="ru-RU" sz="4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r>
                        <a:rPr lang="ru-RU" sz="2200" baseline="0" dirty="0" smtClean="0"/>
                        <a:t>Учащийся демонстрирует общее понимание обращенных к нему вопросов и желание участвовать в разговоре. Способность выхода из затруднений, возникающих в процессе общения выражена недостаточно. Он может определить необходимость в той или иной информации и выразить свое мнение, используя простейшие языковые формы. Он часто нуждается в повторении и объяснении вопросов, возникающих входе общения. Его ответы не отличаются разнообразием используемых единиц языка и структурно однообразны. В процессе общения учащийся часто делает неоправданные паузы. Не логичен, говорит выученным текстом.</a:t>
                      </a:r>
                      <a:endParaRPr lang="ru-RU" sz="2200" dirty="0"/>
                    </a:p>
                  </a:txBody>
                  <a:tcPr marL="91449" marR="91449" marT="45732" marB="4573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22669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0228" y="-1091663"/>
            <a:ext cx="6614416" cy="909487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260648"/>
            <a:ext cx="8280920" cy="623497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3600" b="1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chemeClr val="tx1"/>
                </a:solidFill>
              </a:rPr>
              <a:t>Критерии оценивания </a:t>
            </a:r>
          </a:p>
          <a:p>
            <a:pPr>
              <a:defRPr/>
            </a:pPr>
            <a:endParaRPr lang="ru-RU" sz="2800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0801575"/>
              </p:ext>
            </p:extLst>
          </p:nvPr>
        </p:nvGraphicFramePr>
        <p:xfrm>
          <a:off x="755576" y="894594"/>
          <a:ext cx="7921625" cy="556577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98860"/>
                <a:gridCol w="6322765"/>
              </a:tblGrid>
              <a:tr h="779194">
                <a:tc>
                  <a:txBody>
                    <a:bodyPr/>
                    <a:lstStyle/>
                    <a:p>
                      <a:r>
                        <a:rPr lang="ru-RU" sz="2800" dirty="0" smtClean="0"/>
                        <a:t>оценка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 smtClean="0"/>
                        <a:t>критерии</a:t>
                      </a:r>
                      <a:endParaRPr lang="ru-RU" sz="2800" dirty="0"/>
                    </a:p>
                  </a:txBody>
                  <a:tcPr marL="91449" marR="91449" marT="45732" marB="45732"/>
                </a:tc>
              </a:tr>
              <a:tr h="4786581">
                <a:tc>
                  <a:txBody>
                    <a:bodyPr/>
                    <a:lstStyle/>
                    <a:p>
                      <a:pPr algn="ctr"/>
                      <a:r>
                        <a:rPr lang="ru-RU" sz="4800" dirty="0" smtClean="0"/>
                        <a:t>2</a:t>
                      </a:r>
                      <a:endParaRPr lang="ru-RU" sz="4800" dirty="0"/>
                    </a:p>
                  </a:txBody>
                  <a:tcPr marL="91449" marR="91449" marT="45732" marB="45732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200" dirty="0" smtClean="0"/>
                        <a:t>Учащийся</a:t>
                      </a:r>
                      <a:r>
                        <a:rPr lang="ru-RU" sz="2200" baseline="0" dirty="0" smtClean="0"/>
                        <a:t>  испытывает трудности в понимании обращенной к нему речи и участии в общении. Он часто просит повторить вопрос  и говорить медленнее. Его ответы состоят из коротких фраз с использованием ограниченного набора речевых единиц и моделей языка. Не умеет адекватно реагировать на речь участников общения. Высказывание может содержать лексико-грамматические ошибки, затрудняющие понимание высказывания и даже делающего его невозможным.</a:t>
                      </a:r>
                      <a:endParaRPr lang="ru-RU" sz="2200" dirty="0" smtClean="0"/>
                    </a:p>
                    <a:p>
                      <a:endParaRPr lang="ru-RU" sz="2200" dirty="0"/>
                    </a:p>
                  </a:txBody>
                  <a:tcPr marL="91449" marR="91449" marT="45732" marB="45732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41038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244114" y="-885387"/>
            <a:ext cx="6430324" cy="8866411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620688"/>
            <a:ext cx="7848872" cy="5874931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000" b="1" i="1" dirty="0" smtClean="0">
                <a:solidFill>
                  <a:schemeClr val="tx1"/>
                </a:solidFill>
              </a:rPr>
              <a:t>Используемые </a:t>
            </a:r>
            <a:r>
              <a:rPr lang="ru-RU" sz="4000" b="1" i="1" dirty="0">
                <a:solidFill>
                  <a:schemeClr val="tx1"/>
                </a:solidFill>
              </a:rPr>
              <a:t>ресурсы:</a:t>
            </a:r>
          </a:p>
          <a:p>
            <a:pPr marL="457200" indent="-457200" algn="l">
              <a:buFont typeface="Arial" pitchFamily="34" charset="0"/>
              <a:buAutoNum type="arabicPeriod"/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Методика обучения иностранным языкам: традиции и современность, под редакцией: А.А. Миролюбова, Обнинск, «Титул», 2012</a:t>
            </a:r>
          </a:p>
          <a:p>
            <a:pPr marL="457200" indent="-457200" algn="l">
              <a:buFont typeface="Arial" pitchFamily="34" charset="0"/>
              <a:buAutoNum type="arabicPeriod"/>
              <a:defRPr/>
            </a:pPr>
            <a:r>
              <a:rPr lang="ru-RU" sz="2800" b="1" i="1" dirty="0">
                <a:solidFill>
                  <a:schemeClr val="tx1"/>
                </a:solidFill>
              </a:rPr>
              <a:t>Методика обучения речевому общению на иностранном языке, автор: А.Н. Щукин, Москва, «Икар», </a:t>
            </a:r>
            <a:r>
              <a:rPr lang="ru-RU" sz="2800" b="1" i="1" dirty="0" smtClean="0">
                <a:solidFill>
                  <a:schemeClr val="tx1"/>
                </a:solidFill>
              </a:rPr>
              <a:t>2011</a:t>
            </a:r>
          </a:p>
          <a:p>
            <a:pPr marL="457200" indent="-457200" algn="l">
              <a:buFont typeface="Arial" pitchFamily="34" charset="0"/>
              <a:buAutoNum type="arabicPeriod"/>
              <a:defRPr/>
            </a:pPr>
            <a:r>
              <a:rPr lang="ru-RU" sz="2800" b="1" i="1" dirty="0" smtClean="0">
                <a:solidFill>
                  <a:schemeClr val="tx1"/>
                </a:solidFill>
              </a:rPr>
              <a:t>Теория методики: принципы иноязычного образования – Книга 6, автор: Е.И. Пассов,</a:t>
            </a:r>
            <a:br>
              <a:rPr lang="ru-RU" sz="2800" b="1" i="1" dirty="0" smtClean="0">
                <a:solidFill>
                  <a:schemeClr val="tx1"/>
                </a:solidFill>
              </a:rPr>
            </a:br>
            <a:r>
              <a:rPr lang="ru-RU" sz="2800" b="1" i="1" dirty="0" smtClean="0">
                <a:solidFill>
                  <a:schemeClr val="tx1"/>
                </a:solidFill>
              </a:rPr>
              <a:t>Елец: МУП «Типография» г. Ельца, 2013 – 603 с.</a:t>
            </a:r>
            <a:endParaRPr lang="ru-RU" sz="4000" b="1" i="1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4000" b="1" dirty="0" smtClean="0">
              <a:solidFill>
                <a:schemeClr val="tx1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971600" y="3446650"/>
            <a:ext cx="2286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2956199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7961" y="-860746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374666"/>
            <a:ext cx="581636" cy="398132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/>
            </a:p>
          </p:txBody>
        </p:sp>
      </p:grpSp>
      <p:sp>
        <p:nvSpPr>
          <p:cNvPr id="2" name="Прямоугольник 1"/>
          <p:cNvSpPr/>
          <p:nvPr/>
        </p:nvSpPr>
        <p:spPr>
          <a:xfrm>
            <a:off x="961961" y="451335"/>
            <a:ext cx="7404592" cy="101566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Спасибо за внимание</a:t>
            </a:r>
            <a:endParaRPr lang="ru-RU" sz="6000" b="1" cap="none" spc="0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ffectLst/>
            </a:endParaRPr>
          </a:p>
        </p:txBody>
      </p: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743019"/>
            <a:ext cx="6459537" cy="1752600"/>
          </a:xfrm>
        </p:spPr>
        <p:txBody>
          <a:bodyPr rtlCol="0">
            <a:noAutofit/>
          </a:bodyPr>
          <a:lstStyle/>
          <a:p>
            <a:pPr algn="r" eaLnBrk="1" hangingPunct="1">
              <a:defRPr/>
            </a:pPr>
            <a:r>
              <a:rPr lang="ru-RU" sz="2000" b="1" i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Буров Илья Михайлович</a:t>
            </a:r>
          </a:p>
          <a:p>
            <a:pPr algn="r" eaLnBrk="1" hangingPunct="1">
              <a:defRPr/>
            </a:pPr>
            <a:r>
              <a:rPr lang="ru-RU" sz="20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английского языка ГБОУ СОШ №98 г. Москва, аспирант Университета Российской Академии Образования кафедры методики преподавания иностранных языков, </a:t>
            </a:r>
            <a:endParaRPr lang="ru-RU" sz="1800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 eaLnBrk="1" hangingPunct="1">
              <a:defRPr/>
            </a:pP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член жюри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устной части окружного этапа </a:t>
            </a:r>
            <a:r>
              <a:rPr lang="ru-RU" sz="1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Всероссийской </a:t>
            </a:r>
            <a:r>
              <a:rPr lang="ru-RU" sz="1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олимпиады школьников 2014 года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2000" dirty="0" smtClean="0"/>
          </a:p>
        </p:txBody>
      </p:sp>
      <p:pic>
        <p:nvPicPr>
          <p:cNvPr id="23" name="Picture 6" descr="C:\Users\Илья\Desktop\аспирантура говорение\2 класс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1086" y="2969893"/>
            <a:ext cx="1496295" cy="21809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" name="Picture 5" descr="C:\Users\Илья\Desktop\аспирантура говорение\3 класс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2355580"/>
            <a:ext cx="1507395" cy="2153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8" name="Picture 7" descr="C:\Users\Илья\Desktop\аспирантура говорение\4 класс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2" y="1836330"/>
            <a:ext cx="1524341" cy="22509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s://www.englishteachers.ru/uploadedfiles/waresimgs/434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3" y="1802212"/>
            <a:ext cx="1073234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www.englishteachers.ru/uploadedfiles/waresimgs/448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4401788"/>
            <a:ext cx="1073234" cy="102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www.englishteachers.ru/uploadedfiles/waresimgs/44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3075597"/>
            <a:ext cx="1055835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https://www.englishteachers.ru/uploadedfiles/waresimgs/414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462" y="5543148"/>
            <a:ext cx="1073234" cy="10732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https://www.englishteachers.ru/uploadedfiles/waresimgs/359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802212"/>
            <a:ext cx="1011638" cy="1011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9802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81640" y="836712"/>
            <a:ext cx="8382848" cy="5658907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ru-RU" b="1" dirty="0" smtClean="0">
                <a:solidFill>
                  <a:schemeClr val="tx1"/>
                </a:solidFill>
              </a:rPr>
              <a:t>Цели</a:t>
            </a:r>
            <a:r>
              <a:rPr lang="ru-RU" dirty="0" smtClean="0">
                <a:solidFill>
                  <a:schemeClr val="tx1"/>
                </a:solidFill>
              </a:rPr>
              <a:t> говорения реализуются в процессе достижения учащимися </a:t>
            </a:r>
            <a:r>
              <a:rPr lang="ru-RU" b="1" dirty="0" smtClean="0">
                <a:solidFill>
                  <a:schemeClr val="tx1"/>
                </a:solidFill>
              </a:rPr>
              <a:t>следующих задач: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быстро и правильно ориентироваться в условиях общения;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оследовательно и логично строить высказывание в соответствии с замыслом;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 smtClean="0">
                <a:solidFill>
                  <a:schemeClr val="tx1"/>
                </a:solidFill>
              </a:rPr>
              <a:t>находить адекватные языковые средства для высказывания;</a:t>
            </a:r>
            <a:endParaRPr lang="ru-RU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dirty="0" smtClean="0">
              <a:solidFill>
                <a:schemeClr val="tx1"/>
              </a:solidFill>
            </a:endParaRPr>
          </a:p>
          <a:p>
            <a:pPr marL="457200" indent="-457200" algn="l">
              <a:buFontTx/>
              <a:buChar char="-"/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92213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836712"/>
            <a:ext cx="8280920" cy="5658907"/>
          </a:xfrm>
        </p:spPr>
        <p:txBody>
          <a:bodyPr rtlCol="0">
            <a:noAutofit/>
          </a:bodyPr>
          <a:lstStyle/>
          <a:p>
            <a:pPr algn="l">
              <a:defRPr/>
            </a:pPr>
            <a:r>
              <a:rPr lang="ru-RU" b="1" dirty="0" smtClean="0">
                <a:solidFill>
                  <a:schemeClr val="tx1"/>
                </a:solidFill>
              </a:rPr>
              <a:t>Цели</a:t>
            </a:r>
            <a:r>
              <a:rPr lang="ru-RU" dirty="0" smtClean="0">
                <a:solidFill>
                  <a:schemeClr val="tx1"/>
                </a:solidFill>
              </a:rPr>
              <a:t> говорения реализуются в процессе достижения учащимися </a:t>
            </a:r>
            <a:r>
              <a:rPr lang="ru-RU" b="1" dirty="0" smtClean="0">
                <a:solidFill>
                  <a:schemeClr val="tx1"/>
                </a:solidFill>
              </a:rPr>
              <a:t>следующих задач: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спользовать в высказывании аргументы, соответствующие коммуникативному намерению говорящего;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и</a:t>
            </a:r>
            <a:r>
              <a:rPr lang="ru-RU" dirty="0" smtClean="0">
                <a:solidFill>
                  <a:schemeClr val="tx1"/>
                </a:solidFill>
              </a:rPr>
              <a:t>злагать свои мысли с достаточной полнотой;</a:t>
            </a:r>
          </a:p>
          <a:p>
            <a:pPr marL="457200" indent="-457200" algn="l">
              <a:buFontTx/>
              <a:buChar char="-"/>
              <a:defRPr/>
            </a:pPr>
            <a:r>
              <a:rPr lang="ru-RU" dirty="0">
                <a:solidFill>
                  <a:schemeClr val="tx1"/>
                </a:solidFill>
              </a:rPr>
              <a:t>в</a:t>
            </a:r>
            <a:r>
              <a:rPr lang="ru-RU" dirty="0" smtClean="0">
                <a:solidFill>
                  <a:schemeClr val="tx1"/>
                </a:solidFill>
              </a:rPr>
              <a:t>ыражать свое отношение к предмету речи.</a:t>
            </a:r>
          </a:p>
          <a:p>
            <a:pPr marL="457200" indent="-457200" algn="l">
              <a:buFontTx/>
              <a:buChar char="-"/>
              <a:defRPr/>
            </a:pPr>
            <a:endParaRPr lang="ru-RU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121143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Трудности говорения</a:t>
            </a:r>
            <a:endParaRPr lang="ru-RU" sz="4000" b="1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44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Высказывания бывают:</a:t>
            </a:r>
          </a:p>
          <a:p>
            <a:pPr algn="l"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А) подготовленными</a:t>
            </a:r>
          </a:p>
          <a:p>
            <a:pPr algn="l"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Б) спонтанными</a:t>
            </a:r>
          </a:p>
          <a:p>
            <a:pPr algn="l">
              <a:defRPr/>
            </a:pPr>
            <a:endParaRPr lang="ru-RU" sz="36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07297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F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3"/>
          <p:cNvSpPr>
            <a:spLocks noChangeArrowheads="1"/>
          </p:cNvSpPr>
          <p:nvPr/>
        </p:nvSpPr>
        <p:spPr bwMode="auto">
          <a:xfrm rot="5247360">
            <a:off x="1830855" y="-820579"/>
            <a:ext cx="5985194" cy="8285342"/>
          </a:xfrm>
          <a:prstGeom prst="roundRect">
            <a:avLst>
              <a:gd name="adj" fmla="val 11796"/>
            </a:avLst>
          </a:prstGeom>
          <a:solidFill>
            <a:srgbClr val="C00000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>
              <a:solidFill>
                <a:prstClr val="black"/>
              </a:solidFill>
            </a:endParaRPr>
          </a:p>
        </p:txBody>
      </p:sp>
      <p:sp>
        <p:nvSpPr>
          <p:cNvPr id="11" name="AutoShape 4"/>
          <p:cNvSpPr>
            <a:spLocks noChangeArrowheads="1"/>
          </p:cNvSpPr>
          <p:nvPr/>
        </p:nvSpPr>
        <p:spPr bwMode="auto">
          <a:xfrm rot="5400000">
            <a:off x="1360828" y="-971063"/>
            <a:ext cx="6480720" cy="8987368"/>
          </a:xfrm>
          <a:prstGeom prst="roundRect">
            <a:avLst>
              <a:gd name="adj" fmla="val 13597"/>
            </a:avLst>
          </a:prstGeom>
          <a:solidFill>
            <a:schemeClr val="bg1"/>
          </a:solidFill>
          <a:ln w="57150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ru-RU" b="1" dirty="0">
              <a:ln w="12700">
                <a:solidFill>
                  <a:srgbClr val="1F497D">
                    <a:satMod val="155000"/>
                  </a:srgbClr>
                </a:solidFill>
                <a:prstDash val="solid"/>
              </a:ln>
              <a:solidFill>
                <a:srgbClr val="EEECE1">
                  <a:tint val="85000"/>
                  <a:satMod val="155000"/>
                </a:srgb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grpSp>
        <p:nvGrpSpPr>
          <p:cNvPr id="63" name="Группа 62"/>
          <p:cNvGrpSpPr/>
          <p:nvPr/>
        </p:nvGrpSpPr>
        <p:grpSpPr>
          <a:xfrm>
            <a:off x="1" y="1412776"/>
            <a:ext cx="581636" cy="360021"/>
            <a:chOff x="85163" y="1402784"/>
            <a:chExt cx="1132195" cy="398132"/>
          </a:xfrm>
        </p:grpSpPr>
        <p:sp>
          <p:nvSpPr>
            <p:cNvPr id="52" name="Oval 18"/>
            <p:cNvSpPr>
              <a:spLocks noChangeArrowheads="1"/>
            </p:cNvSpPr>
            <p:nvPr/>
          </p:nvSpPr>
          <p:spPr bwMode="auto">
            <a:xfrm rot="16200000">
              <a:off x="802442" y="138599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3" name="Arc 19"/>
            <p:cNvSpPr>
              <a:spLocks/>
            </p:cNvSpPr>
            <p:nvPr/>
          </p:nvSpPr>
          <p:spPr bwMode="auto">
            <a:xfrm rot="16200000" flipH="1">
              <a:off x="442353" y="114423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2" name="Группа 61"/>
          <p:cNvGrpSpPr/>
          <p:nvPr/>
        </p:nvGrpSpPr>
        <p:grpSpPr>
          <a:xfrm>
            <a:off x="0" y="2285992"/>
            <a:ext cx="581635" cy="398132"/>
            <a:chOff x="85293" y="2214554"/>
            <a:chExt cx="1132195" cy="398132"/>
          </a:xfrm>
        </p:grpSpPr>
        <p:sp>
          <p:nvSpPr>
            <p:cNvPr id="25" name="Oval 18"/>
            <p:cNvSpPr>
              <a:spLocks noChangeArrowheads="1"/>
            </p:cNvSpPr>
            <p:nvPr/>
          </p:nvSpPr>
          <p:spPr bwMode="auto">
            <a:xfrm rot="16200000">
              <a:off x="802572" y="21977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26" name="Arc 19"/>
            <p:cNvSpPr>
              <a:spLocks/>
            </p:cNvSpPr>
            <p:nvPr/>
          </p:nvSpPr>
          <p:spPr bwMode="auto">
            <a:xfrm rot="16200000" flipH="1">
              <a:off x="442483" y="19560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6" name="Группа 55"/>
          <p:cNvGrpSpPr/>
          <p:nvPr/>
        </p:nvGrpSpPr>
        <p:grpSpPr>
          <a:xfrm>
            <a:off x="0" y="3183285"/>
            <a:ext cx="548057" cy="398132"/>
            <a:chOff x="237693" y="2366954"/>
            <a:chExt cx="1132195" cy="398132"/>
          </a:xfrm>
        </p:grpSpPr>
        <p:sp>
          <p:nvSpPr>
            <p:cNvPr id="54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5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64" name="Группа 63"/>
          <p:cNvGrpSpPr/>
          <p:nvPr/>
        </p:nvGrpSpPr>
        <p:grpSpPr>
          <a:xfrm>
            <a:off x="0" y="4146936"/>
            <a:ext cx="581638" cy="312955"/>
            <a:chOff x="102215" y="4109577"/>
            <a:chExt cx="1132195" cy="398132"/>
          </a:xfrm>
        </p:grpSpPr>
        <p:sp>
          <p:nvSpPr>
            <p:cNvPr id="57" name="Oval 18"/>
            <p:cNvSpPr>
              <a:spLocks noChangeArrowheads="1"/>
            </p:cNvSpPr>
            <p:nvPr/>
          </p:nvSpPr>
          <p:spPr bwMode="auto">
            <a:xfrm rot="16200000">
              <a:off x="819494" y="4092792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58" name="Arc 19"/>
            <p:cNvSpPr>
              <a:spLocks/>
            </p:cNvSpPr>
            <p:nvPr/>
          </p:nvSpPr>
          <p:spPr bwMode="auto">
            <a:xfrm rot="16200000" flipH="1">
              <a:off x="459405" y="3851028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grpSp>
        <p:nvGrpSpPr>
          <p:cNvPr id="59" name="Группа 58"/>
          <p:cNvGrpSpPr/>
          <p:nvPr/>
        </p:nvGrpSpPr>
        <p:grpSpPr>
          <a:xfrm>
            <a:off x="0" y="4994325"/>
            <a:ext cx="581639" cy="312953"/>
            <a:chOff x="237693" y="2366954"/>
            <a:chExt cx="1132195" cy="398132"/>
          </a:xfrm>
        </p:grpSpPr>
        <p:sp>
          <p:nvSpPr>
            <p:cNvPr id="60" name="Oval 18"/>
            <p:cNvSpPr>
              <a:spLocks noChangeArrowheads="1"/>
            </p:cNvSpPr>
            <p:nvPr/>
          </p:nvSpPr>
          <p:spPr bwMode="auto">
            <a:xfrm rot="16200000">
              <a:off x="954972" y="2350169"/>
              <a:ext cx="398132" cy="431701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81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  <p:sp>
          <p:nvSpPr>
            <p:cNvPr id="61" name="Arc 19"/>
            <p:cNvSpPr>
              <a:spLocks/>
            </p:cNvSpPr>
            <p:nvPr/>
          </p:nvSpPr>
          <p:spPr bwMode="auto">
            <a:xfrm rot="16200000" flipH="1">
              <a:off x="594883" y="2108405"/>
              <a:ext cx="214314" cy="928693"/>
            </a:xfrm>
            <a:custGeom>
              <a:avLst/>
              <a:gdLst>
                <a:gd name="G0" fmla="+- 21600 0 0"/>
                <a:gd name="G1" fmla="+- 21600 0 0"/>
                <a:gd name="G2" fmla="+- 21600 0 0"/>
                <a:gd name="T0" fmla="*/ 39281 w 43200"/>
                <a:gd name="T1" fmla="*/ 34007 h 43200"/>
                <a:gd name="T2" fmla="*/ 43095 w 43200"/>
                <a:gd name="T3" fmla="*/ 23728 h 43200"/>
                <a:gd name="T4" fmla="*/ 21600 w 43200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3200" h="43200" fill="none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</a:path>
                <a:path w="43200" h="43200" stroke="0" extrusionOk="0">
                  <a:moveTo>
                    <a:pt x="39281" y="34007"/>
                  </a:moveTo>
                  <a:cubicBezTo>
                    <a:pt x="35237" y="39769"/>
                    <a:pt x="28639" y="43199"/>
                    <a:pt x="21600" y="43200"/>
                  </a:cubicBezTo>
                  <a:cubicBezTo>
                    <a:pt x="9670" y="43200"/>
                    <a:pt x="0" y="33529"/>
                    <a:pt x="0" y="21600"/>
                  </a:cubicBezTo>
                  <a:cubicBezTo>
                    <a:pt x="0" y="9670"/>
                    <a:pt x="9670" y="0"/>
                    <a:pt x="21600" y="0"/>
                  </a:cubicBezTo>
                  <a:cubicBezTo>
                    <a:pt x="33529" y="0"/>
                    <a:pt x="43200" y="9670"/>
                    <a:pt x="43200" y="21600"/>
                  </a:cubicBezTo>
                  <a:cubicBezTo>
                    <a:pt x="43200" y="22310"/>
                    <a:pt x="43164" y="23020"/>
                    <a:pt x="43094" y="23727"/>
                  </a:cubicBezTo>
                  <a:lnTo>
                    <a:pt x="21600" y="21600"/>
                  </a:lnTo>
                  <a:close/>
                </a:path>
              </a:pathLst>
            </a:custGeom>
            <a:noFill/>
            <a:ln w="76200">
              <a:solidFill>
                <a:schemeClr val="tx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ru-RU">
                <a:solidFill>
                  <a:prstClr val="black"/>
                </a:solidFill>
              </a:endParaRPr>
            </a:p>
          </p:txBody>
        </p:sp>
      </p:grpSp>
      <p:sp>
        <p:nvSpPr>
          <p:cNvPr id="22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476672"/>
            <a:ext cx="8280920" cy="6018947"/>
          </a:xfrm>
        </p:spPr>
        <p:txBody>
          <a:bodyPr rtlCol="0">
            <a:noAutofit/>
          </a:bodyPr>
          <a:lstStyle/>
          <a:p>
            <a:pPr>
              <a:defRPr/>
            </a:pPr>
            <a:r>
              <a:rPr lang="ru-RU" sz="4400" b="1" dirty="0" smtClean="0">
                <a:solidFill>
                  <a:schemeClr val="tx1"/>
                </a:solidFill>
              </a:rPr>
              <a:t>Трудности говорения</a:t>
            </a:r>
            <a:endParaRPr lang="ru-RU" sz="4000" b="1" dirty="0">
              <a:solidFill>
                <a:schemeClr val="tx1"/>
              </a:solidFill>
            </a:endParaRPr>
          </a:p>
          <a:p>
            <a:pPr algn="l">
              <a:defRPr/>
            </a:pPr>
            <a:endParaRPr lang="ru-RU" sz="3600" b="1" dirty="0" smtClean="0">
              <a:solidFill>
                <a:schemeClr val="tx1"/>
              </a:solidFill>
            </a:endParaRPr>
          </a:p>
          <a:p>
            <a:pPr algn="l">
              <a:defRPr/>
            </a:pPr>
            <a:r>
              <a:rPr lang="ru-RU" sz="3600" b="1" dirty="0" smtClean="0">
                <a:solidFill>
                  <a:schemeClr val="tx1"/>
                </a:solidFill>
              </a:rPr>
              <a:t>Подготовленное высказывание – это высказывание, содержание и лексико-грамматические средства оформления которого готовятся в процессе чтения текста, ответов на вопросы, выполнения тренировочных заданий, которые предшествуют выступлению на предложенную тему.</a:t>
            </a:r>
            <a:endParaRPr lang="ru-RU" sz="4400" b="1" dirty="0" smtClean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16799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5159df1ffdf54f9ee644dd7f82c31463d26706f"/>
</p:tagLst>
</file>

<file path=ppt/theme/theme1.xml><?xml version="1.0" encoding="utf-8"?>
<a:theme xmlns:a="http://schemas.openxmlformats.org/drawingml/2006/main" name="shablon_notebook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shablon_notebook4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shablon_notebook4</Template>
  <TotalTime>5068</TotalTime>
  <Words>1290</Words>
  <Application>Microsoft Office PowerPoint</Application>
  <PresentationFormat>Экран (4:3)</PresentationFormat>
  <Paragraphs>261</Paragraphs>
  <Slides>58</Slides>
  <Notes>58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58</vt:i4>
      </vt:variant>
    </vt:vector>
  </HeadingPairs>
  <TitlesOfParts>
    <vt:vector size="60" baseType="lpstr">
      <vt:lpstr>shablon_notebook4</vt:lpstr>
      <vt:lpstr>1_shablon_notebook4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Илья</dc:creator>
  <cp:lastModifiedBy>Илья</cp:lastModifiedBy>
  <cp:revision>39</cp:revision>
  <dcterms:created xsi:type="dcterms:W3CDTF">2014-05-31T16:28:41Z</dcterms:created>
  <dcterms:modified xsi:type="dcterms:W3CDTF">2014-06-24T09:35:44Z</dcterms:modified>
</cp:coreProperties>
</file>