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7"/>
  </p:notesMasterIdLst>
  <p:sldIdLst>
    <p:sldId id="256" r:id="rId2"/>
    <p:sldId id="276" r:id="rId3"/>
    <p:sldId id="257" r:id="rId4"/>
    <p:sldId id="258" r:id="rId5"/>
    <p:sldId id="259" r:id="rId6"/>
    <p:sldId id="261" r:id="rId7"/>
    <p:sldId id="279" r:id="rId8"/>
    <p:sldId id="280" r:id="rId9"/>
    <p:sldId id="289" r:id="rId10"/>
    <p:sldId id="272" r:id="rId11"/>
    <p:sldId id="278" r:id="rId12"/>
    <p:sldId id="284" r:id="rId13"/>
    <p:sldId id="274" r:id="rId14"/>
    <p:sldId id="282" r:id="rId15"/>
    <p:sldId id="281" r:id="rId16"/>
    <p:sldId id="260" r:id="rId17"/>
    <p:sldId id="263" r:id="rId18"/>
    <p:sldId id="293" r:id="rId19"/>
    <p:sldId id="287" r:id="rId20"/>
    <p:sldId id="264" r:id="rId21"/>
    <p:sldId id="296" r:id="rId22"/>
    <p:sldId id="292" r:id="rId23"/>
    <p:sldId id="265" r:id="rId24"/>
    <p:sldId id="277" r:id="rId25"/>
    <p:sldId id="297" r:id="rId26"/>
    <p:sldId id="288" r:id="rId27"/>
    <p:sldId id="269" r:id="rId28"/>
    <p:sldId id="285" r:id="rId29"/>
    <p:sldId id="286" r:id="rId30"/>
    <p:sldId id="283" r:id="rId31"/>
    <p:sldId id="295" r:id="rId32"/>
    <p:sldId id="291" r:id="rId33"/>
    <p:sldId id="294" r:id="rId34"/>
    <p:sldId id="271" r:id="rId35"/>
    <p:sldId id="298" r:id="rId3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962" autoAdjust="0"/>
    <p:restoredTop sz="94660"/>
  </p:normalViewPr>
  <p:slideViewPr>
    <p:cSldViewPr>
      <p:cViewPr>
        <p:scale>
          <a:sx n="60" d="100"/>
          <a:sy n="60" d="100"/>
        </p:scale>
        <p:origin x="-2898" y="-12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F560D9E-35E7-4F51-875E-3DCECCC989EC}" type="datetimeFigureOut">
              <a:rPr lang="ru-RU" smtClean="0"/>
              <a:t>17.04.2015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903D9BD-CB8B-4D1B-AA03-373044E007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191004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268045D-7B29-4C23-8351-05418E78A25F}" type="slidenum">
              <a:rPr lang="en-US"/>
              <a:pPr/>
              <a:t>7</a:t>
            </a:fld>
            <a:endParaRPr lang="en-US"/>
          </a:p>
        </p:txBody>
      </p:sp>
      <p:sp>
        <p:nvSpPr>
          <p:cNvPr id="1105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05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268045D-7B29-4C23-8351-05418E78A25F}" type="slidenum">
              <a:rPr lang="en-US"/>
              <a:pPr/>
              <a:t>11</a:t>
            </a:fld>
            <a:endParaRPr lang="en-US"/>
          </a:p>
        </p:txBody>
      </p:sp>
      <p:sp>
        <p:nvSpPr>
          <p:cNvPr id="1105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05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268045D-7B29-4C23-8351-05418E78A25F}" type="slidenum">
              <a:rPr lang="en-US"/>
              <a:pPr/>
              <a:t>19</a:t>
            </a:fld>
            <a:endParaRPr lang="en-US"/>
          </a:p>
        </p:txBody>
      </p:sp>
      <p:sp>
        <p:nvSpPr>
          <p:cNvPr id="1105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05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17.04.2015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17.04.2015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17.04.2015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17.04.2015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17.04.2015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17.04.2015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17.04.2015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jpeg"/><Relationship Id="rId4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jpeg"/><Relationship Id="rId4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jpe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9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3.pn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1700808"/>
            <a:ext cx="7772400" cy="1470025"/>
          </a:xfrm>
        </p:spPr>
        <p:txBody>
          <a:bodyPr/>
          <a:lstStyle/>
          <a:p>
            <a:r>
              <a:rPr lang="ru-RU" b="1" dirty="0" smtClean="0"/>
              <a:t>Развитие навыков говорения у учащихся 5-9 классов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211960" y="4941168"/>
            <a:ext cx="4744616" cy="1752600"/>
          </a:xfrm>
        </p:spPr>
        <p:txBody>
          <a:bodyPr>
            <a:normAutofit fontScale="62500" lnSpcReduction="20000"/>
          </a:bodyPr>
          <a:lstStyle/>
          <a:p>
            <a:pPr algn="l"/>
            <a:r>
              <a:rPr lang="ru-RU" dirty="0" smtClean="0">
                <a:solidFill>
                  <a:schemeClr val="tx1"/>
                </a:solidFill>
              </a:rPr>
              <a:t>Буров Илья Михайлович, </a:t>
            </a:r>
          </a:p>
          <a:p>
            <a:pPr algn="l"/>
            <a:r>
              <a:rPr lang="ru-RU" dirty="0" smtClean="0">
                <a:solidFill>
                  <a:schemeClr val="tx1"/>
                </a:solidFill>
              </a:rPr>
              <a:t>ведущий методист издательства «Титул», </a:t>
            </a:r>
          </a:p>
          <a:p>
            <a:pPr algn="l"/>
            <a:r>
              <a:rPr lang="ru-RU" dirty="0" smtClean="0">
                <a:solidFill>
                  <a:schemeClr val="tx1"/>
                </a:solidFill>
              </a:rPr>
              <a:t>аспирант Университета Российской Академии Образования </a:t>
            </a:r>
          </a:p>
          <a:p>
            <a:pPr algn="l"/>
            <a:r>
              <a:rPr lang="ru-RU" dirty="0" smtClean="0">
                <a:solidFill>
                  <a:schemeClr val="tx1"/>
                </a:solidFill>
              </a:rPr>
              <a:t>кафедры методики преподавания иностранных языков.</a:t>
            </a:r>
          </a:p>
          <a:p>
            <a:endParaRPr lang="ru-RU" dirty="0"/>
          </a:p>
        </p:txBody>
      </p:sp>
      <p:pic>
        <p:nvPicPr>
          <p:cNvPr id="4" name="Picture 5" descr="C:\Documents and Settings\bim\Рабочий стол\логотипы\Титул_logo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63888" y="188640"/>
            <a:ext cx="2160240" cy="131443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274638"/>
            <a:ext cx="8363272" cy="114300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Система обучения говорению в УМК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Enjoy English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: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ru-RU" dirty="0" smtClean="0"/>
              <a:t>Процесс обучения говорению сбалансирован и взаимосвязан с другими видами речевой деятельности.</a:t>
            </a:r>
          </a:p>
          <a:p>
            <a:r>
              <a:rPr lang="ru-RU" dirty="0" smtClean="0"/>
              <a:t>прослушивание и имитация готовых образцов;</a:t>
            </a:r>
          </a:p>
          <a:p>
            <a:r>
              <a:rPr lang="ru-RU" dirty="0" smtClean="0"/>
              <a:t>игровая технология;</a:t>
            </a:r>
          </a:p>
          <a:p>
            <a:r>
              <a:rPr lang="ru-RU" dirty="0" smtClean="0"/>
              <a:t>составление монолога по образцу; </a:t>
            </a:r>
          </a:p>
          <a:p>
            <a:r>
              <a:rPr lang="ru-RU" dirty="0" smtClean="0"/>
              <a:t>описание, повествование, характеристика;</a:t>
            </a:r>
          </a:p>
          <a:p>
            <a:r>
              <a:rPr lang="ru-RU" dirty="0" smtClean="0"/>
              <a:t>комментарии;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ChangeArrowheads="1"/>
          </p:cNvSpPr>
          <p:nvPr>
            <p:ph type="title"/>
          </p:nvPr>
        </p:nvSpPr>
        <p:spPr>
          <a:xfrm>
            <a:off x="1691680" y="188640"/>
            <a:ext cx="6934200" cy="715963"/>
          </a:xfrm>
        </p:spPr>
        <p:txBody>
          <a:bodyPr>
            <a:normAutofit/>
          </a:bodyPr>
          <a:lstStyle/>
          <a:p>
            <a:pPr algn="ctr"/>
            <a:endParaRPr lang="en-US" sz="3600" dirty="0">
              <a:solidFill>
                <a:srgbClr val="4D4D4D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95198" y="836712"/>
            <a:ext cx="4127721" cy="583264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907704" y="1052736"/>
            <a:ext cx="4666092" cy="546201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Picture 2" descr="C:\Users\Илья\Desktop\аспирантура говорение\5 класс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1"/>
            <a:ext cx="1714456" cy="23488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947863" y="6072188"/>
            <a:ext cx="6400800" cy="46037"/>
          </a:xfrm>
        </p:spPr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sz="2000" dirty="0" smtClean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en-US" sz="2000" dirty="0" smtClean="0"/>
          </a:p>
        </p:txBody>
      </p:sp>
      <p:sp>
        <p:nvSpPr>
          <p:cNvPr id="21508" name="Rectangle 1"/>
          <p:cNvSpPr>
            <a:spLocks noChangeArrowheads="1"/>
          </p:cNvSpPr>
          <p:nvPr/>
        </p:nvSpPr>
        <p:spPr bwMode="auto">
          <a:xfrm>
            <a:off x="1331913" y="1525588"/>
            <a:ext cx="212725" cy="2460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ru-RU" altLang="ru-RU" sz="1000">
                <a:solidFill>
                  <a:srgbClr val="0D1216"/>
                </a:solidFill>
                <a:cs typeface="Times New Roman" pitchFamily="18" charset="0"/>
              </a:rPr>
              <a:t> </a:t>
            </a:r>
            <a:endParaRPr lang="ru-RU" altLang="ru-RU" sz="1800"/>
          </a:p>
        </p:txBody>
      </p:sp>
      <p:pic>
        <p:nvPicPr>
          <p:cNvPr id="41986" name="Picture 2" descr="C:\Users\Илья\Desktop\аспирантура говорение\6 класс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951037" cy="26574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/>
        </p:spPr>
      </p:pic>
      <p:pic>
        <p:nvPicPr>
          <p:cNvPr id="43012" name="Picture 4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139952" y="0"/>
            <a:ext cx="5004048" cy="688597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4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51804" t="3146" b="46660"/>
          <a:stretch>
            <a:fillRect/>
          </a:stretch>
        </p:blipFill>
        <p:spPr bwMode="auto">
          <a:xfrm>
            <a:off x="2843808" y="0"/>
            <a:ext cx="4644008" cy="665550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274638"/>
            <a:ext cx="8363272" cy="114300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Система обучения говорению в УМК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New Millennium English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: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r>
              <a:rPr lang="ru-RU" dirty="0" smtClean="0">
                <a:latin typeface="Calibri" pitchFamily="34" charset="0"/>
              </a:rPr>
              <a:t>Введение лексики через контекст;</a:t>
            </a:r>
          </a:p>
          <a:p>
            <a:pPr>
              <a:lnSpc>
                <a:spcPct val="80000"/>
              </a:lnSpc>
            </a:pPr>
            <a:r>
              <a:rPr lang="ru-RU" dirty="0" smtClean="0">
                <a:latin typeface="Calibri" pitchFamily="34" charset="0"/>
              </a:rPr>
              <a:t>Использование песен, рифмовок для введения структур и формирования фонетических навыков;</a:t>
            </a:r>
          </a:p>
          <a:p>
            <a:pPr>
              <a:lnSpc>
                <a:spcPct val="80000"/>
              </a:lnSpc>
            </a:pPr>
            <a:r>
              <a:rPr lang="ru-RU" dirty="0" smtClean="0">
                <a:latin typeface="Calibri" pitchFamily="34" charset="0"/>
              </a:rPr>
              <a:t>Игры для тренировки лексики и структур;</a:t>
            </a:r>
          </a:p>
          <a:p>
            <a:pPr>
              <a:lnSpc>
                <a:spcPct val="80000"/>
              </a:lnSpc>
            </a:pPr>
            <a:r>
              <a:rPr lang="ru-RU" dirty="0" smtClean="0">
                <a:latin typeface="Calibri" pitchFamily="34" charset="0"/>
              </a:rPr>
              <a:t>Изготовление поделок; </a:t>
            </a:r>
          </a:p>
          <a:p>
            <a:pPr>
              <a:lnSpc>
                <a:spcPct val="80000"/>
              </a:lnSpc>
            </a:pPr>
            <a:r>
              <a:rPr lang="ru-RU" dirty="0" err="1" smtClean="0">
                <a:latin typeface="Calibri" pitchFamily="34" charset="0"/>
              </a:rPr>
              <a:t>Персонализация</a:t>
            </a:r>
            <a:r>
              <a:rPr lang="ru-RU" dirty="0" smtClean="0">
                <a:latin typeface="Calibri" pitchFamily="34" charset="0"/>
              </a:rPr>
              <a:t>;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Заголовок 1"/>
          <p:cNvSpPr>
            <a:spLocks noGrp="1"/>
          </p:cNvSpPr>
          <p:nvPr>
            <p:ph type="title"/>
          </p:nvPr>
        </p:nvSpPr>
        <p:spPr>
          <a:xfrm>
            <a:off x="683568" y="116632"/>
            <a:ext cx="7848600" cy="1296144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chemeClr val="bg1"/>
                </a:solidFill>
              </a:rPr>
              <a:t>Метод ситуационного анализа</a:t>
            </a:r>
            <a:br>
              <a:rPr lang="ru-RU" sz="3200" b="1" dirty="0" smtClean="0">
                <a:solidFill>
                  <a:schemeClr val="bg1"/>
                </a:solidFill>
              </a:rPr>
            </a:br>
            <a:endParaRPr lang="ru-RU" sz="3200" b="1" dirty="0" smtClean="0">
              <a:solidFill>
                <a:schemeClr val="bg1"/>
              </a:solidFill>
            </a:endParaRPr>
          </a:p>
        </p:txBody>
      </p:sp>
      <p:pic>
        <p:nvPicPr>
          <p:cNvPr id="4198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27985" y="0"/>
            <a:ext cx="4716016" cy="676096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1989" name="Picture 5" descr="https://www.englishteachers.ru/uploadedfiles/waresimgs/19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475655" cy="2002211"/>
          </a:xfrm>
          <a:prstGeom prst="rect">
            <a:avLst/>
          </a:prstGeom>
          <a:noFill/>
        </p:spPr>
      </p:pic>
      <p:pic>
        <p:nvPicPr>
          <p:cNvPr id="41990" name="Picture 6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/>
          <a:srcRect b="36987"/>
          <a:stretch>
            <a:fillRect/>
          </a:stretch>
        </p:blipFill>
        <p:spPr bwMode="auto">
          <a:xfrm>
            <a:off x="1691680" y="980727"/>
            <a:ext cx="6048672" cy="46404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19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980728"/>
            <a:ext cx="8229600" cy="43691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3891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79912" y="-34825"/>
            <a:ext cx="4880643" cy="66756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/>
          <a:srcRect t="30662" b="29030"/>
          <a:stretch>
            <a:fillRect/>
          </a:stretch>
        </p:blipFill>
        <p:spPr bwMode="auto">
          <a:xfrm>
            <a:off x="0" y="1484784"/>
            <a:ext cx="9257829" cy="510399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8916" name="Picture 4" descr="https://www.englishteachers.ru/uploadedfiles/waresimgs/20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-1"/>
            <a:ext cx="1080120" cy="146553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Формы говорения: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монологическая речь;</a:t>
            </a:r>
          </a:p>
          <a:p>
            <a:r>
              <a:rPr lang="ru-RU" dirty="0" smtClean="0"/>
              <a:t>диалогическая речь;</a:t>
            </a:r>
          </a:p>
          <a:p>
            <a:r>
              <a:rPr lang="ru-RU" dirty="0" err="1" smtClean="0"/>
              <a:t>полилогическая</a:t>
            </a:r>
            <a:r>
              <a:rPr lang="ru-RU" dirty="0" smtClean="0"/>
              <a:t> речь;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Особенности монологической речи: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вырабатываются языковые автоматизмы</a:t>
            </a:r>
          </a:p>
          <a:p>
            <a:r>
              <a:rPr lang="ru-RU" dirty="0" smtClean="0"/>
              <a:t>проходит обучение отбору языковых средств, соответствующих цели коммуникации</a:t>
            </a:r>
          </a:p>
          <a:p>
            <a:r>
              <a:rPr lang="ru-RU" dirty="0" smtClean="0"/>
              <a:t>направлена на развитие умений инициативной речи. Сознание говорящего концентрируется на содержании высказывания.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 descr="https://www.englishteachers.ru/uploadedfiles/waresimgs/13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4944" y="169167"/>
            <a:ext cx="1795442" cy="24677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2" y="116632"/>
            <a:ext cx="4518273" cy="6614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1809225"/>
            <a:ext cx="6961609" cy="42369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678458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53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3969" y="0"/>
            <a:ext cx="4860032" cy="672894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5539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2060848"/>
            <a:ext cx="9024759" cy="93610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Picture 5" descr="http://www.titul.ru/central/pickup.php?s=www_titul_ru&amp;i=ylka5u1zrjcv45780we4py5tozunbpoz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-1"/>
            <a:ext cx="1475656" cy="194786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55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Какие вы видите трудности при обучению говорению на среднем этапе обучения?</a:t>
            </a:r>
          </a:p>
          <a:p>
            <a:r>
              <a:rPr lang="ru-RU" dirty="0" smtClean="0"/>
              <a:t>Что важно учитывать при обучении говорению в средней школе?</a:t>
            </a:r>
          </a:p>
          <a:p>
            <a:r>
              <a:rPr lang="ru-RU" dirty="0" smtClean="0"/>
              <a:t>Пользуетесь ли возможностями ОКП при обучении говорению?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Особенности диалогической речи: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устная форма общения;</a:t>
            </a:r>
          </a:p>
          <a:p>
            <a:r>
              <a:rPr lang="ru-RU" dirty="0" smtClean="0"/>
              <a:t>краткость;</a:t>
            </a:r>
          </a:p>
          <a:p>
            <a:r>
              <a:rPr lang="ru-RU" dirty="0" smtClean="0"/>
              <a:t>спонтанность (неожиданность);</a:t>
            </a:r>
          </a:p>
          <a:p>
            <a:r>
              <a:rPr lang="ru-RU" dirty="0" smtClean="0"/>
              <a:t>экспрессивность (использование разговорных формул, клише);</a:t>
            </a:r>
          </a:p>
          <a:p>
            <a:r>
              <a:rPr lang="ru-RU" dirty="0" smtClean="0"/>
              <a:t>свободное от строгих норм речи синтаксическое оформление высказывания. 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9" name="Picture 5" descr="https://www.englishteachers.ru/uploadedfiles/waresimgs/21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7" y="164549"/>
            <a:ext cx="2162175" cy="2924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0" y="131878"/>
            <a:ext cx="4733156" cy="65987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07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7" y="2169166"/>
            <a:ext cx="8682189" cy="29880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763689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15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03936" y="188640"/>
            <a:ext cx="4654314" cy="65056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2541304"/>
            <a:ext cx="8604448" cy="36762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70" name="Picture 6" descr="https://www.englishteachers.ru/uploadedfiles/waresimgs/130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795442" cy="24677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089255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Особенности </a:t>
            </a:r>
            <a:r>
              <a:rPr lang="ru-RU" dirty="0" err="1" smtClean="0"/>
              <a:t>полилогической</a:t>
            </a:r>
            <a:r>
              <a:rPr lang="ru-RU" dirty="0" smtClean="0"/>
              <a:t> речи: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1600200"/>
            <a:ext cx="8784976" cy="4525963"/>
          </a:xfrm>
        </p:spPr>
        <p:txBody>
          <a:bodyPr/>
          <a:lstStyle/>
          <a:p>
            <a:r>
              <a:rPr lang="ru-RU" dirty="0" smtClean="0"/>
              <a:t>включает элементы монолога и диалога;</a:t>
            </a:r>
          </a:p>
          <a:p>
            <a:r>
              <a:rPr lang="ru-RU" dirty="0" smtClean="0"/>
              <a:t>требует высокую концентрацию внимания;</a:t>
            </a:r>
          </a:p>
          <a:p>
            <a:r>
              <a:rPr lang="ru-RU" dirty="0" smtClean="0"/>
              <a:t>в учебных ситуациях максимально приближена к реальной жизни;</a:t>
            </a:r>
          </a:p>
          <a:p>
            <a:r>
              <a:rPr lang="ru-RU" dirty="0" smtClean="0"/>
              <a:t>привносит спонтанность в речь и т.д.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980728"/>
            <a:ext cx="8229600" cy="43691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Важно показать вариативность ответов: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411760" y="2060848"/>
            <a:ext cx="4320480" cy="57606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755576" y="3068960"/>
            <a:ext cx="3240360" cy="57606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5076056" y="3068960"/>
            <a:ext cx="3240360" cy="57606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2987824" y="4365104"/>
            <a:ext cx="3240360" cy="57606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2483768" y="2132856"/>
            <a:ext cx="41764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/>
              <a:t>I like this book very much.</a:t>
            </a:r>
            <a:endParaRPr lang="ru-RU" sz="2800" dirty="0"/>
          </a:p>
        </p:txBody>
      </p:sp>
      <p:sp>
        <p:nvSpPr>
          <p:cNvPr id="13" name="TextBox 12"/>
          <p:cNvSpPr txBox="1"/>
          <p:nvPr/>
        </p:nvSpPr>
        <p:spPr>
          <a:xfrm>
            <a:off x="755576" y="3068961"/>
            <a:ext cx="32403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/>
              <a:t>So do I.</a:t>
            </a:r>
            <a:endParaRPr lang="ru-RU" sz="2800" dirty="0"/>
          </a:p>
        </p:txBody>
      </p:sp>
      <p:sp>
        <p:nvSpPr>
          <p:cNvPr id="14" name="TextBox 13"/>
          <p:cNvSpPr txBox="1"/>
          <p:nvPr/>
        </p:nvSpPr>
        <p:spPr>
          <a:xfrm>
            <a:off x="5076056" y="3068960"/>
            <a:ext cx="32403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/>
              <a:t>What is it about?</a:t>
            </a:r>
            <a:endParaRPr lang="ru-RU" sz="2800" dirty="0"/>
          </a:p>
        </p:txBody>
      </p:sp>
      <p:sp>
        <p:nvSpPr>
          <p:cNvPr id="15" name="TextBox 14"/>
          <p:cNvSpPr txBox="1"/>
          <p:nvPr/>
        </p:nvSpPr>
        <p:spPr>
          <a:xfrm>
            <a:off x="2987824" y="4365104"/>
            <a:ext cx="32403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/>
              <a:t>And I don’t.</a:t>
            </a:r>
            <a:endParaRPr lang="ru-RU" sz="2800" dirty="0"/>
          </a:p>
        </p:txBody>
      </p:sp>
      <p:cxnSp>
        <p:nvCxnSpPr>
          <p:cNvPr id="17" name="Прямая со стрелкой 16"/>
          <p:cNvCxnSpPr/>
          <p:nvPr/>
        </p:nvCxnSpPr>
        <p:spPr>
          <a:xfrm flipH="1">
            <a:off x="2771800" y="2708920"/>
            <a:ext cx="792088" cy="288032"/>
          </a:xfrm>
          <a:prstGeom prst="straightConnector1">
            <a:avLst/>
          </a:prstGeom>
          <a:ln>
            <a:headEnd w="lg" len="lg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/>
          <p:nvPr/>
        </p:nvCxnSpPr>
        <p:spPr>
          <a:xfrm>
            <a:off x="5508104" y="2708920"/>
            <a:ext cx="504056" cy="28803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/>
          <p:nvPr/>
        </p:nvCxnSpPr>
        <p:spPr>
          <a:xfrm>
            <a:off x="4644008" y="2708920"/>
            <a:ext cx="0" cy="158417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 descr="https://www.englishteachers.ru/uploadedfiles/waresimgs/5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2008654" cy="2636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4" y="188639"/>
            <a:ext cx="4745732" cy="65101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5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212976"/>
            <a:ext cx="8706172" cy="133883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600852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8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69" name="Picture 1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24100" y="0"/>
            <a:ext cx="4820050" cy="674136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2771" name="Picture 3" descr="https://www.englishteachers.ru/uploadedfiles/waresimgs/20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" y="0"/>
            <a:ext cx="1678084" cy="227687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Picture 1"/>
          <p:cNvPicPr>
            <a:picLocks noChangeAspect="1" noChangeArrowheads="1"/>
          </p:cNvPicPr>
          <p:nvPr/>
        </p:nvPicPr>
        <p:blipFill>
          <a:blip r:embed="rId2" cstate="print"/>
          <a:srcRect t="55544" b="29502"/>
          <a:stretch>
            <a:fillRect/>
          </a:stretch>
        </p:blipFill>
        <p:spPr bwMode="auto">
          <a:xfrm>
            <a:off x="-1" y="2420888"/>
            <a:ext cx="9144001" cy="191246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0"/>
            <a:ext cx="8229600" cy="1143000"/>
          </a:xfrm>
        </p:spPr>
        <p:txBody>
          <a:bodyPr/>
          <a:lstStyle/>
          <a:p>
            <a:r>
              <a:rPr lang="ru-RU" dirty="0" smtClean="0"/>
              <a:t>Приемы обучению говорению: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3528" y="1268760"/>
            <a:ext cx="8445624" cy="5184576"/>
          </a:xfrm>
        </p:spPr>
        <p:txBody>
          <a:bodyPr>
            <a:normAutofit fontScale="77500" lnSpcReduction="20000"/>
          </a:bodyPr>
          <a:lstStyle/>
          <a:p>
            <a:r>
              <a:rPr lang="ru-RU" dirty="0" smtClean="0"/>
              <a:t>Описание;</a:t>
            </a:r>
          </a:p>
          <a:p>
            <a:r>
              <a:rPr lang="ru-RU" dirty="0" smtClean="0"/>
              <a:t>Найди отличие;</a:t>
            </a:r>
          </a:p>
          <a:p>
            <a:r>
              <a:rPr lang="ru-RU" dirty="0" smtClean="0"/>
              <a:t>Ролевая игра</a:t>
            </a:r>
          </a:p>
          <a:p>
            <a:r>
              <a:rPr lang="ru-RU" dirty="0" smtClean="0"/>
              <a:t>Имитационные модели;</a:t>
            </a:r>
          </a:p>
          <a:p>
            <a:r>
              <a:rPr lang="ru-RU" dirty="0" smtClean="0"/>
              <a:t>Информационный пробел;</a:t>
            </a:r>
          </a:p>
          <a:p>
            <a:r>
              <a:rPr lang="ru-RU" dirty="0" smtClean="0"/>
              <a:t>Мозговой штурм;</a:t>
            </a:r>
          </a:p>
          <a:p>
            <a:r>
              <a:rPr lang="ru-RU" dirty="0" smtClean="0"/>
              <a:t>Рассказывание историй;</a:t>
            </a:r>
          </a:p>
          <a:p>
            <a:r>
              <a:rPr lang="ru-RU" dirty="0" smtClean="0"/>
              <a:t>Интервью;</a:t>
            </a:r>
          </a:p>
          <a:p>
            <a:r>
              <a:rPr lang="ru-RU" dirty="0" smtClean="0"/>
              <a:t>Рассказывание историй;</a:t>
            </a:r>
          </a:p>
          <a:p>
            <a:r>
              <a:rPr lang="ru-RU" dirty="0" smtClean="0"/>
              <a:t>Завершение истории;</a:t>
            </a:r>
          </a:p>
          <a:p>
            <a:r>
              <a:rPr lang="ru-RU" dirty="0" smtClean="0"/>
              <a:t>Рассказ по картинкам;</a:t>
            </a:r>
          </a:p>
          <a:p>
            <a:r>
              <a:rPr lang="ru-RU" dirty="0" smtClean="0"/>
              <a:t>Дискуссии</a:t>
            </a:r>
          </a:p>
          <a:p>
            <a:r>
              <a:rPr lang="ru-RU" dirty="0" smtClean="0"/>
              <a:t>Прием «Горячий стул»;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1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146727" y="0"/>
            <a:ext cx="6997274" cy="5949280"/>
          </a:xfrm>
          <a:noFill/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 t="76862"/>
          <a:stretch>
            <a:fillRect/>
          </a:stretch>
        </p:blipFill>
        <p:spPr>
          <a:xfrm>
            <a:off x="0" y="3188288"/>
            <a:ext cx="9318969" cy="1833271"/>
          </a:xfrm>
          <a:prstGeom prst="rect">
            <a:avLst/>
          </a:prstGeom>
          <a:noFill/>
        </p:spPr>
      </p:pic>
      <p:pic>
        <p:nvPicPr>
          <p:cNvPr id="5" name="Picture 5" descr="http://www.titul.ru/central/pickup.php?s=www_titul_ru&amp;i=ylka5u1zrjcv45780we4py5tozunbpoz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835696" cy="242311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9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023288" y="99392"/>
            <a:ext cx="6581160" cy="6858000"/>
          </a:xfrm>
          <a:noFill/>
        </p:spPr>
      </p:pic>
      <p:pic>
        <p:nvPicPr>
          <p:cNvPr id="12290" name="Picture 2" descr="https://www.englishteachers.ru/uploadedfiles/waresimgs/4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"/>
            <a:ext cx="1580447" cy="206084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Задачи обучения говорению в 5-9 классах: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Дальнейшее развитие навыков общения;</a:t>
            </a:r>
          </a:p>
          <a:p>
            <a:r>
              <a:rPr lang="ru-RU" dirty="0" smtClean="0"/>
              <a:t>Увеличение активного словарного запаса;</a:t>
            </a:r>
          </a:p>
          <a:p>
            <a:r>
              <a:rPr lang="ru-RU" dirty="0" smtClean="0"/>
              <a:t>Развитие умений спонтанной речи;</a:t>
            </a:r>
          </a:p>
          <a:p>
            <a:r>
              <a:rPr lang="ru-RU" dirty="0" smtClean="0"/>
              <a:t>Развитие умения строить высказывания логически;</a:t>
            </a:r>
          </a:p>
          <a:p>
            <a:r>
              <a:rPr lang="ru-RU" dirty="0" smtClean="0"/>
              <a:t>Развитие умений поддерживать обсуждаемую тему и т.д.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Заголовок 1"/>
          <p:cNvSpPr>
            <a:spLocks noGrp="1"/>
          </p:cNvSpPr>
          <p:nvPr>
            <p:ph type="title"/>
          </p:nvPr>
        </p:nvSpPr>
        <p:spPr>
          <a:xfrm>
            <a:off x="683568" y="116632"/>
            <a:ext cx="7848600" cy="1296144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chemeClr val="bg1"/>
                </a:solidFill>
              </a:rPr>
              <a:t>Метод ситуационного анализа</a:t>
            </a:r>
            <a:br>
              <a:rPr lang="ru-RU" sz="3200" b="1" dirty="0" smtClean="0">
                <a:solidFill>
                  <a:schemeClr val="bg1"/>
                </a:solidFill>
              </a:rPr>
            </a:br>
            <a:endParaRPr lang="ru-RU" sz="3200" b="1" dirty="0" smtClean="0">
              <a:solidFill>
                <a:schemeClr val="bg1"/>
              </a:solidFill>
            </a:endParaRPr>
          </a:p>
        </p:txBody>
      </p:sp>
      <p:pic>
        <p:nvPicPr>
          <p:cNvPr id="4198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27984" y="11725"/>
            <a:ext cx="4695537" cy="673160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1989" name="Picture 5" descr="https://www.englishteachers.ru/uploadedfiles/waresimgs/19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547664" cy="2099915"/>
          </a:xfrm>
          <a:prstGeom prst="rect">
            <a:avLst/>
          </a:prstGeom>
          <a:noFill/>
        </p:spPr>
      </p:pic>
      <p:pic>
        <p:nvPicPr>
          <p:cNvPr id="41990" name="Picture 6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/>
          <a:srcRect t="63514"/>
          <a:stretch>
            <a:fillRect/>
          </a:stretch>
        </p:blipFill>
        <p:spPr bwMode="auto">
          <a:xfrm>
            <a:off x="179512" y="2622723"/>
            <a:ext cx="8964488" cy="39822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19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5" name="Picture 5" descr="https://www.englishteachers.ru/uploadedfiles/waresimgs/20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784225" cy="2420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2" y="188639"/>
            <a:ext cx="4862314" cy="66343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3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363" y="2262804"/>
            <a:ext cx="9029453" cy="296639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882549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34603" y="83418"/>
            <a:ext cx="4890158" cy="6774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8" name="Picture 4" descr="https://www.englishteachers.ru/uploadedfiles/waresimgs/11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574" y="83419"/>
            <a:ext cx="1289803" cy="17614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088" b="64328"/>
          <a:stretch/>
        </p:blipFill>
        <p:spPr bwMode="auto">
          <a:xfrm>
            <a:off x="395536" y="1684998"/>
            <a:ext cx="5256584" cy="49095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5" descr="https://www.englishteachers.ru/uploadedfiles/waresimgs/4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7804" y="188640"/>
            <a:ext cx="1656670" cy="2160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38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0555" y="548680"/>
            <a:ext cx="7048312" cy="57606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0620" y="2636912"/>
            <a:ext cx="8789942" cy="2880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71958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4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Использование ОКП: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Помогают научить логично строить речь;</a:t>
            </a:r>
          </a:p>
          <a:p>
            <a:r>
              <a:rPr lang="ru-RU" dirty="0" smtClean="0"/>
              <a:t>Вызывают интерес у обучающихся;</a:t>
            </a:r>
          </a:p>
          <a:p>
            <a:r>
              <a:rPr lang="ru-RU" dirty="0" smtClean="0"/>
              <a:t>Расширяют возможности учебника;</a:t>
            </a:r>
          </a:p>
          <a:p>
            <a:r>
              <a:rPr lang="ru-RU" dirty="0" smtClean="0"/>
              <a:t>За счет большой базы «предъявлений» упражнения, можно с интересом выполнять несколько раз на одном уроке.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Заключение: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1412776"/>
            <a:ext cx="8686800" cy="4641379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Для развития навыков говорения необходимо:</a:t>
            </a:r>
          </a:p>
          <a:p>
            <a:r>
              <a:rPr lang="ru-RU" dirty="0" smtClean="0"/>
              <a:t>учитывать психологические особенности подростков;</a:t>
            </a:r>
          </a:p>
          <a:p>
            <a:r>
              <a:rPr lang="ru-RU" smtClean="0"/>
              <a:t>применять различные </a:t>
            </a:r>
            <a:r>
              <a:rPr lang="ru-RU" dirty="0" smtClean="0"/>
              <a:t>приемы обучения говорению;</a:t>
            </a:r>
          </a:p>
          <a:p>
            <a:r>
              <a:rPr lang="ru-RU" dirty="0" smtClean="0"/>
              <a:t>использовать все возможности УМК;</a:t>
            </a:r>
          </a:p>
          <a:p>
            <a:r>
              <a:rPr lang="ru-RU" dirty="0" smtClean="0"/>
              <a:t>применять ОКП, как современное средство;</a:t>
            </a:r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Основные трудности при обучении говорению: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ru-RU" dirty="0" smtClean="0"/>
              <a:t>ученики </a:t>
            </a:r>
            <a:r>
              <a:rPr lang="ru-RU" b="1" dirty="0" smtClean="0"/>
              <a:t>стесняются говорить</a:t>
            </a:r>
            <a:r>
              <a:rPr lang="ru-RU" dirty="0" smtClean="0"/>
              <a:t> на иностранном языке, боятся сделать ошибки, подвергнуться критике;</a:t>
            </a:r>
          </a:p>
          <a:p>
            <a:r>
              <a:rPr lang="ru-RU" dirty="0" smtClean="0"/>
              <a:t>учащиеся </a:t>
            </a:r>
            <a:r>
              <a:rPr lang="ru-RU" b="1" dirty="0" smtClean="0"/>
              <a:t>не понимают речевую задачу</a:t>
            </a:r>
            <a:r>
              <a:rPr lang="ru-RU" dirty="0" smtClean="0"/>
              <a:t>;</a:t>
            </a:r>
          </a:p>
          <a:p>
            <a:r>
              <a:rPr lang="ru-RU" dirty="0" smtClean="0"/>
              <a:t>у учащихся </a:t>
            </a:r>
            <a:r>
              <a:rPr lang="ru-RU" b="1" dirty="0" smtClean="0"/>
              <a:t>не хватает языковых и речевых средств</a:t>
            </a:r>
            <a:r>
              <a:rPr lang="ru-RU" dirty="0" smtClean="0"/>
              <a:t> для решения поставленной задачи;</a:t>
            </a:r>
          </a:p>
          <a:p>
            <a:r>
              <a:rPr lang="ru-RU" dirty="0" smtClean="0"/>
              <a:t>учащиеся </a:t>
            </a:r>
            <a:r>
              <a:rPr lang="ru-RU" b="1" dirty="0" smtClean="0"/>
              <a:t>не вовлекаются в коллективное обсуждение</a:t>
            </a:r>
            <a:r>
              <a:rPr lang="ru-RU" dirty="0" smtClean="0"/>
              <a:t> предмета урока по тем или иным причинам;</a:t>
            </a:r>
          </a:p>
          <a:p>
            <a:r>
              <a:rPr lang="ru-RU" dirty="0" smtClean="0"/>
              <a:t>учащиеся </a:t>
            </a:r>
            <a:r>
              <a:rPr lang="ru-RU" b="1" dirty="0" smtClean="0"/>
              <a:t>не выдерживают в необходимом количестве продолжительность общения</a:t>
            </a:r>
            <a:r>
              <a:rPr lang="ru-RU" dirty="0" smtClean="0"/>
              <a:t> на иностранном языке.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Каким может быть решение?</a:t>
            </a: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457200" y="1600200"/>
            <a:ext cx="8435280" cy="4925144"/>
          </a:xfrm>
        </p:spPr>
        <p:txBody>
          <a:bodyPr>
            <a:normAutofit lnSpcReduction="10000"/>
          </a:bodyPr>
          <a:lstStyle/>
          <a:p>
            <a:r>
              <a:rPr lang="ru-RU" dirty="0" smtClean="0"/>
              <a:t>поправлять ошибки в конце диалога/монолога;</a:t>
            </a:r>
          </a:p>
          <a:p>
            <a:r>
              <a:rPr lang="ru-RU" dirty="0" smtClean="0"/>
              <a:t>ставить ясные задачи, давать точные пояснения к ним;</a:t>
            </a:r>
          </a:p>
          <a:p>
            <a:r>
              <a:rPr lang="ru-RU" dirty="0" smtClean="0"/>
              <a:t>показывать речевые клише и как их гармонично использовать в речи;</a:t>
            </a:r>
          </a:p>
          <a:p>
            <a:r>
              <a:rPr lang="ru-RU" dirty="0" smtClean="0"/>
              <a:t>темы для обсуждения должны быть актуальными и интересными для данной </a:t>
            </a:r>
            <a:r>
              <a:rPr lang="ru-RU" smtClean="0"/>
              <a:t>возрастной </a:t>
            </a:r>
            <a:r>
              <a:rPr lang="ru-RU" smtClean="0"/>
              <a:t>групп</a:t>
            </a:r>
            <a:r>
              <a:rPr lang="ru-RU"/>
              <a:t>ы</a:t>
            </a:r>
            <a:r>
              <a:rPr lang="ru-RU" smtClean="0"/>
              <a:t>;</a:t>
            </a:r>
            <a:endParaRPr lang="ru-RU" dirty="0" smtClean="0"/>
          </a:p>
          <a:p>
            <a:r>
              <a:rPr lang="ru-RU" dirty="0" smtClean="0"/>
              <a:t>расширять активный лексический запас и т.д.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274638"/>
            <a:ext cx="8507288" cy="114300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Система обучения говорению в УМК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Happy English.ru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: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>
              <a:buNone/>
            </a:pPr>
            <a:r>
              <a:rPr lang="ru-RU" i="1" dirty="0" smtClean="0"/>
              <a:t>Используется путь от языка к речи.</a:t>
            </a:r>
          </a:p>
          <a:p>
            <a:r>
              <a:rPr lang="ru-RU" dirty="0" smtClean="0"/>
              <a:t>опора на родной язык (с последним уменьшением доли использования родного языка);</a:t>
            </a:r>
          </a:p>
          <a:p>
            <a:r>
              <a:rPr lang="ru-RU" dirty="0" smtClean="0"/>
              <a:t>посильность, </a:t>
            </a:r>
            <a:r>
              <a:rPr lang="ru-RU" dirty="0" err="1" smtClean="0"/>
              <a:t>поэтапность</a:t>
            </a:r>
            <a:r>
              <a:rPr lang="ru-RU" dirty="0" smtClean="0"/>
              <a:t> формирования навыков;</a:t>
            </a:r>
          </a:p>
          <a:p>
            <a:r>
              <a:rPr lang="ru-RU" dirty="0" smtClean="0"/>
              <a:t>наглядность</a:t>
            </a:r>
          </a:p>
          <a:p>
            <a:r>
              <a:rPr lang="ru-RU" dirty="0" smtClean="0"/>
              <a:t>многократность повторения изученных языковых структур и речевых моделей;</a:t>
            </a:r>
          </a:p>
          <a:p>
            <a:r>
              <a:rPr lang="ru-RU" dirty="0" smtClean="0"/>
              <a:t>проблемные задания репродуктивного характера;</a:t>
            </a:r>
          </a:p>
          <a:p>
            <a:pPr>
              <a:buNone/>
            </a:pP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ChangeArrowheads="1"/>
          </p:cNvSpPr>
          <p:nvPr>
            <p:ph type="title"/>
          </p:nvPr>
        </p:nvSpPr>
        <p:spPr>
          <a:xfrm>
            <a:off x="1691680" y="188640"/>
            <a:ext cx="6934200" cy="715963"/>
          </a:xfrm>
        </p:spPr>
        <p:txBody>
          <a:bodyPr>
            <a:normAutofit/>
          </a:bodyPr>
          <a:lstStyle/>
          <a:p>
            <a:pPr algn="ctr"/>
            <a:endParaRPr lang="en-US" sz="3600" dirty="0">
              <a:solidFill>
                <a:srgbClr val="4D4D4D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451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87624" y="1700808"/>
            <a:ext cx="3691581" cy="48006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64515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60032" y="1700808"/>
            <a:ext cx="3744416" cy="482453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64517" name="Picture 5" descr="http://www.titul.ru/central/pickup.php?s=www_titul_ru&amp;i=ylka5u1zrjcv45780we4py5tozunbpoz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-1"/>
            <a:ext cx="1561249" cy="206084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4" cstate="print"/>
          <a:srcRect l="42308" t="5970" b="25843"/>
          <a:stretch>
            <a:fillRect/>
          </a:stretch>
        </p:blipFill>
        <p:spPr bwMode="auto">
          <a:xfrm>
            <a:off x="4716016" y="0"/>
            <a:ext cx="4427984" cy="674316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980728"/>
            <a:ext cx="8229600" cy="43691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4096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63888" y="21893"/>
            <a:ext cx="5095925" cy="6719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64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3184513"/>
            <a:ext cx="8862920" cy="28367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0966" name="Picture 6" descr="https://www.englishteachers.ru/uploadedfiles/waresimgs/2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1835696" cy="243411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09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686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81646" y="-13578"/>
            <a:ext cx="5590754" cy="6871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6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284984"/>
            <a:ext cx="9144000" cy="32853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" descr="http://www.titul.ru/central/pickup.php?s=www_titul_ru&amp;i=w06m8n9xf1980sp3ndxxkoagsjfz3hiq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905000" cy="25241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388669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68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195</TotalTime>
  <Words>514</Words>
  <Application>Microsoft Office PowerPoint</Application>
  <PresentationFormat>Экран (4:3)</PresentationFormat>
  <Paragraphs>103</Paragraphs>
  <Slides>35</Slides>
  <Notes>3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35</vt:i4>
      </vt:variant>
    </vt:vector>
  </HeadingPairs>
  <TitlesOfParts>
    <vt:vector size="36" baseType="lpstr">
      <vt:lpstr>Тема Office</vt:lpstr>
      <vt:lpstr>Развитие навыков говорения у учащихся 5-9 классов</vt:lpstr>
      <vt:lpstr>Презентация PowerPoint</vt:lpstr>
      <vt:lpstr>Задачи обучения говорению в 5-9 классах:</vt:lpstr>
      <vt:lpstr>Основные трудности при обучении говорению:</vt:lpstr>
      <vt:lpstr>Каким может быть решение?</vt:lpstr>
      <vt:lpstr>Система обучения говорению в УМК Happy English.ru:</vt:lpstr>
      <vt:lpstr>Презентация PowerPoint</vt:lpstr>
      <vt:lpstr> </vt:lpstr>
      <vt:lpstr>Презентация PowerPoint</vt:lpstr>
      <vt:lpstr>Система обучения говорению в УМК Enjoy English:</vt:lpstr>
      <vt:lpstr>Презентация PowerPoint</vt:lpstr>
      <vt:lpstr>Презентация PowerPoint</vt:lpstr>
      <vt:lpstr>Система обучения говорению в УМК New Millennium English:</vt:lpstr>
      <vt:lpstr>Метод ситуационного анализа </vt:lpstr>
      <vt:lpstr> </vt:lpstr>
      <vt:lpstr>Формы говорения:</vt:lpstr>
      <vt:lpstr>Особенности монологической речи:</vt:lpstr>
      <vt:lpstr>Презентация PowerPoint</vt:lpstr>
      <vt:lpstr>Презентация PowerPoint</vt:lpstr>
      <vt:lpstr>Особенности диалогической речи:</vt:lpstr>
      <vt:lpstr>Презентация PowerPoint</vt:lpstr>
      <vt:lpstr>Презентация PowerPoint</vt:lpstr>
      <vt:lpstr>Особенности полилогической речи:</vt:lpstr>
      <vt:lpstr> Важно показать вариативность ответов: </vt:lpstr>
      <vt:lpstr>Презентация PowerPoint</vt:lpstr>
      <vt:lpstr>Презентация PowerPoint</vt:lpstr>
      <vt:lpstr>Приемы обучению говорению:</vt:lpstr>
      <vt:lpstr>Презентация PowerPoint</vt:lpstr>
      <vt:lpstr>Презентация PowerPoint</vt:lpstr>
      <vt:lpstr>Метод ситуационного анализа </vt:lpstr>
      <vt:lpstr>Презентация PowerPoint</vt:lpstr>
      <vt:lpstr>Презентация PowerPoint</vt:lpstr>
      <vt:lpstr>Презентация PowerPoint</vt:lpstr>
      <vt:lpstr>Использование ОКП:</vt:lpstr>
      <vt:lpstr>Заключение: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Развитие навыков говорения у учащихся 5-9 классов</dc:title>
  <dc:creator>titul</dc:creator>
  <cp:lastModifiedBy>admin</cp:lastModifiedBy>
  <cp:revision>22</cp:revision>
  <dcterms:created xsi:type="dcterms:W3CDTF">2015-04-16T19:44:04Z</dcterms:created>
  <dcterms:modified xsi:type="dcterms:W3CDTF">2015-04-17T07:43:47Z</dcterms:modified>
</cp:coreProperties>
</file>