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60" r:id="rId3"/>
    <p:sldId id="261" r:id="rId4"/>
    <p:sldId id="259" r:id="rId5"/>
    <p:sldId id="258" r:id="rId6"/>
    <p:sldId id="262" r:id="rId7"/>
    <p:sldId id="257" r:id="rId8"/>
    <p:sldId id="263" r:id="rId9"/>
    <p:sldId id="264" r:id="rId10"/>
    <p:sldId id="265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2" r:id="rId26"/>
    <p:sldId id="281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3" r:id="rId37"/>
    <p:sldId id="292" r:id="rId3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Прямоугольник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Прямоугольник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Прямоугольник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Скругленный прямоугольник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Скругленный прямоугольник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22.03.2014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t>22.03.2014</a:t>
            </a:fld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22.03.2014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22.03.2014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22.03.2014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nglishteachers.ru/" TargetMode="External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512" y="332656"/>
            <a:ext cx="8964488" cy="252028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b="1" dirty="0">
                <a:latin typeface="Georgia" panose="02040502050405020303" pitchFamily="18" charset="0"/>
              </a:rPr>
              <a:t>Обучение говорению на уроках английского языка в 5 и 6 классах </a:t>
            </a:r>
            <a:r>
              <a:rPr lang="ru-RU" sz="3600" b="1" dirty="0" smtClean="0">
                <a:latin typeface="Georgia" panose="02040502050405020303" pitchFamily="18" charset="0"/>
              </a:rPr>
              <a:t/>
            </a:r>
            <a:br>
              <a:rPr lang="ru-RU" sz="3600" b="1" dirty="0" smtClean="0">
                <a:latin typeface="Georgia" panose="02040502050405020303" pitchFamily="18" charset="0"/>
              </a:rPr>
            </a:br>
            <a:r>
              <a:rPr lang="ru-RU" sz="3600" b="1" dirty="0" smtClean="0">
                <a:latin typeface="Georgia" panose="02040502050405020303" pitchFamily="18" charset="0"/>
              </a:rPr>
              <a:t>(</a:t>
            </a:r>
            <a:r>
              <a:rPr lang="ru-RU" sz="3600" b="1" dirty="0">
                <a:latin typeface="Georgia" panose="02040502050405020303" pitchFamily="18" charset="0"/>
              </a:rPr>
              <a:t>на примере курса "Enjoy English", </a:t>
            </a:r>
            <a:r>
              <a:rPr lang="ru-RU" sz="3600" b="1" dirty="0" smtClean="0">
                <a:latin typeface="Georgia" panose="02040502050405020303" pitchFamily="18" charset="0"/>
              </a:rPr>
              <a:t/>
            </a:r>
            <a:br>
              <a:rPr lang="ru-RU" sz="3600" b="1" dirty="0" smtClean="0">
                <a:latin typeface="Georgia" panose="02040502050405020303" pitchFamily="18" charset="0"/>
              </a:rPr>
            </a:br>
            <a:r>
              <a:rPr lang="ru-RU" sz="3600" b="1" dirty="0" smtClean="0">
                <a:latin typeface="Georgia" panose="02040502050405020303" pitchFamily="18" charset="0"/>
              </a:rPr>
              <a:t>из </a:t>
            </a:r>
            <a:r>
              <a:rPr lang="ru-RU" sz="3600" b="1" dirty="0">
                <a:latin typeface="Georgia" panose="02040502050405020303" pitchFamily="18" charset="0"/>
              </a:rPr>
              <a:t>опыта работы учителя-</a:t>
            </a:r>
            <a:r>
              <a:rPr lang="ru-RU" sz="3600" b="1" dirty="0" err="1">
                <a:latin typeface="Georgia" panose="02040502050405020303" pitchFamily="18" charset="0"/>
              </a:rPr>
              <a:t>апробатора</a:t>
            </a:r>
            <a:r>
              <a:rPr lang="ru-RU" sz="3600" b="1" dirty="0" smtClean="0">
                <a:latin typeface="Georgia" panose="02040502050405020303" pitchFamily="18" charset="0"/>
              </a:rPr>
              <a:t>)</a:t>
            </a:r>
            <a:endParaRPr lang="ru-RU" sz="3600" dirty="0">
              <a:latin typeface="Georgia" panose="02040502050405020303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4293096"/>
            <a:ext cx="8640960" cy="2160240"/>
          </a:xfrm>
        </p:spPr>
        <p:txBody>
          <a:bodyPr>
            <a:normAutofit lnSpcReduction="10000"/>
          </a:bodyPr>
          <a:lstStyle/>
          <a:p>
            <a:pPr algn="r"/>
            <a:r>
              <a:rPr lang="ru-RU" i="1" dirty="0" smtClean="0"/>
              <a:t>Казеичева </a:t>
            </a:r>
            <a:r>
              <a:rPr lang="ru-RU" i="1" dirty="0"/>
              <a:t>Алёна Евгеньевна</a:t>
            </a:r>
            <a:r>
              <a:rPr lang="ru-RU" i="1" dirty="0" smtClean="0"/>
              <a:t>,  </a:t>
            </a:r>
          </a:p>
          <a:p>
            <a:pPr algn="r"/>
            <a:r>
              <a:rPr lang="ru-RU" i="1" dirty="0" smtClean="0"/>
              <a:t>учитель английского языка </a:t>
            </a:r>
            <a:r>
              <a:rPr lang="ru-RU" i="1" dirty="0"/>
              <a:t>ГБОУ СОШ №98 г.Москва</a:t>
            </a:r>
            <a:r>
              <a:rPr lang="ru-RU" i="1" dirty="0" smtClean="0"/>
              <a:t>, аспирант </a:t>
            </a:r>
            <a:r>
              <a:rPr lang="ru-RU" i="1" dirty="0"/>
              <a:t>лаборатории </a:t>
            </a:r>
            <a:r>
              <a:rPr lang="ru-RU" i="1" dirty="0" smtClean="0"/>
              <a:t>дидактики иностранных </a:t>
            </a:r>
            <a:r>
              <a:rPr lang="ru-RU" i="1" dirty="0"/>
              <a:t>языков </a:t>
            </a:r>
            <a:r>
              <a:rPr lang="ru-RU" i="1" dirty="0" smtClean="0"/>
              <a:t>ИСМО РАО, апробатор </a:t>
            </a:r>
            <a:r>
              <a:rPr lang="ru-RU" i="1" dirty="0"/>
              <a:t>УМК «Enjoy English</a:t>
            </a:r>
            <a:r>
              <a:rPr lang="ru-RU" i="1" dirty="0" smtClean="0"/>
              <a:t>», модератор </a:t>
            </a:r>
            <a:r>
              <a:rPr lang="ru-RU" i="1" dirty="0"/>
              <a:t>профессионального </a:t>
            </a:r>
            <a:r>
              <a:rPr lang="ru-RU" i="1" dirty="0" smtClean="0"/>
              <a:t>форума для </a:t>
            </a:r>
            <a:r>
              <a:rPr lang="ru-RU" i="1" dirty="0"/>
              <a:t>учителей АЯ www.englishteachers.ru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98011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1066800"/>
          </a:xfrm>
        </p:spPr>
        <p:txBody>
          <a:bodyPr/>
          <a:lstStyle/>
          <a:p>
            <a:pPr algn="ctr"/>
            <a:r>
              <a:rPr lang="ru-RU" dirty="0" smtClean="0"/>
              <a:t>Говорение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5161760"/>
          </a:xfrm>
        </p:spPr>
        <p:txBody>
          <a:bodyPr/>
          <a:lstStyle/>
          <a:p>
            <a:pPr marL="109728" indent="0">
              <a:buNone/>
            </a:pPr>
            <a:r>
              <a:rPr lang="ru-RU" dirty="0" smtClean="0"/>
              <a:t>В рамках курса </a:t>
            </a:r>
            <a:r>
              <a:rPr lang="en-US" i="1" dirty="0" smtClean="0"/>
              <a:t>“Enjoy English” </a:t>
            </a:r>
            <a:r>
              <a:rPr lang="ru-RU" dirty="0" smtClean="0"/>
              <a:t>школьники учатся вести следующие виды диалогов:</a:t>
            </a:r>
          </a:p>
          <a:p>
            <a:r>
              <a:rPr lang="ru-RU" dirty="0" smtClean="0"/>
              <a:t>Диалог этикетного характера</a:t>
            </a:r>
          </a:p>
          <a:p>
            <a:r>
              <a:rPr lang="ru-RU" dirty="0" smtClean="0"/>
              <a:t>Диалог-расспрос</a:t>
            </a:r>
          </a:p>
          <a:p>
            <a:r>
              <a:rPr lang="ru-RU" dirty="0" smtClean="0"/>
              <a:t>Диалог-побуждение к действию</a:t>
            </a:r>
          </a:p>
          <a:p>
            <a:r>
              <a:rPr lang="ru-RU" dirty="0" smtClean="0"/>
              <a:t>Диалог-обмен мнениями</a:t>
            </a:r>
          </a:p>
          <a:p>
            <a:r>
              <a:rPr lang="ru-RU" dirty="0" smtClean="0"/>
              <a:t>Комбинированный диалог</a:t>
            </a:r>
          </a:p>
          <a:p>
            <a:pPr marL="109728" indent="0">
              <a:buNone/>
            </a:pPr>
            <a:endParaRPr lang="ru-RU" dirty="0"/>
          </a:p>
          <a:p>
            <a:pPr marL="109728" indent="0" algn="ctr">
              <a:buNone/>
            </a:pPr>
            <a:r>
              <a:rPr lang="ru-RU" b="1" u="sng" dirty="0" smtClean="0"/>
              <a:t>Объем</a:t>
            </a:r>
            <a:r>
              <a:rPr lang="ru-RU" dirty="0" smtClean="0"/>
              <a:t>: </a:t>
            </a:r>
            <a:r>
              <a:rPr lang="ru-RU" b="1" dirty="0" smtClean="0"/>
              <a:t>3</a:t>
            </a:r>
            <a:r>
              <a:rPr lang="ru-RU" dirty="0" smtClean="0"/>
              <a:t> </a:t>
            </a:r>
            <a:r>
              <a:rPr lang="ru-RU" i="1" dirty="0" smtClean="0"/>
              <a:t>(5 -7 классы) </a:t>
            </a:r>
            <a:r>
              <a:rPr lang="ru-RU" dirty="0" smtClean="0"/>
              <a:t>– </a:t>
            </a:r>
            <a:r>
              <a:rPr lang="ru-RU" b="1" dirty="0" smtClean="0"/>
              <a:t>4/5</a:t>
            </a:r>
            <a:r>
              <a:rPr lang="ru-RU" dirty="0" smtClean="0"/>
              <a:t> </a:t>
            </a:r>
            <a:r>
              <a:rPr lang="ru-RU" i="1" dirty="0" smtClean="0"/>
              <a:t>(8-9 классы) </a:t>
            </a:r>
            <a:r>
              <a:rPr lang="ru-RU" dirty="0" smtClean="0"/>
              <a:t>реплик  со стороны каждого учащегося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09301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24" t="3514" r="2435" b="20132"/>
          <a:stretch/>
        </p:blipFill>
        <p:spPr bwMode="auto">
          <a:xfrm>
            <a:off x="84443" y="1772816"/>
            <a:ext cx="9059557" cy="4392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1066800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Вопрос с портала </a:t>
            </a:r>
            <a:r>
              <a:rPr lang="en-US" dirty="0" err="1" smtClean="0"/>
              <a:t>Englishteachers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247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332656"/>
            <a:ext cx="8229600" cy="1066800"/>
          </a:xfrm>
        </p:spPr>
        <p:txBody>
          <a:bodyPr/>
          <a:lstStyle/>
          <a:p>
            <a:r>
              <a:rPr lang="ru-RU" dirty="0" smtClean="0"/>
              <a:t>Как мы с учащимися работаем: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268760"/>
            <a:ext cx="8856984" cy="4325112"/>
          </a:xfrm>
        </p:spPr>
        <p:txBody>
          <a:bodyPr/>
          <a:lstStyle/>
          <a:p>
            <a:r>
              <a:rPr lang="ru-RU" dirty="0" smtClean="0"/>
              <a:t>1</a:t>
            </a:r>
            <a:r>
              <a:rPr lang="ru-RU" sz="2400" dirty="0" smtClean="0"/>
              <a:t>. Разбираем ключевые слова и фразы, которые могут понадобиться для составления ответов на билеты.</a:t>
            </a:r>
          </a:p>
          <a:p>
            <a:pPr marL="109728" indent="0">
              <a:buNone/>
            </a:pP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1500" y="2276872"/>
            <a:ext cx="7173044" cy="43161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33700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36712" y="1556792"/>
            <a:ext cx="8435280" cy="4325112"/>
          </a:xfrm>
        </p:spPr>
        <p:txBody>
          <a:bodyPr>
            <a:normAutofit/>
          </a:bodyPr>
          <a:lstStyle/>
          <a:p>
            <a:r>
              <a:rPr lang="ru-RU" dirty="0" smtClean="0"/>
              <a:t>2. Составляем устно по 1-2 ответа, на основе слов и фраз. Отвечаем. </a:t>
            </a:r>
          </a:p>
          <a:p>
            <a:endParaRPr lang="ru-RU" dirty="0"/>
          </a:p>
          <a:p>
            <a:pPr marL="109728" indent="0" algn="ctr">
              <a:buNone/>
            </a:pPr>
            <a:r>
              <a:rPr lang="ru-RU" sz="2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Примеры ответов: видеофрагменты «</a:t>
            </a:r>
            <a:r>
              <a:rPr lang="en-US" sz="2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Pr.Check 3</a:t>
            </a:r>
            <a:r>
              <a:rPr lang="ru-RU" sz="2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 </a:t>
            </a:r>
          </a:p>
          <a:p>
            <a:endParaRPr lang="ru-RU" dirty="0" smtClean="0"/>
          </a:p>
          <a:p>
            <a:r>
              <a:rPr lang="ru-RU" dirty="0" smtClean="0"/>
              <a:t>3. В качестве домашнего задания учащимся остается только повторить фразы и на следующем уроке ответить тот билет, который вытянут.</a:t>
            </a:r>
          </a:p>
          <a:p>
            <a:endParaRPr lang="ru-RU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539552" y="332656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Как мы с учащимися работаем: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54102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7" y="-19492"/>
            <a:ext cx="4748479" cy="68774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1628800"/>
            <a:ext cx="3779911" cy="1296144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“Enjoy English” 5</a:t>
            </a:r>
            <a:br>
              <a:rPr lang="en-US" dirty="0" smtClean="0"/>
            </a:br>
            <a:r>
              <a:rPr lang="en-US" dirty="0" smtClean="0"/>
              <a:t>Student’s Book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83232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3"/>
          <p:cNvSpPr txBox="1">
            <a:spLocks/>
          </p:cNvSpPr>
          <p:nvPr/>
        </p:nvSpPr>
        <p:spPr>
          <a:xfrm>
            <a:off x="0" y="1628800"/>
            <a:ext cx="3779911" cy="1296144"/>
          </a:xfrm>
          <a:prstGeom prst="rect">
            <a:avLst/>
          </a:prstGeom>
        </p:spPr>
        <p:txBody>
          <a:bodyPr>
            <a:normAutofit fontScale="9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“Enjoy English” 5</a:t>
            </a:r>
            <a:br>
              <a:rPr lang="en-US" smtClean="0"/>
            </a:br>
            <a:r>
              <a:rPr lang="en-US" smtClean="0"/>
              <a:t>Student’s Book</a:t>
            </a:r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1" y="36343"/>
            <a:ext cx="4752529" cy="68216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24239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3"/>
          <p:cNvSpPr txBox="1">
            <a:spLocks/>
          </p:cNvSpPr>
          <p:nvPr/>
        </p:nvSpPr>
        <p:spPr>
          <a:xfrm>
            <a:off x="0" y="1628800"/>
            <a:ext cx="3779911" cy="1296144"/>
          </a:xfrm>
          <a:prstGeom prst="rect">
            <a:avLst/>
          </a:prstGeom>
        </p:spPr>
        <p:txBody>
          <a:bodyPr>
            <a:normAutofit fontScale="9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“Enjoy English” 5</a:t>
            </a:r>
            <a:br>
              <a:rPr lang="en-US" smtClean="0"/>
            </a:br>
            <a:r>
              <a:rPr lang="en-US" smtClean="0"/>
              <a:t>Student’s Book</a:t>
            </a:r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0"/>
            <a:ext cx="4861932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24239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3"/>
          <p:cNvSpPr txBox="1">
            <a:spLocks/>
          </p:cNvSpPr>
          <p:nvPr/>
        </p:nvSpPr>
        <p:spPr>
          <a:xfrm>
            <a:off x="0" y="1628800"/>
            <a:ext cx="3779911" cy="1296144"/>
          </a:xfrm>
          <a:prstGeom prst="rect">
            <a:avLst/>
          </a:prstGeom>
        </p:spPr>
        <p:txBody>
          <a:bodyPr>
            <a:normAutofit fontScale="9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“Enjoy English” 5</a:t>
            </a:r>
            <a:br>
              <a:rPr lang="en-US" smtClean="0"/>
            </a:br>
            <a:r>
              <a:rPr lang="en-US" smtClean="0"/>
              <a:t>Student’s Book</a:t>
            </a:r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34106"/>
            <a:ext cx="4890270" cy="68238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24239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3"/>
          <p:cNvSpPr txBox="1">
            <a:spLocks/>
          </p:cNvSpPr>
          <p:nvPr/>
        </p:nvSpPr>
        <p:spPr>
          <a:xfrm>
            <a:off x="3308777" y="6306330"/>
            <a:ext cx="5835223" cy="537170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400" dirty="0" smtClean="0"/>
              <a:t>“Enjoy English” 5 Student’s Book</a:t>
            </a:r>
            <a:endParaRPr lang="ru-RU" sz="2400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0"/>
            <a:ext cx="4445363" cy="6279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4875" y="0"/>
            <a:ext cx="4379367" cy="6279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5642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3"/>
          <p:cNvSpPr txBox="1">
            <a:spLocks/>
          </p:cNvSpPr>
          <p:nvPr/>
        </p:nvSpPr>
        <p:spPr>
          <a:xfrm>
            <a:off x="0" y="1628800"/>
            <a:ext cx="3779911" cy="1296144"/>
          </a:xfrm>
          <a:prstGeom prst="rect">
            <a:avLst/>
          </a:prstGeom>
        </p:spPr>
        <p:txBody>
          <a:bodyPr>
            <a:normAutofit fontScale="9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“Enjoy English” 5</a:t>
            </a:r>
            <a:br>
              <a:rPr lang="en-US" dirty="0" smtClean="0"/>
            </a:br>
            <a:r>
              <a:rPr lang="en-US" dirty="0" smtClean="0"/>
              <a:t>Student’s Book</a:t>
            </a:r>
            <a:endParaRPr lang="ru-RU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5082" y="0"/>
            <a:ext cx="5233757" cy="6837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Заголовок 3"/>
          <p:cNvSpPr txBox="1">
            <a:spLocks/>
          </p:cNvSpPr>
          <p:nvPr/>
        </p:nvSpPr>
        <p:spPr>
          <a:xfrm>
            <a:off x="70987" y="3789040"/>
            <a:ext cx="3779911" cy="648072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000" i="1" dirty="0" smtClean="0"/>
              <a:t>Видеофрагмент </a:t>
            </a:r>
            <a:r>
              <a:rPr lang="en-US" sz="2000" i="1" dirty="0" smtClean="0"/>
              <a:t>Ex.79</a:t>
            </a:r>
            <a:endParaRPr lang="ru-RU" sz="2000" i="1" dirty="0"/>
          </a:p>
        </p:txBody>
      </p:sp>
    </p:spTree>
    <p:extLst>
      <p:ext uri="{BB962C8B-B14F-4D97-AF65-F5344CB8AC3E}">
        <p14:creationId xmlns:p14="http://schemas.microsoft.com/office/powerpoint/2010/main" val="2727794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836712"/>
            <a:ext cx="8229600" cy="10668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Выдержка из Фундаментального ядра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2204864"/>
            <a:ext cx="8229600" cy="3699856"/>
          </a:xfrm>
        </p:spPr>
        <p:txBody>
          <a:bodyPr>
            <a:normAutofit lnSpcReduction="10000"/>
          </a:bodyPr>
          <a:lstStyle/>
          <a:p>
            <a:pPr marL="0" indent="0" algn="just">
              <a:lnSpc>
                <a:spcPct val="150000"/>
              </a:lnSpc>
              <a:buNone/>
            </a:pPr>
            <a:r>
              <a:rPr lang="ru-RU" dirty="0"/>
              <a:t>Основная цель изучения иностранных языков в школе </a:t>
            </a:r>
            <a:r>
              <a:rPr lang="ru-RU" dirty="0" smtClean="0"/>
              <a:t>— формирование </a:t>
            </a:r>
            <a:r>
              <a:rPr lang="ru-RU" dirty="0"/>
              <a:t>у школьников иноязычной </a:t>
            </a:r>
            <a:r>
              <a:rPr lang="ru-RU" dirty="0" smtClean="0"/>
              <a:t>коммуникативной компетенции</a:t>
            </a:r>
            <a:r>
              <a:rPr lang="ru-RU" dirty="0"/>
              <a:t>, т. е. способности и готовности </a:t>
            </a:r>
            <a:r>
              <a:rPr lang="ru-RU" dirty="0" smtClean="0"/>
              <a:t>осуществлять иноязычное </a:t>
            </a:r>
            <a:r>
              <a:rPr lang="ru-RU" dirty="0"/>
              <a:t>межличностное и межкультурное общение с </a:t>
            </a:r>
            <a:r>
              <a:rPr lang="ru-RU" dirty="0" smtClean="0"/>
              <a:t>носителями языка.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17528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3"/>
          <p:cNvSpPr txBox="1">
            <a:spLocks/>
          </p:cNvSpPr>
          <p:nvPr/>
        </p:nvSpPr>
        <p:spPr>
          <a:xfrm>
            <a:off x="0" y="1628800"/>
            <a:ext cx="3779911" cy="1296144"/>
          </a:xfrm>
          <a:prstGeom prst="rect">
            <a:avLst/>
          </a:prstGeom>
        </p:spPr>
        <p:txBody>
          <a:bodyPr>
            <a:normAutofit fontScale="9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“Enjoy English” 5</a:t>
            </a:r>
            <a:br>
              <a:rPr lang="en-US" smtClean="0"/>
            </a:br>
            <a:r>
              <a:rPr lang="en-US" smtClean="0"/>
              <a:t>Student’s Book</a:t>
            </a:r>
            <a:endParaRPr lang="ru-RU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1" y="0"/>
            <a:ext cx="4608513" cy="67944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27115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3"/>
          <p:cNvSpPr txBox="1">
            <a:spLocks/>
          </p:cNvSpPr>
          <p:nvPr/>
        </p:nvSpPr>
        <p:spPr>
          <a:xfrm>
            <a:off x="0" y="1628800"/>
            <a:ext cx="3779911" cy="1296144"/>
          </a:xfrm>
          <a:prstGeom prst="rect">
            <a:avLst/>
          </a:prstGeom>
        </p:spPr>
        <p:txBody>
          <a:bodyPr>
            <a:normAutofit fontScale="9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“Enjoy English” 5</a:t>
            </a:r>
            <a:br>
              <a:rPr lang="en-US" dirty="0" smtClean="0"/>
            </a:br>
            <a:r>
              <a:rPr lang="en-US" dirty="0" smtClean="0"/>
              <a:t>Student’s Book</a:t>
            </a:r>
            <a:endParaRPr lang="ru-RU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5" y="34104"/>
            <a:ext cx="4744125" cy="68238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27115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3"/>
          <p:cNvSpPr txBox="1">
            <a:spLocks/>
          </p:cNvSpPr>
          <p:nvPr/>
        </p:nvSpPr>
        <p:spPr>
          <a:xfrm>
            <a:off x="0" y="1628800"/>
            <a:ext cx="3779911" cy="1296144"/>
          </a:xfrm>
          <a:prstGeom prst="rect">
            <a:avLst/>
          </a:prstGeom>
        </p:spPr>
        <p:txBody>
          <a:bodyPr>
            <a:normAutofit fontScale="9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“Enjoy English” 5</a:t>
            </a:r>
            <a:br>
              <a:rPr lang="en-US" dirty="0" smtClean="0"/>
            </a:br>
            <a:r>
              <a:rPr lang="en-US" dirty="0" smtClean="0"/>
              <a:t>Student’s Book</a:t>
            </a:r>
            <a:endParaRPr lang="ru-RU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9860" y="19819"/>
            <a:ext cx="4660571" cy="67368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37261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3"/>
          <p:cNvSpPr txBox="1">
            <a:spLocks/>
          </p:cNvSpPr>
          <p:nvPr/>
        </p:nvSpPr>
        <p:spPr>
          <a:xfrm>
            <a:off x="0" y="1628800"/>
            <a:ext cx="3779911" cy="1296144"/>
          </a:xfrm>
          <a:prstGeom prst="rect">
            <a:avLst/>
          </a:prstGeom>
        </p:spPr>
        <p:txBody>
          <a:bodyPr>
            <a:normAutofit fontScale="9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“Enjoy English” 5</a:t>
            </a:r>
            <a:br>
              <a:rPr lang="en-US" dirty="0" smtClean="0"/>
            </a:br>
            <a:r>
              <a:rPr lang="en-US" dirty="0" smtClean="0"/>
              <a:t>Student’s Book</a:t>
            </a:r>
            <a:endParaRPr lang="ru-RU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22521"/>
            <a:ext cx="4536504" cy="679921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44896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3"/>
          <p:cNvSpPr txBox="1">
            <a:spLocks/>
          </p:cNvSpPr>
          <p:nvPr/>
        </p:nvSpPr>
        <p:spPr>
          <a:xfrm>
            <a:off x="0" y="1628800"/>
            <a:ext cx="3779911" cy="1296144"/>
          </a:xfrm>
          <a:prstGeom prst="rect">
            <a:avLst/>
          </a:prstGeom>
        </p:spPr>
        <p:txBody>
          <a:bodyPr>
            <a:normAutofit fontScale="9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“Enjoy English” 5</a:t>
            </a:r>
            <a:br>
              <a:rPr lang="en-US" dirty="0" smtClean="0"/>
            </a:br>
            <a:r>
              <a:rPr lang="en-US" dirty="0" smtClean="0"/>
              <a:t>Student’s Book</a:t>
            </a:r>
            <a:endParaRPr lang="ru-RU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15056"/>
            <a:ext cx="4804620" cy="68429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55519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3"/>
          <p:cNvSpPr txBox="1">
            <a:spLocks/>
          </p:cNvSpPr>
          <p:nvPr/>
        </p:nvSpPr>
        <p:spPr>
          <a:xfrm>
            <a:off x="1115616" y="6065912"/>
            <a:ext cx="8136904" cy="792088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dirty="0" smtClean="0"/>
              <a:t>“Enjoy English” 5 Workbook</a:t>
            </a:r>
            <a:endParaRPr lang="ru-RU" sz="2800" dirty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19" y="0"/>
            <a:ext cx="4176465" cy="601052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-1"/>
            <a:ext cx="4199404" cy="601052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52024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3"/>
          <p:cNvSpPr txBox="1">
            <a:spLocks/>
          </p:cNvSpPr>
          <p:nvPr/>
        </p:nvSpPr>
        <p:spPr>
          <a:xfrm>
            <a:off x="0" y="1628800"/>
            <a:ext cx="3779911" cy="1296144"/>
          </a:xfrm>
          <a:prstGeom prst="rect">
            <a:avLst/>
          </a:prstGeom>
        </p:spPr>
        <p:txBody>
          <a:bodyPr>
            <a:normAutofit fontScale="9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“Enjoy English” 5</a:t>
            </a:r>
            <a:br>
              <a:rPr lang="en-US" dirty="0" smtClean="0"/>
            </a:br>
            <a:r>
              <a:rPr lang="en-US" dirty="0" smtClean="0"/>
              <a:t>    Workbook</a:t>
            </a:r>
            <a:endParaRPr lang="ru-RU" dirty="0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3946"/>
            <a:ext cx="4824536" cy="679512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82827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3"/>
          <p:cNvSpPr txBox="1">
            <a:spLocks/>
          </p:cNvSpPr>
          <p:nvPr/>
        </p:nvSpPr>
        <p:spPr>
          <a:xfrm>
            <a:off x="0" y="1628800"/>
            <a:ext cx="3779911" cy="1296144"/>
          </a:xfrm>
          <a:prstGeom prst="rect">
            <a:avLst/>
          </a:prstGeom>
        </p:spPr>
        <p:txBody>
          <a:bodyPr>
            <a:normAutofit fontScale="9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“Enjoy English” 6</a:t>
            </a:r>
            <a:br>
              <a:rPr lang="en-US" dirty="0" smtClean="0"/>
            </a:br>
            <a:r>
              <a:rPr lang="en-US" dirty="0" smtClean="0"/>
              <a:t>Student’s Book</a:t>
            </a:r>
            <a:endParaRPr lang="ru-RU" dirty="0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19819"/>
            <a:ext cx="4834941" cy="68429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72342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3"/>
          <p:cNvSpPr txBox="1">
            <a:spLocks/>
          </p:cNvSpPr>
          <p:nvPr/>
        </p:nvSpPr>
        <p:spPr>
          <a:xfrm>
            <a:off x="0" y="1628800"/>
            <a:ext cx="3779911" cy="1296144"/>
          </a:xfrm>
          <a:prstGeom prst="rect">
            <a:avLst/>
          </a:prstGeom>
        </p:spPr>
        <p:txBody>
          <a:bodyPr>
            <a:normAutofit fontScale="9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“Enjoy English” 6</a:t>
            </a:r>
            <a:br>
              <a:rPr lang="en-US" dirty="0" smtClean="0"/>
            </a:br>
            <a:r>
              <a:rPr lang="en-US" dirty="0" smtClean="0"/>
              <a:t>Student’s Book</a:t>
            </a:r>
            <a:endParaRPr lang="ru-RU" dirty="0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1" y="0"/>
            <a:ext cx="4764386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66874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3"/>
          <p:cNvSpPr txBox="1">
            <a:spLocks/>
          </p:cNvSpPr>
          <p:nvPr/>
        </p:nvSpPr>
        <p:spPr>
          <a:xfrm>
            <a:off x="0" y="1628800"/>
            <a:ext cx="3779911" cy="1296144"/>
          </a:xfrm>
          <a:prstGeom prst="rect">
            <a:avLst/>
          </a:prstGeom>
        </p:spPr>
        <p:txBody>
          <a:bodyPr>
            <a:normAutofit fontScale="9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“Enjoy English” 6</a:t>
            </a:r>
            <a:br>
              <a:rPr lang="en-US" dirty="0" smtClean="0"/>
            </a:br>
            <a:r>
              <a:rPr lang="en-US" dirty="0" smtClean="0"/>
              <a:t>Student’s Book</a:t>
            </a:r>
            <a:endParaRPr lang="ru-RU" dirty="0"/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2118" y="768"/>
            <a:ext cx="4760322" cy="68772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51306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2249424"/>
            <a:ext cx="8784976" cy="4419936"/>
          </a:xfrm>
        </p:spPr>
        <p:txBody>
          <a:bodyPr>
            <a:normAutofit fontScale="92500" lnSpcReduction="10000"/>
          </a:bodyPr>
          <a:lstStyle/>
          <a:p>
            <a:pPr marL="109728" indent="0">
              <a:buNone/>
            </a:pPr>
            <a:r>
              <a:rPr lang="ru-RU" b="1" dirty="0"/>
              <a:t>Диалогическая речь</a:t>
            </a:r>
          </a:p>
          <a:p>
            <a:r>
              <a:rPr lang="ru-RU" dirty="0"/>
              <a:t>Диалоги разного характера: этикетный, </a:t>
            </a:r>
            <a:r>
              <a:rPr lang="ru-RU" dirty="0" smtClean="0"/>
              <a:t>диалог-расспрос, диалог-побуждение</a:t>
            </a:r>
            <a:r>
              <a:rPr lang="ru-RU" dirty="0"/>
              <a:t>, диалог — обмен мнениями; </a:t>
            </a:r>
            <a:r>
              <a:rPr lang="ru-RU" dirty="0" smtClean="0"/>
              <a:t>сочетание разных </a:t>
            </a:r>
            <a:r>
              <a:rPr lang="ru-RU" dirty="0"/>
              <a:t>видов диалога. </a:t>
            </a:r>
            <a:r>
              <a:rPr lang="ru-RU" dirty="0" err="1"/>
              <a:t>Полилог</a:t>
            </a:r>
            <a:r>
              <a:rPr lang="ru-RU" dirty="0"/>
              <a:t>. Свободная беседа, </a:t>
            </a:r>
            <a:r>
              <a:rPr lang="ru-RU" dirty="0" smtClean="0"/>
              <a:t>обсуждение</a:t>
            </a:r>
            <a:r>
              <a:rPr lang="ru-RU" dirty="0"/>
              <a:t>, </a:t>
            </a:r>
            <a:r>
              <a:rPr lang="ru-RU" dirty="0" smtClean="0"/>
              <a:t>дискуссия</a:t>
            </a:r>
            <a:r>
              <a:rPr lang="ru-RU" dirty="0"/>
              <a:t>.</a:t>
            </a:r>
          </a:p>
          <a:p>
            <a:pPr marL="109728" indent="0">
              <a:buNone/>
            </a:pPr>
            <a:r>
              <a:rPr lang="ru-RU" b="1" dirty="0" smtClean="0"/>
              <a:t>Монологическая </a:t>
            </a:r>
            <a:r>
              <a:rPr lang="ru-RU" b="1" dirty="0"/>
              <a:t>речь</a:t>
            </a:r>
          </a:p>
          <a:p>
            <a:r>
              <a:rPr lang="ru-RU" dirty="0"/>
              <a:t>Основные коммуникативные типы речи: описание, </a:t>
            </a:r>
            <a:r>
              <a:rPr lang="ru-RU" dirty="0" smtClean="0"/>
              <a:t>сообщение</a:t>
            </a:r>
            <a:r>
              <a:rPr lang="ru-RU" dirty="0"/>
              <a:t>, рассказ, рассуждение (включая характеристику). </a:t>
            </a:r>
            <a:r>
              <a:rPr lang="ru-RU" dirty="0" smtClean="0"/>
              <a:t>Изложение </a:t>
            </a:r>
            <a:r>
              <a:rPr lang="ru-RU" dirty="0"/>
              <a:t>прочитанного, прослушанного, увиденного. </a:t>
            </a:r>
            <a:r>
              <a:rPr lang="ru-RU" dirty="0" smtClean="0"/>
              <a:t>Реферирование</a:t>
            </a:r>
            <a:r>
              <a:rPr lang="ru-RU" dirty="0"/>
              <a:t>. Аннотирование.</a:t>
            </a:r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611560" y="1124744"/>
            <a:ext cx="8229600" cy="1066800"/>
          </a:xfrm>
        </p:spPr>
        <p:txBody>
          <a:bodyPr>
            <a:normAutofit fontScale="90000"/>
          </a:bodyPr>
          <a:lstStyle/>
          <a:p>
            <a:pPr algn="r"/>
            <a:r>
              <a:rPr lang="ru-RU" dirty="0" smtClean="0"/>
              <a:t>Выдержка из Фундаментального ядра</a:t>
            </a:r>
            <a:br>
              <a:rPr lang="ru-RU" dirty="0" smtClean="0"/>
            </a:br>
            <a:r>
              <a:rPr lang="ru-RU" dirty="0" smtClean="0"/>
              <a:t>(</a:t>
            </a:r>
            <a:r>
              <a:rPr lang="ru-RU" i="1" dirty="0" smtClean="0"/>
              <a:t>стр.16 – 17)</a:t>
            </a:r>
            <a:endParaRPr lang="ru-RU" i="1" dirty="0"/>
          </a:p>
        </p:txBody>
      </p:sp>
    </p:spTree>
    <p:extLst>
      <p:ext uri="{BB962C8B-B14F-4D97-AF65-F5344CB8AC3E}">
        <p14:creationId xmlns:p14="http://schemas.microsoft.com/office/powerpoint/2010/main" val="480946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3"/>
          <p:cNvSpPr txBox="1">
            <a:spLocks/>
          </p:cNvSpPr>
          <p:nvPr/>
        </p:nvSpPr>
        <p:spPr>
          <a:xfrm>
            <a:off x="0" y="1628800"/>
            <a:ext cx="3779911" cy="1296144"/>
          </a:xfrm>
          <a:prstGeom prst="rect">
            <a:avLst/>
          </a:prstGeom>
        </p:spPr>
        <p:txBody>
          <a:bodyPr>
            <a:normAutofit fontScale="9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“Enjoy English” 6</a:t>
            </a:r>
            <a:br>
              <a:rPr lang="en-US" dirty="0" smtClean="0"/>
            </a:br>
            <a:r>
              <a:rPr lang="en-US" dirty="0" smtClean="0"/>
              <a:t>Student’s Book</a:t>
            </a:r>
            <a:endParaRPr lang="ru-RU" dirty="0"/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0"/>
            <a:ext cx="4680520" cy="685037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90514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3"/>
          <p:cNvSpPr txBox="1">
            <a:spLocks/>
          </p:cNvSpPr>
          <p:nvPr/>
        </p:nvSpPr>
        <p:spPr>
          <a:xfrm>
            <a:off x="0" y="1628800"/>
            <a:ext cx="3779911" cy="1296144"/>
          </a:xfrm>
          <a:prstGeom prst="rect">
            <a:avLst/>
          </a:prstGeom>
        </p:spPr>
        <p:txBody>
          <a:bodyPr>
            <a:normAutofit fontScale="9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“Enjoy English” 6</a:t>
            </a:r>
            <a:br>
              <a:rPr lang="en-US" dirty="0" smtClean="0"/>
            </a:br>
            <a:r>
              <a:rPr lang="en-US" dirty="0" smtClean="0"/>
              <a:t>Student’s Book</a:t>
            </a:r>
            <a:endParaRPr lang="ru-RU" dirty="0"/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2914" y="0"/>
            <a:ext cx="5007557" cy="68325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84690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3"/>
          <p:cNvSpPr txBox="1">
            <a:spLocks/>
          </p:cNvSpPr>
          <p:nvPr/>
        </p:nvSpPr>
        <p:spPr>
          <a:xfrm>
            <a:off x="0" y="1628800"/>
            <a:ext cx="3779911" cy="1296144"/>
          </a:xfrm>
          <a:prstGeom prst="rect">
            <a:avLst/>
          </a:prstGeom>
        </p:spPr>
        <p:txBody>
          <a:bodyPr>
            <a:normAutofit fontScale="9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“Enjoy English” 6</a:t>
            </a:r>
            <a:br>
              <a:rPr lang="en-US" dirty="0" smtClean="0"/>
            </a:br>
            <a:r>
              <a:rPr lang="en-US" dirty="0" smtClean="0"/>
              <a:t>Student’s Book</a:t>
            </a:r>
            <a:endParaRPr lang="ru-RU" dirty="0"/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19818"/>
            <a:ext cx="4876408" cy="683818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79415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548680"/>
            <a:ext cx="8229600" cy="1069848"/>
          </a:xfrm>
        </p:spPr>
        <p:txBody>
          <a:bodyPr/>
          <a:lstStyle/>
          <a:p>
            <a:r>
              <a:rPr lang="ru-RU" dirty="0" smtClean="0"/>
              <a:t>ОКП к ЕЕ-5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6300192" y="836712"/>
            <a:ext cx="244827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 smtClean="0"/>
              <a:t>Unit</a:t>
            </a:r>
            <a:r>
              <a:rPr lang="ru-RU" sz="2800" dirty="0" smtClean="0"/>
              <a:t> </a:t>
            </a:r>
            <a:r>
              <a:rPr lang="ru-RU" sz="2800" dirty="0"/>
              <a:t>3 </a:t>
            </a:r>
            <a:r>
              <a:rPr lang="en-US" sz="2800" dirty="0" smtClean="0"/>
              <a:t>Ex.</a:t>
            </a:r>
            <a:r>
              <a:rPr lang="ru-RU" sz="2800" dirty="0" smtClean="0"/>
              <a:t>14</a:t>
            </a:r>
            <a:endParaRPr lang="ru-RU" sz="2800" dirty="0"/>
          </a:p>
        </p:txBody>
      </p:sp>
      <p:pic>
        <p:nvPicPr>
          <p:cNvPr id="4" name="Рисунок 3"/>
          <p:cNvPicPr/>
          <p:nvPr/>
        </p:nvPicPr>
        <p:blipFill>
          <a:blip r:embed="rId2"/>
          <a:stretch>
            <a:fillRect/>
          </a:stretch>
        </p:blipFill>
        <p:spPr>
          <a:xfrm>
            <a:off x="539552" y="1359932"/>
            <a:ext cx="7992888" cy="5498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2468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683568" y="548680"/>
            <a:ext cx="8229600" cy="1069848"/>
          </a:xfrm>
          <a:prstGeom prst="rect">
            <a:avLst/>
          </a:prstGeom>
        </p:spPr>
        <p:txBody>
          <a:bodyPr/>
          <a:lstStyle>
            <a:lvl1pPr algn="l" rtl="0" eaLnBrk="1" latinLnBrk="0" hangingPunct="1">
              <a:spcBef>
                <a:spcPct val="0"/>
              </a:spcBef>
              <a:buNone/>
              <a:defRPr kumimoji="0" sz="4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 smtClean="0"/>
              <a:t>ОКП к ЕЕ-5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682691" y="1340768"/>
            <a:ext cx="7633725" cy="5184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3376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683568" y="548680"/>
            <a:ext cx="8229600" cy="1069848"/>
          </a:xfrm>
          <a:prstGeom prst="rect">
            <a:avLst/>
          </a:prstGeom>
        </p:spPr>
        <p:txBody>
          <a:bodyPr/>
          <a:lstStyle>
            <a:lvl1pPr algn="l" rtl="0" eaLnBrk="1" latinLnBrk="0" hangingPunct="1">
              <a:spcBef>
                <a:spcPct val="0"/>
              </a:spcBef>
              <a:buNone/>
              <a:defRPr kumimoji="0" sz="4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683568" y="1618528"/>
            <a:ext cx="7632848" cy="4896544"/>
          </a:xfrm>
          <a:prstGeom prst="rect">
            <a:avLst/>
          </a:prstGeom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835968" y="701080"/>
            <a:ext cx="8229600" cy="1069848"/>
          </a:xfrm>
          <a:prstGeom prst="rect">
            <a:avLst/>
          </a:prstGeom>
        </p:spPr>
        <p:txBody>
          <a:bodyPr/>
          <a:lstStyle>
            <a:lvl1pPr algn="l" rtl="0" eaLnBrk="1" latinLnBrk="0" hangingPunct="1">
              <a:spcBef>
                <a:spcPct val="0"/>
              </a:spcBef>
              <a:buNone/>
              <a:defRPr kumimoji="0" sz="4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 smtClean="0"/>
              <a:t>ОКП к ЕЕ-5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99122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C:\Users\Илья\Downloads\Screenshot_2014-03-22-12-44-38 (1)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40"/>
            <a:ext cx="8583613" cy="6469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63570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Заголовок 1"/>
          <p:cNvSpPr>
            <a:spLocks noGrp="1"/>
          </p:cNvSpPr>
          <p:nvPr>
            <p:ph type="title"/>
          </p:nvPr>
        </p:nvSpPr>
        <p:spPr>
          <a:xfrm>
            <a:off x="924085" y="1755071"/>
            <a:ext cx="7370762" cy="1439863"/>
          </a:xfrm>
        </p:spPr>
        <p:txBody>
          <a:bodyPr/>
          <a:lstStyle/>
          <a:p>
            <a:pPr algn="ctr"/>
            <a:r>
              <a:rPr lang="ru-RU" altLang="ru-RU" dirty="0" smtClean="0"/>
              <a:t>Спасибо за внимание!</a:t>
            </a:r>
          </a:p>
        </p:txBody>
      </p:sp>
      <p:pic>
        <p:nvPicPr>
          <p:cNvPr id="22531" name="Picture 5" descr="http://www.titul.ru/central/styles/titul0610/log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13" y="404664"/>
            <a:ext cx="2129379" cy="12241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одзаголовок 2"/>
          <p:cNvSpPr txBox="1">
            <a:spLocks/>
          </p:cNvSpPr>
          <p:nvPr/>
        </p:nvSpPr>
        <p:spPr>
          <a:xfrm>
            <a:off x="36513" y="3429000"/>
            <a:ext cx="8747125" cy="2832100"/>
          </a:xfrm>
          <a:prstGeom prst="rect">
            <a:avLst/>
          </a:prstGeom>
        </p:spPr>
        <p:txBody>
          <a:bodyPr>
            <a:normAutofit fontScale="70000" lnSpcReduction="20000"/>
          </a:bodyPr>
          <a:lstStyle>
            <a:lvl1pPr marL="365760" indent="-256032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•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58368" indent="-246888" algn="l" rtl="0" eaLnBrk="1" latinLnBrk="0" hangingPunct="1">
              <a:spcBef>
                <a:spcPts val="300"/>
              </a:spcBef>
              <a:buClr>
                <a:schemeClr val="accent2"/>
              </a:buClr>
              <a:buFont typeface="Georgia"/>
              <a:buChar char="▫"/>
              <a:defRPr kumimoji="0" sz="26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2pPr>
            <a:lvl3pPr marL="923544" indent="-219456" algn="l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/>
              <a:buChar char=""/>
              <a:defRPr kumimoji="0" sz="2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179576" indent="-201168" algn="l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/>
              <a:buChar char=""/>
              <a:defRPr kumimoji="0" sz="22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389888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20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5pPr>
            <a:lvl6pPr marL="1609344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18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6pPr>
            <a:lvl7pPr marL="1828800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16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7pPr>
            <a:lvl8pPr marL="2029968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◦"/>
              <a:defRPr kumimoji="0" sz="15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8pPr>
            <a:lvl9pPr marL="2240280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◦"/>
              <a:defRPr kumimoji="0" sz="1400" kern="1200" baseline="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40000"/>
              </a:lnSpc>
              <a:spcAft>
                <a:spcPts val="0"/>
              </a:spcAft>
              <a:buFont typeface="Wingdings 2"/>
              <a:buNone/>
              <a:defRPr/>
            </a:pPr>
            <a:r>
              <a:rPr lang="ru-RU" b="1" i="1" dirty="0" smtClean="0"/>
              <a:t>Казеичева Алёна Евгеньевна,</a:t>
            </a:r>
          </a:p>
          <a:p>
            <a:pPr fontAlgn="auto">
              <a:lnSpc>
                <a:spcPct val="140000"/>
              </a:lnSpc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/>
              <a:t>учитель английского языка ГБОУ СОШ №98 г. Москва, </a:t>
            </a:r>
            <a:endParaRPr lang="en-US" dirty="0" smtClean="0"/>
          </a:p>
          <a:p>
            <a:pPr fontAlgn="auto">
              <a:lnSpc>
                <a:spcPct val="140000"/>
              </a:lnSpc>
              <a:spcAft>
                <a:spcPts val="0"/>
              </a:spcAft>
              <a:buFont typeface="Wingdings 2"/>
              <a:buNone/>
              <a:defRPr/>
            </a:pPr>
            <a:r>
              <a:rPr lang="ru-RU" dirty="0"/>
              <a:t>а</a:t>
            </a:r>
            <a:r>
              <a:rPr lang="ru-RU" dirty="0" smtClean="0"/>
              <a:t>спирант лаборатории дидактики иностранных языков ИСМО РАО,</a:t>
            </a:r>
            <a:endParaRPr lang="ru-RU" dirty="0" smtClean="0"/>
          </a:p>
          <a:p>
            <a:pPr fontAlgn="auto">
              <a:lnSpc>
                <a:spcPct val="140000"/>
              </a:lnSpc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/>
              <a:t>апробатор УМК «</a:t>
            </a:r>
            <a:r>
              <a:rPr lang="en-US" dirty="0" smtClean="0"/>
              <a:t>Enjoy English</a:t>
            </a:r>
            <a:r>
              <a:rPr lang="ru-RU" dirty="0" smtClean="0"/>
              <a:t>»</a:t>
            </a:r>
            <a:r>
              <a:rPr lang="en-US" dirty="0" smtClean="0"/>
              <a:t>, </a:t>
            </a:r>
            <a:endParaRPr lang="ru-RU" dirty="0" smtClean="0"/>
          </a:p>
          <a:p>
            <a:pPr fontAlgn="auto">
              <a:lnSpc>
                <a:spcPct val="140000"/>
              </a:lnSpc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/>
              <a:t>модератор профессионального форума для учителей АЯ</a:t>
            </a:r>
          </a:p>
          <a:p>
            <a:pPr fontAlgn="auto">
              <a:lnSpc>
                <a:spcPct val="140000"/>
              </a:lnSpc>
              <a:spcAft>
                <a:spcPts val="0"/>
              </a:spcAft>
              <a:buFont typeface="Wingdings 2"/>
              <a:buNone/>
              <a:defRPr/>
            </a:pPr>
            <a:r>
              <a:rPr lang="en-US" dirty="0" smtClean="0">
                <a:hlinkClick r:id="rId3"/>
              </a:rPr>
              <a:t>www.englishteachers.ru</a:t>
            </a:r>
            <a:endParaRPr lang="ru-RU" dirty="0"/>
          </a:p>
        </p:txBody>
      </p:sp>
      <p:pic>
        <p:nvPicPr>
          <p:cNvPr id="2050" name="Picture 2" descr="www.englishteachers.ru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502855"/>
            <a:ext cx="2547320" cy="1103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63081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1066800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Выдержка из ФГОС ООО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412776"/>
            <a:ext cx="8748464" cy="5445224"/>
          </a:xfrm>
        </p:spPr>
        <p:txBody>
          <a:bodyPr>
            <a:normAutofit fontScale="70000" lnSpcReduction="20000"/>
          </a:bodyPr>
          <a:lstStyle/>
          <a:p>
            <a:pPr marL="109728" indent="0">
              <a:buNone/>
            </a:pPr>
            <a:r>
              <a:rPr lang="ru-RU" b="1" dirty="0"/>
              <a:t>9.1. Филология и иностранные языки</a:t>
            </a:r>
          </a:p>
          <a:p>
            <a:pPr marL="109728" indent="0">
              <a:buNone/>
            </a:pPr>
            <a:r>
              <a:rPr lang="ru-RU" u="sng" dirty="0"/>
              <a:t>Изучение предметных областей «Филология» и «Иностранные языки» должно обеспечить</a:t>
            </a:r>
            <a:r>
              <a:rPr lang="ru-RU" dirty="0"/>
              <a:t>:</a:t>
            </a:r>
          </a:p>
          <a:p>
            <a:r>
              <a:rPr lang="ru-RU" dirty="0"/>
              <a:t>сформированность представлений о роли языка в жизни человека, общества, государства; приобщение через изучение русского и родного (нерусского) языка, иностранного языка и литературы к ценностям национальной и мировой культуры; </a:t>
            </a:r>
          </a:p>
          <a:p>
            <a:r>
              <a:rPr lang="ru-RU" dirty="0"/>
              <a:t>способность свободно общаться в различных формах и на разные темы;</a:t>
            </a:r>
          </a:p>
          <a:p>
            <a:r>
              <a:rPr lang="ru-RU" dirty="0"/>
              <a:t>свободное использование словарного запаса;</a:t>
            </a:r>
          </a:p>
          <a:p>
            <a:r>
              <a:rPr lang="ru-RU" dirty="0"/>
              <a:t>сформированность умений написания текстов по различным темам на русском и родном (нерусском) языках и по изученной проблематике на иностранном языке, в том числе демонстрирующих творческие способности обучающихся;</a:t>
            </a:r>
          </a:p>
          <a:p>
            <a:r>
              <a:rPr lang="ru-RU" dirty="0"/>
              <a:t>сформированность устойчивого интереса к чтению как средству познания других культур, уважительного отношения к ним;</a:t>
            </a:r>
          </a:p>
          <a:p>
            <a:r>
              <a:rPr lang="ru-RU" dirty="0"/>
              <a:t>сформированность навыков различных видов анализа литературных произведений.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05489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340768"/>
            <a:ext cx="8784976" cy="5233768"/>
          </a:xfrm>
        </p:spPr>
        <p:txBody>
          <a:bodyPr>
            <a:normAutofit fontScale="70000" lnSpcReduction="20000"/>
          </a:bodyPr>
          <a:lstStyle/>
          <a:p>
            <a:pPr marL="109728" indent="0">
              <a:buNone/>
            </a:pPr>
            <a:r>
              <a:rPr lang="ru-RU" dirty="0"/>
              <a:t>«Иностранный язык». «Второй иностранный язык» (базовый уровень) – требования к предметным результатам освоения базового курса иностранного языка должны отражать:</a:t>
            </a:r>
          </a:p>
          <a:p>
            <a:pPr marL="624078" indent="-514350">
              <a:buFont typeface="+mj-lt"/>
              <a:buAutoNum type="arabicPeriod"/>
            </a:pPr>
            <a:r>
              <a:rPr lang="ru-RU" dirty="0" smtClean="0"/>
              <a:t>сформированность </a:t>
            </a:r>
            <a:r>
              <a:rPr lang="ru-RU" dirty="0"/>
              <a:t>коммуникативной иноязычной компетенции, необходимой для успешной социализации и самореализации, как инструмента межкультурного общения в современном поликультурном мире; </a:t>
            </a:r>
          </a:p>
          <a:p>
            <a:pPr marL="624078" indent="-514350">
              <a:buFont typeface="+mj-lt"/>
              <a:buAutoNum type="arabicPeriod"/>
            </a:pPr>
            <a:r>
              <a:rPr lang="ru-RU" dirty="0" smtClean="0"/>
              <a:t>владение </a:t>
            </a:r>
            <a:r>
              <a:rPr lang="ru-RU" dirty="0"/>
              <a:t>знаниями о социокультурной специфике страны/стран изучаемого языка и умение строить своё речевое и неречевое поведение адекватно этой специфике; умение выделять общее и различное в культуре родной страны и страны/стран изучаемого языка; </a:t>
            </a:r>
          </a:p>
          <a:p>
            <a:pPr marL="624078" indent="-514350">
              <a:buFont typeface="+mj-lt"/>
              <a:buAutoNum type="arabicPeriod"/>
            </a:pPr>
            <a:r>
              <a:rPr lang="ru-RU" dirty="0" smtClean="0"/>
              <a:t>достижение </a:t>
            </a:r>
            <a:r>
              <a:rPr lang="ru-RU" dirty="0"/>
              <a:t>порогового уровня</a:t>
            </a:r>
            <a:r>
              <a:rPr lang="ru-RU" i="1" dirty="0"/>
              <a:t> </a:t>
            </a:r>
            <a:r>
              <a:rPr lang="ru-RU" dirty="0"/>
              <a:t>владения иностранным языком, позволяющего выпускникам общаться в устной и письменной формах как с носителями изучаемого иностранного языка, так и с представителями других стран, использующими данный язык как средство общения;</a:t>
            </a:r>
          </a:p>
          <a:p>
            <a:pPr marL="624078" indent="-514350">
              <a:buFont typeface="+mj-lt"/>
              <a:buAutoNum type="arabicPeriod"/>
            </a:pPr>
            <a:r>
              <a:rPr lang="ru-RU" dirty="0" smtClean="0"/>
              <a:t>сформированность </a:t>
            </a:r>
            <a:r>
              <a:rPr lang="ru-RU" dirty="0"/>
              <a:t>умения использовать иностранный язык как средство для получения информации из иноязычных источников в образовательных и самообразовательных целях. 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1066800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Выдержка из ФГОС ООО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0435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188640"/>
            <a:ext cx="8856984" cy="1589112"/>
          </a:xfrm>
        </p:spPr>
        <p:txBody>
          <a:bodyPr>
            <a:normAutofit/>
          </a:bodyPr>
          <a:lstStyle/>
          <a:p>
            <a:r>
              <a:rPr lang="ru-RU" sz="3200" dirty="0" smtClean="0"/>
              <a:t>Программа образовательного учреждения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484784"/>
            <a:ext cx="8712968" cy="5184576"/>
          </a:xfrm>
        </p:spPr>
        <p:txBody>
          <a:bodyPr>
            <a:normAutofit fontScale="70000" lnSpcReduction="20000"/>
          </a:bodyPr>
          <a:lstStyle/>
          <a:p>
            <a:pPr marL="109728" indent="0">
              <a:buNone/>
            </a:pPr>
            <a:r>
              <a:rPr lang="ru-RU" b="1" dirty="0"/>
              <a:t>Говорение</a:t>
            </a:r>
            <a:endParaRPr lang="ru-RU" b="1" i="1" dirty="0"/>
          </a:p>
          <a:p>
            <a:pPr marL="109728" indent="0">
              <a:buNone/>
            </a:pPr>
            <a:r>
              <a:rPr lang="ru-RU" u="sng" dirty="0" smtClean="0"/>
              <a:t>Диалогическая речь</a:t>
            </a:r>
            <a:endParaRPr lang="ru-RU" i="1" u="sng" dirty="0" smtClean="0"/>
          </a:p>
          <a:p>
            <a:r>
              <a:rPr lang="ru-RU" dirty="0" smtClean="0"/>
              <a:t>Дальнейшее </a:t>
            </a:r>
            <a:r>
              <a:rPr lang="ru-RU" dirty="0"/>
              <a:t>совершенствование диалогической речи при более вариативном содержании и более разнообразном языковом оформлении: умение вести диалоги этикетного характера, диалог-расспрос, диалог — побуждение к действию, диалог—обмен мнениями и комбинированные диалоги. </a:t>
            </a:r>
            <a:r>
              <a:rPr lang="ru-RU" sz="2600" b="1" dirty="0"/>
              <a:t>Объём диалога—от 3 реплик (5—7 классы) до 4—5 реплик (8—9 классы) со стороны каждого обучающегося. Продолжительность диалога—2,5—3 мин (9 класс).</a:t>
            </a:r>
          </a:p>
          <a:p>
            <a:pPr marL="109728" indent="0">
              <a:buNone/>
            </a:pPr>
            <a:r>
              <a:rPr lang="ru-RU" u="sng" dirty="0"/>
              <a:t>Монологическая речь</a:t>
            </a:r>
            <a:endParaRPr lang="ru-RU" i="1" u="sng" dirty="0"/>
          </a:p>
          <a:p>
            <a:r>
              <a:rPr lang="ru-RU" dirty="0"/>
              <a:t>Дальнейшее развитие и совершенствование связных высказываний с использованием основных коммуникативных типов речи: описание, сообщение, рассказ (включающий эмоционально-оценочные суждения), рассуждение (характеристика) с высказыванием своего мнения и краткой аргументацией с опорой и без опоры на прочитанный или услышанный текст либо заданную коммуникативную ситуацию. </a:t>
            </a:r>
            <a:r>
              <a:rPr lang="ru-RU" sz="2600" b="1" dirty="0"/>
              <a:t>Объём монологического высказывания — от 8—10 фраз (5—7 классы) до 10—12 фраз (8— 9 классы). Продолжительность монолога — 1,5—2 мин (9 класс).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18411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441" y="908720"/>
            <a:ext cx="8856984" cy="936104"/>
          </a:xfrm>
        </p:spPr>
        <p:txBody>
          <a:bodyPr>
            <a:normAutofit fontScale="90000"/>
          </a:bodyPr>
          <a:lstStyle/>
          <a:p>
            <a:r>
              <a:rPr lang="ru-RU" sz="2700" dirty="0"/>
              <a:t>Предметные результаты освоения выпускниками основной школы программы по иностранному языку:</a:t>
            </a:r>
            <a:r>
              <a:rPr lang="ru-RU" sz="2200" dirty="0"/>
              <a:t/>
            </a:r>
            <a:br>
              <a:rPr lang="ru-RU" sz="2200" dirty="0"/>
            </a:br>
            <a:r>
              <a:rPr lang="ru-RU" sz="2200" dirty="0"/>
              <a:t/>
            </a:r>
            <a:br>
              <a:rPr lang="ru-RU" sz="2200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628800"/>
            <a:ext cx="8640960" cy="5040560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ru-RU" dirty="0" smtClean="0"/>
              <a:t>В </a:t>
            </a:r>
            <a:r>
              <a:rPr lang="ru-RU" dirty="0"/>
              <a:t>коммуникативной сфере (т. е. владении иностранным языком как средством общения</a:t>
            </a:r>
            <a:r>
              <a:rPr lang="ru-RU" dirty="0" smtClean="0"/>
              <a:t>)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Речевая компетенция в следующих видах речевой деятельности:</a:t>
            </a:r>
            <a:br>
              <a:rPr lang="ru-RU" dirty="0"/>
            </a:br>
            <a:r>
              <a:rPr lang="ru-RU" b="1" dirty="0" smtClean="0"/>
              <a:t>Говорении:</a:t>
            </a:r>
          </a:p>
          <a:p>
            <a:pPr marL="457200" indent="-457200"/>
            <a:r>
              <a:rPr lang="ru-RU" dirty="0" smtClean="0"/>
              <a:t>начинать</a:t>
            </a:r>
            <a:r>
              <a:rPr lang="ru-RU" dirty="0"/>
              <a:t>, вести/поддерживать и заканчивать различные виды диалогов в стандартных ситуациях общения, соблюдая нормы речевого этикета, при необходимости переспрашивая, </a:t>
            </a:r>
            <a:r>
              <a:rPr lang="ru-RU" dirty="0" smtClean="0"/>
              <a:t>уточняя;</a:t>
            </a:r>
            <a:endParaRPr lang="ru-RU" dirty="0"/>
          </a:p>
          <a:p>
            <a:pPr marL="457200" indent="-457200"/>
            <a:r>
              <a:rPr lang="ru-RU" dirty="0" smtClean="0"/>
              <a:t>расспрашивать </a:t>
            </a:r>
            <a:r>
              <a:rPr lang="ru-RU" dirty="0"/>
              <a:t>собеседника и отвечать на его вопросы, высказывая свое мнение, просьбу, отвечать на предложение собеседника </a:t>
            </a:r>
            <a:r>
              <a:rPr lang="ru-RU" dirty="0" smtClean="0"/>
              <a:t>согласием/отказом </a:t>
            </a:r>
            <a:r>
              <a:rPr lang="ru-RU" dirty="0"/>
              <a:t>в пределах изученной тематики и усвоенного лексико-грамматического </a:t>
            </a:r>
            <a:r>
              <a:rPr lang="ru-RU" dirty="0" smtClean="0"/>
              <a:t>материала;</a:t>
            </a:r>
            <a:endParaRPr lang="ru-RU" dirty="0"/>
          </a:p>
          <a:p>
            <a:pPr marL="457200" indent="-457200"/>
            <a:r>
              <a:rPr lang="ru-RU" dirty="0" smtClean="0"/>
              <a:t>рассказывать </a:t>
            </a:r>
            <a:r>
              <a:rPr lang="ru-RU" dirty="0"/>
              <a:t>о себе, своей семье, друзьях, своих интересах и планах на </a:t>
            </a:r>
            <a:r>
              <a:rPr lang="ru-RU" dirty="0" smtClean="0"/>
              <a:t>будущее;</a:t>
            </a:r>
            <a:endParaRPr lang="ru-RU" dirty="0"/>
          </a:p>
          <a:p>
            <a:pPr marL="457200" indent="-457200"/>
            <a:r>
              <a:rPr lang="ru-RU" dirty="0" smtClean="0"/>
              <a:t>сообщать </a:t>
            </a:r>
            <a:r>
              <a:rPr lang="ru-RU" dirty="0"/>
              <a:t>краткие сведения о своем городе/селе, о своей стране и странах изучаемого </a:t>
            </a:r>
            <a:r>
              <a:rPr lang="ru-RU" dirty="0" smtClean="0"/>
              <a:t>языка;</a:t>
            </a:r>
            <a:endParaRPr lang="ru-RU" dirty="0"/>
          </a:p>
          <a:p>
            <a:pPr marL="457200" indent="-457200"/>
            <a:r>
              <a:rPr lang="ru-RU" dirty="0" smtClean="0"/>
              <a:t>описывать </a:t>
            </a:r>
            <a:r>
              <a:rPr lang="ru-RU" dirty="0"/>
              <a:t>события/явления, передавать основное содержание, основную мысль прочитанного или услышанного, выражать свое отношение к прочитанному/услышанному, давать краткую характеристику персонажей;</a:t>
            </a:r>
          </a:p>
        </p:txBody>
      </p:sp>
    </p:spTree>
    <p:extLst>
      <p:ext uri="{BB962C8B-B14F-4D97-AF65-F5344CB8AC3E}">
        <p14:creationId xmlns:p14="http://schemas.microsoft.com/office/powerpoint/2010/main" val="90215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143000"/>
          </a:xfrm>
        </p:spPr>
        <p:txBody>
          <a:bodyPr/>
          <a:lstStyle/>
          <a:p>
            <a:r>
              <a:rPr lang="ru-RU" dirty="0" smtClean="0"/>
              <a:t>Авторская программа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1700808"/>
            <a:ext cx="8229600" cy="4896544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sz="2400" b="1" dirty="0" smtClean="0"/>
              <a:t>Говорение. Диалогическая речь</a:t>
            </a:r>
          </a:p>
          <a:p>
            <a:pPr marL="0" indent="0">
              <a:buNone/>
            </a:pPr>
            <a:r>
              <a:rPr lang="ru-RU" sz="2400" u="sng" dirty="0" smtClean="0"/>
              <a:t>Выпускник научится:</a:t>
            </a:r>
          </a:p>
          <a:p>
            <a:r>
              <a:rPr lang="ru-RU" sz="2400" dirty="0" smtClean="0"/>
              <a:t>Вести комбинированный диалог в стандартных ситуациях неофициального общения, соблюдая нормы речевого этикета, принятые в стране изучаемого языка.</a:t>
            </a:r>
          </a:p>
          <a:p>
            <a:pPr marL="0" indent="0">
              <a:buNone/>
            </a:pPr>
            <a:r>
              <a:rPr lang="ru-RU" sz="2400" u="sng" dirty="0" smtClean="0"/>
              <a:t>Выпускник может научиться:</a:t>
            </a:r>
          </a:p>
          <a:p>
            <a:r>
              <a:rPr lang="ru-RU" sz="2400" i="1" dirty="0" smtClean="0"/>
              <a:t>Брать и давать интервью*.</a:t>
            </a:r>
          </a:p>
          <a:p>
            <a:endParaRPr lang="ru-RU" sz="2400" i="1" dirty="0"/>
          </a:p>
          <a:p>
            <a:pPr marL="0" indent="0" algn="r">
              <a:buNone/>
            </a:pPr>
            <a:r>
              <a:rPr lang="ru-RU" sz="2200" dirty="0" smtClean="0"/>
              <a:t>Источник: РП 5-9 ФГОС, стр.9</a:t>
            </a:r>
          </a:p>
          <a:p>
            <a:endParaRPr lang="ru-RU" sz="2400" i="1" dirty="0"/>
          </a:p>
          <a:p>
            <a:pPr marL="0" indent="0">
              <a:buNone/>
            </a:pPr>
            <a:endParaRPr lang="ru-RU" sz="2400" i="1" dirty="0" smtClean="0"/>
          </a:p>
          <a:p>
            <a:pPr marL="0" indent="0" algn="ctr">
              <a:buNone/>
            </a:pPr>
            <a:r>
              <a:rPr lang="ru-RU" sz="2000" i="1" dirty="0" smtClean="0"/>
              <a:t>*Курсивом выделены умения, которые являются не обязательными для овладения, однако УМК содержит потенциал для их формирования.</a:t>
            </a:r>
            <a:endParaRPr lang="ru-RU" sz="2000" i="1" dirty="0"/>
          </a:p>
        </p:txBody>
      </p:sp>
    </p:spTree>
    <p:extLst>
      <p:ext uri="{BB962C8B-B14F-4D97-AF65-F5344CB8AC3E}">
        <p14:creationId xmlns:p14="http://schemas.microsoft.com/office/powerpoint/2010/main" val="2871345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143000"/>
          </a:xfrm>
        </p:spPr>
        <p:txBody>
          <a:bodyPr/>
          <a:lstStyle/>
          <a:p>
            <a:r>
              <a:rPr lang="ru-RU" dirty="0" smtClean="0"/>
              <a:t>Авторская программа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052736"/>
            <a:ext cx="8712968" cy="568863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1600" b="1" dirty="0" smtClean="0"/>
              <a:t>Говорение. Монологическая речь</a:t>
            </a:r>
          </a:p>
          <a:p>
            <a:pPr marL="0" indent="0">
              <a:buNone/>
            </a:pPr>
            <a:r>
              <a:rPr lang="ru-RU" sz="1600" u="sng" dirty="0" smtClean="0"/>
              <a:t>Выпускник научится:</a:t>
            </a:r>
          </a:p>
          <a:p>
            <a:r>
              <a:rPr lang="ru-RU" sz="1600" dirty="0" smtClean="0"/>
              <a:t>Рассказывать о себе, своей семье, друзьях, своей школе, своих интересах, планах на будущее; о своем городе/селе, своей стране и странах изучаемого языка с опорой на зрительную наглядность и/или вербальные опоры (ключевые слова, план, вопросы);</a:t>
            </a:r>
          </a:p>
          <a:p>
            <a:r>
              <a:rPr lang="ru-RU" sz="1600" dirty="0" smtClean="0"/>
              <a:t>Описывать события с опорой на зрительную наглядность и/или вербальные опоры;</a:t>
            </a:r>
          </a:p>
          <a:p>
            <a:r>
              <a:rPr lang="ru-RU" sz="1600" dirty="0" smtClean="0"/>
              <a:t>Давать краткую характеристику реальных людей и литературных персонажей;</a:t>
            </a:r>
          </a:p>
          <a:p>
            <a:r>
              <a:rPr lang="ru-RU" sz="1600" dirty="0" smtClean="0"/>
              <a:t>Передавать основное содержание прочитанного текста с/без опоры на текст/ключевые слова/план/вопросы.</a:t>
            </a:r>
          </a:p>
          <a:p>
            <a:pPr marL="0" indent="0">
              <a:buNone/>
            </a:pPr>
            <a:r>
              <a:rPr lang="ru-RU" sz="1600" u="sng" dirty="0" smtClean="0"/>
              <a:t>Выпускник может научиться:</a:t>
            </a:r>
          </a:p>
          <a:p>
            <a:r>
              <a:rPr lang="ru-RU" sz="1600" i="1" dirty="0" smtClean="0"/>
              <a:t>Делать сообщение на заданную тему на основе прочитанного;</a:t>
            </a:r>
          </a:p>
          <a:p>
            <a:r>
              <a:rPr lang="ru-RU" sz="1600" i="1" dirty="0" smtClean="0"/>
              <a:t>Комментировать факты из прочитанного/прослушанного текста, аргументировать свое отношение к прочитанному/прослушанному;</a:t>
            </a:r>
          </a:p>
          <a:p>
            <a:r>
              <a:rPr lang="ru-RU" sz="1600" i="1" dirty="0" smtClean="0"/>
              <a:t>Кратко высказываться без предварительной подготовки на заданную тему в соответствии с предложенной ситуацией общения;</a:t>
            </a:r>
          </a:p>
          <a:p>
            <a:r>
              <a:rPr lang="ru-RU" sz="1600" i="1" dirty="0" smtClean="0"/>
              <a:t>Кратко излагать результаты выполненной проектной работы.*</a:t>
            </a:r>
          </a:p>
          <a:p>
            <a:endParaRPr lang="ru-RU" sz="1600" i="1" dirty="0"/>
          </a:p>
          <a:p>
            <a:pPr marL="0" indent="0" algn="r">
              <a:buNone/>
            </a:pPr>
            <a:r>
              <a:rPr lang="ru-RU" sz="1600" dirty="0"/>
              <a:t>Источник: РП 5-9 ФГОС, стр.9</a:t>
            </a:r>
          </a:p>
          <a:p>
            <a:pPr marL="0" indent="0" algn="ctr">
              <a:buNone/>
            </a:pPr>
            <a:r>
              <a:rPr lang="ru-RU" sz="1400" i="1" dirty="0" smtClean="0"/>
              <a:t>*Курсивом выделены умения, которые являются не обязательными для овладения, однако УМК содержит потенциал для их формирования.</a:t>
            </a:r>
            <a:endParaRPr lang="ru-RU" sz="1400" i="1" dirty="0"/>
          </a:p>
        </p:txBody>
      </p:sp>
    </p:spTree>
    <p:extLst>
      <p:ext uri="{BB962C8B-B14F-4D97-AF65-F5344CB8AC3E}">
        <p14:creationId xmlns:p14="http://schemas.microsoft.com/office/powerpoint/2010/main" val="1258263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ородская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272</TotalTime>
  <Words>929</Words>
  <Application>Microsoft Office PowerPoint</Application>
  <PresentationFormat>Экран (4:3)</PresentationFormat>
  <Paragraphs>113</Paragraphs>
  <Slides>37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37</vt:i4>
      </vt:variant>
    </vt:vector>
  </HeadingPairs>
  <TitlesOfParts>
    <vt:vector size="38" baseType="lpstr">
      <vt:lpstr>Городская</vt:lpstr>
      <vt:lpstr>Обучение говорению на уроках английского языка в 5 и 6 классах  (на примере курса "Enjoy English",  из опыта работы учителя-апробатора)</vt:lpstr>
      <vt:lpstr>Выдержка из Фундаментального ядра</vt:lpstr>
      <vt:lpstr>Выдержка из Фундаментального ядра (стр.16 – 17)</vt:lpstr>
      <vt:lpstr>Выдержка из ФГОС ООО</vt:lpstr>
      <vt:lpstr>Выдержка из ФГОС ООО</vt:lpstr>
      <vt:lpstr>Программа образовательного учреждения</vt:lpstr>
      <vt:lpstr>Предметные результаты освоения выпускниками основной школы программы по иностранному языку:  </vt:lpstr>
      <vt:lpstr>Авторская программа</vt:lpstr>
      <vt:lpstr>Авторская программа</vt:lpstr>
      <vt:lpstr>Говорение</vt:lpstr>
      <vt:lpstr>Вопрос с портала Englishteachers</vt:lpstr>
      <vt:lpstr>Как мы с учащимися работаем:</vt:lpstr>
      <vt:lpstr>Презентация PowerPoint</vt:lpstr>
      <vt:lpstr>“Enjoy English” 5 Student’s Book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ОКП к ЕЕ-5</vt:lpstr>
      <vt:lpstr>Презентация PowerPoint</vt:lpstr>
      <vt:lpstr>Презентация PowerPoint</vt:lpstr>
      <vt:lpstr>Презентация PowerPoint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Илья</dc:creator>
  <cp:lastModifiedBy>Илья</cp:lastModifiedBy>
  <cp:revision>41</cp:revision>
  <dcterms:created xsi:type="dcterms:W3CDTF">2014-03-17T08:54:22Z</dcterms:created>
  <dcterms:modified xsi:type="dcterms:W3CDTF">2014-03-22T11:23:18Z</dcterms:modified>
</cp:coreProperties>
</file>