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300" r:id="rId16"/>
    <p:sldId id="301" r:id="rId17"/>
    <p:sldId id="270" r:id="rId18"/>
    <p:sldId id="302" r:id="rId19"/>
    <p:sldId id="303" r:id="rId20"/>
    <p:sldId id="304" r:id="rId21"/>
    <p:sldId id="305" r:id="rId22"/>
    <p:sldId id="306" r:id="rId23"/>
    <p:sldId id="271" r:id="rId24"/>
    <p:sldId id="307" r:id="rId25"/>
    <p:sldId id="308" r:id="rId26"/>
    <p:sldId id="272" r:id="rId27"/>
    <p:sldId id="274" r:id="rId28"/>
    <p:sldId id="323" r:id="rId29"/>
    <p:sldId id="322" r:id="rId30"/>
    <p:sldId id="327" r:id="rId31"/>
    <p:sldId id="324" r:id="rId32"/>
    <p:sldId id="325" r:id="rId33"/>
    <p:sldId id="326" r:id="rId34"/>
    <p:sldId id="276" r:id="rId35"/>
    <p:sldId id="328" r:id="rId36"/>
    <p:sldId id="277" r:id="rId37"/>
    <p:sldId id="278" r:id="rId38"/>
    <p:sldId id="279" r:id="rId39"/>
    <p:sldId id="280" r:id="rId40"/>
    <p:sldId id="285" r:id="rId41"/>
    <p:sldId id="316" r:id="rId42"/>
    <p:sldId id="281" r:id="rId43"/>
    <p:sldId id="282" r:id="rId44"/>
    <p:sldId id="283" r:id="rId45"/>
    <p:sldId id="284" r:id="rId46"/>
    <p:sldId id="317" r:id="rId47"/>
    <p:sldId id="318" r:id="rId48"/>
    <p:sldId id="319" r:id="rId49"/>
    <p:sldId id="320" r:id="rId50"/>
    <p:sldId id="286" r:id="rId51"/>
    <p:sldId id="321" r:id="rId52"/>
    <p:sldId id="287" r:id="rId53"/>
    <p:sldId id="288" r:id="rId54"/>
    <p:sldId id="309" r:id="rId55"/>
    <p:sldId id="310" r:id="rId56"/>
    <p:sldId id="311" r:id="rId57"/>
    <p:sldId id="312" r:id="rId58"/>
    <p:sldId id="289" r:id="rId59"/>
    <p:sldId id="313" r:id="rId60"/>
    <p:sldId id="314" r:id="rId61"/>
    <p:sldId id="315" r:id="rId62"/>
    <p:sldId id="290" r:id="rId63"/>
    <p:sldId id="291" r:id="rId64"/>
    <p:sldId id="292" r:id="rId65"/>
    <p:sldId id="293" r:id="rId66"/>
    <p:sldId id="299" r:id="rId67"/>
    <p:sldId id="295" r:id="rId68"/>
    <p:sldId id="296" r:id="rId69"/>
    <p:sldId id="297" r:id="rId70"/>
    <p:sldId id="298" r:id="rId71"/>
    <p:sldId id="329" r:id="rId7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 autoAdjust="0"/>
    <p:restoredTop sz="94624" autoAdjust="0"/>
  </p:normalViewPr>
  <p:slideViewPr>
    <p:cSldViewPr>
      <p:cViewPr>
        <p:scale>
          <a:sx n="70" d="100"/>
          <a:sy n="70" d="100"/>
        </p:scale>
        <p:origin x="-137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50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hyperlink" Target="https://www.englishteachers.ru/Wares/468.html?backto=V2FyZXM/Y2F0ZWdvcnk9MiZwYWdlPTE" TargetMode="Externa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Wares?category=2&amp;backto=U2hvcC5odG1s&amp;page=2" TargetMode="External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Wares?category=2&amp;backto=U2hvcC5odG1s&amp;page=2" TargetMode="External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78517"/>
            <a:ext cx="9144001" cy="3078475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Обучение лексике </a:t>
            </a:r>
            <a:br>
              <a:rPr lang="ru-RU" sz="4000" dirty="0" smtClean="0"/>
            </a:br>
            <a:r>
              <a:rPr lang="ru-RU" sz="4000" dirty="0" smtClean="0"/>
              <a:t>при подготовке к ОГЭ </a:t>
            </a:r>
            <a:br>
              <a:rPr lang="ru-RU" sz="4000" dirty="0" smtClean="0"/>
            </a:br>
            <a:r>
              <a:rPr lang="en-US" sz="3600" dirty="0" smtClean="0"/>
              <a:t>(</a:t>
            </a:r>
            <a:r>
              <a:rPr lang="en-US" sz="3600" dirty="0"/>
              <a:t>на </a:t>
            </a:r>
            <a:r>
              <a:rPr lang="en-US" sz="3600" dirty="0" err="1"/>
              <a:t>примере</a:t>
            </a:r>
            <a:r>
              <a:rPr lang="en-US" sz="3600" dirty="0"/>
              <a:t> </a:t>
            </a:r>
            <a:r>
              <a:rPr lang="en-US" sz="3600" dirty="0" err="1" smtClean="0"/>
              <a:t>курсов</a:t>
            </a:r>
            <a:r>
              <a:rPr lang="ru-RU" sz="3600" dirty="0" smtClean="0"/>
              <a:t> </a:t>
            </a:r>
            <a:r>
              <a:rPr lang="en-US" sz="3600" dirty="0" smtClean="0"/>
              <a:t>“</a:t>
            </a:r>
            <a:r>
              <a:rPr lang="en-US" sz="3600" dirty="0"/>
              <a:t>Enjoy English”, “Happy English.ru”, “New Millennium English</a:t>
            </a:r>
            <a:r>
              <a:rPr lang="en-US" sz="3600" dirty="0" smtClean="0"/>
              <a:t>”</a:t>
            </a:r>
            <a:r>
              <a:rPr lang="ru-RU" sz="3600" dirty="0" smtClean="0"/>
              <a:t>)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39324" y="4509120"/>
            <a:ext cx="6304676" cy="1856095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Казеичева Алёна Евгеньевна</a:t>
            </a:r>
            <a:r>
              <a:rPr lang="ru-RU" dirty="0" smtClean="0"/>
              <a:t>,</a:t>
            </a:r>
          </a:p>
          <a:p>
            <a:r>
              <a:rPr lang="ru-RU" dirty="0" smtClean="0"/>
              <a:t>Заместитель руководителя Центра образовательных программ издательства «Титул», аспирант лаборатории дидактики иностранных языков Института содержания  и методов обучения Российской академии образования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8445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27584" y="2420888"/>
            <a:ext cx="7704137" cy="1981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«Методика обучения иностранным языкам в средней школе» (Гез, </a:t>
            </a:r>
            <a:r>
              <a:rPr lang="ru-RU" dirty="0" err="1" smtClean="0"/>
              <a:t>Ляховицкий</a:t>
            </a:r>
            <a:r>
              <a:rPr lang="ru-RU" dirty="0" smtClean="0"/>
              <a:t>). Выдержка, стр. 194.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1" y="2312226"/>
            <a:ext cx="7369735" cy="4213118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395536" y="548680"/>
            <a:ext cx="8208912" cy="1368152"/>
          </a:xfrm>
          <a:prstGeom prst="rect">
            <a:avLst/>
          </a:prstGeom>
        </p:spPr>
        <p:txBody>
          <a:bodyPr vert="horz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«Методика обучения иностранным языкам в средней школе» (Н.И. </a:t>
            </a:r>
            <a:r>
              <a:rPr kumimoji="0" lang="ru-RU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Гез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 М.В. </a:t>
            </a:r>
            <a:r>
              <a:rPr kumimoji="0" lang="ru-RU" sz="4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Ляховицкий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). Выдержка, стр. 194.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470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704667" cy="65509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Принципы отбора лексики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268760"/>
            <a:ext cx="7704667" cy="610088"/>
          </a:xfrm>
        </p:spPr>
        <p:txBody>
          <a:bodyPr/>
          <a:lstStyle/>
          <a:p>
            <a:r>
              <a:rPr lang="ru-RU" dirty="0" smtClean="0"/>
              <a:t>Выделяют 3 группы принципов: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8580954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5690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7201"/>
            <a:ext cx="9144000" cy="1658202"/>
          </a:xfrm>
        </p:spPr>
        <p:txBody>
          <a:bodyPr/>
          <a:lstStyle/>
          <a:p>
            <a:pPr algn="ctr"/>
            <a:r>
              <a:rPr lang="ru-RU" dirty="0" smtClean="0"/>
              <a:t>Приемы формирования лексических навыков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420888"/>
            <a:ext cx="8075240" cy="3578927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Формирование лексического запаса</a:t>
            </a:r>
          </a:p>
          <a:p>
            <a:r>
              <a:rPr lang="ru-RU" sz="3200" dirty="0" smtClean="0"/>
              <a:t>Лексическая сочетаемость</a:t>
            </a:r>
          </a:p>
          <a:p>
            <a:r>
              <a:rPr lang="ru-RU" sz="3200" dirty="0" smtClean="0"/>
              <a:t>Лексические игры</a:t>
            </a:r>
          </a:p>
          <a:p>
            <a:r>
              <a:rPr lang="ru-RU" sz="3200" dirty="0" smtClean="0"/>
              <a:t>Контроль лексики со слуха (через аудирование)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226266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712968" cy="1981200"/>
          </a:xfrm>
        </p:spPr>
        <p:txBody>
          <a:bodyPr/>
          <a:lstStyle/>
          <a:p>
            <a:pPr algn="ctr"/>
            <a:r>
              <a:rPr lang="ru-RU" dirty="0" smtClean="0"/>
              <a:t>Формирование лексического запаса</a:t>
            </a:r>
            <a:r>
              <a:rPr lang="ru-RU" dirty="0"/>
              <a:t> в УМК </a:t>
            </a:r>
            <a:r>
              <a:rPr lang="en-US" dirty="0"/>
              <a:t>“New Millennium English”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564904"/>
            <a:ext cx="8577867" cy="3870919"/>
          </a:xfrm>
        </p:spPr>
        <p:txBody>
          <a:bodyPr>
            <a:normAutofit/>
          </a:bodyPr>
          <a:lstStyle/>
          <a:p>
            <a:r>
              <a:rPr lang="ru-RU" sz="2800" dirty="0"/>
              <a:t>Ф</a:t>
            </a:r>
            <a:r>
              <a:rPr lang="ru-RU" sz="2800" dirty="0" smtClean="0"/>
              <a:t>ункциональный способ введения лексики реализуется в УМК </a:t>
            </a:r>
            <a:r>
              <a:rPr lang="en-US" sz="2800" dirty="0" smtClean="0"/>
              <a:t>“New Millennium English”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Новый материал преподносится в контексте, т.е. дети видят, как он используется в жизни.</a:t>
            </a:r>
          </a:p>
          <a:p>
            <a:r>
              <a:rPr lang="ru-RU" sz="2800" dirty="0" smtClean="0"/>
              <a:t>Отработка идет на коммуникативных упражнениях. Благодаря таким упражнениям они умеют выводить значение незнакомых слов из контекста.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561613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www.titul.ru/central/pickup.php?s=www_titul_ru&amp;i=2g099tfc9ssz0y6fbdytjzt7xuhp99j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814" y="236016"/>
            <a:ext cx="1905000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0"/>
            <a:ext cx="49472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 r="48555" b="50000"/>
          <a:stretch>
            <a:fillRect/>
          </a:stretch>
        </p:blipFill>
        <p:spPr bwMode="auto">
          <a:xfrm>
            <a:off x="2627784" y="10576"/>
            <a:ext cx="4087227" cy="5506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80648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www.titul.ru/central/pickup.php?s=www_titul_ru&amp;i=2g099tfc9ssz0y6fbdytjzt7xuhp99j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3814" y="236016"/>
            <a:ext cx="1905000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0"/>
            <a:ext cx="49514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 b="50000"/>
          <a:stretch>
            <a:fillRect/>
          </a:stretch>
        </p:blipFill>
        <p:spPr bwMode="auto">
          <a:xfrm>
            <a:off x="2104920" y="0"/>
            <a:ext cx="6719050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80648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www.titul.ru/central/pickup.php?s=www_titul_ru&amp;i=2g099tfc9ssz0y6fbdytjzt7xuhp99j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1905000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0"/>
            <a:ext cx="7068778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80648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59" y="0"/>
            <a:ext cx="5071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www.titul.ru/central/pickup.php?s=www_titul_ru&amp;i=2g099tfc9ssz0y6fbdytjzt7xuhp99j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1905000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 t="4728" b="60622"/>
          <a:stretch>
            <a:fillRect/>
          </a:stretch>
        </p:blipFill>
        <p:spPr bwMode="auto">
          <a:xfrm>
            <a:off x="1152604" y="2204864"/>
            <a:ext cx="799139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331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titul.ru/central/pickup.php?s=www_titul_ru&amp;i=muz85xu3ki7i9kru608ameax2cv8wee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805079" cy="254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0"/>
            <a:ext cx="5148517" cy="6871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7" y="332656"/>
            <a:ext cx="7018379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5723" y="2276872"/>
            <a:ext cx="7682543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4328" y="4221088"/>
            <a:ext cx="788919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titul.ru/central/pickup.php?s=www_titul_ru&amp;i=muz85xu3ki7i9kru608ameax2cv8wee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805079" cy="254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0"/>
            <a:ext cx="50057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 t="12276" b="37462"/>
          <a:stretch>
            <a:fillRect/>
          </a:stretch>
        </p:blipFill>
        <p:spPr bwMode="auto">
          <a:xfrm>
            <a:off x="2024823" y="908720"/>
            <a:ext cx="7119177" cy="4924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8039037" cy="1125939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Вклад учебного предмета «Иностранный язык» в достижение целей основного общего образования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697642" cy="497294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Изучение ИЯ в основной школе направлено на достижение следующих </a:t>
            </a:r>
            <a:r>
              <a:rPr lang="ru-RU" b="1" dirty="0" smtClean="0"/>
              <a:t>целей</a:t>
            </a:r>
            <a:r>
              <a:rPr lang="ru-RU" dirty="0" smtClean="0"/>
              <a:t>:</a:t>
            </a:r>
          </a:p>
          <a:p>
            <a:r>
              <a:rPr lang="ru-RU" b="1" dirty="0"/>
              <a:t>р</a:t>
            </a:r>
            <a:r>
              <a:rPr lang="ru-RU" b="1" dirty="0" smtClean="0"/>
              <a:t>азвитие</a:t>
            </a:r>
            <a:r>
              <a:rPr lang="ru-RU" dirty="0" smtClean="0"/>
              <a:t> иноязычной </a:t>
            </a:r>
            <a:r>
              <a:rPr lang="ru-RU" b="1" dirty="0" smtClean="0"/>
              <a:t>коммуникативной компетенции </a:t>
            </a:r>
            <a:r>
              <a:rPr lang="ru-RU" dirty="0" smtClean="0"/>
              <a:t>в совокупности её составляющих, а именно:</a:t>
            </a:r>
          </a:p>
          <a:p>
            <a:pPr>
              <a:buFontTx/>
              <a:buChar char="-"/>
            </a:pPr>
            <a:r>
              <a:rPr lang="ru-RU" dirty="0"/>
              <a:t>р</a:t>
            </a:r>
            <a:r>
              <a:rPr lang="ru-RU" dirty="0" smtClean="0"/>
              <a:t>ечевая компетенция (Г, А, Ч, П);</a:t>
            </a:r>
          </a:p>
          <a:p>
            <a:pPr>
              <a:buFontTx/>
              <a:buChar char="-"/>
            </a:pPr>
            <a:r>
              <a:rPr lang="ru-RU" dirty="0"/>
              <a:t>я</a:t>
            </a:r>
            <a:r>
              <a:rPr lang="ru-RU" dirty="0" smtClean="0"/>
              <a:t>зыковая компетенция (Ф, О, Л, Г);</a:t>
            </a:r>
          </a:p>
          <a:p>
            <a:pPr>
              <a:buFontTx/>
              <a:buChar char="-"/>
            </a:pPr>
            <a:r>
              <a:rPr lang="ru-RU" dirty="0" smtClean="0"/>
              <a:t>социокультурная компетенция;</a:t>
            </a:r>
          </a:p>
          <a:p>
            <a:pPr>
              <a:buFontTx/>
              <a:buChar char="-"/>
            </a:pPr>
            <a:r>
              <a:rPr lang="ru-RU" dirty="0" smtClean="0"/>
              <a:t>компенсаторная компетенция (умение выходить из положения в условиях дефицита языковых средств);</a:t>
            </a:r>
          </a:p>
          <a:p>
            <a:pPr>
              <a:buFontTx/>
              <a:buChar char="-"/>
            </a:pPr>
            <a:r>
              <a:rPr lang="ru-RU" dirty="0" smtClean="0"/>
              <a:t>учебно-познавательная компетенция;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dirty="0" smtClean="0"/>
              <a:t>развитие личности </a:t>
            </a:r>
            <a:r>
              <a:rPr lang="ru-RU" dirty="0" smtClean="0"/>
              <a:t>учащихся посредством реализации воспитательного потенциала 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31272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www.titul.ru/central/pickup.php?s=www_titul_ru&amp;i=muz85xu3ki7i9kru608ameax2cv8wee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805079" cy="254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9896" y="692696"/>
            <a:ext cx="7134104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47247" y="1412776"/>
            <a:ext cx="5896753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2990" y="0"/>
            <a:ext cx="527152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www.titul.ru/central/pickup.php?s=www_titul_ru&amp;i=muz85xu3ki7i9kru608ameax2cv8wee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805079" cy="254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0"/>
            <a:ext cx="4343863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1988840"/>
            <a:ext cx="407130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29234" y="2276873"/>
            <a:ext cx="4562276" cy="45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5962" y="486"/>
            <a:ext cx="6716518" cy="6857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www.titul.ru/central/pickup.php?s=www_titul_ru&amp;i=muz85xu3ki7i9kru608ameax2cv8wee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805079" cy="254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://www.titul.ru/central/pickup.php?s=www_titul_ru&amp;i=j950lh68x7l9w18ui16s0nyoqm4x91h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166" y="236016"/>
            <a:ext cx="1905000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5675" y="76997"/>
            <a:ext cx="5069109" cy="6781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2132856"/>
            <a:ext cx="6601891" cy="4725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52884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titul.ru/central/pickup.php?s=www_titul_ru&amp;i=j950lh68x7l9w18ui16s0nyoqm4x91h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166" y="236016"/>
            <a:ext cx="1905000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51865" y="87190"/>
            <a:ext cx="5073419" cy="6770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2636912"/>
            <a:ext cx="7732509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titul.ru/central/pickup.php?s=www_titul_ru&amp;i=j950lh68x7l9w18ui16s0nyoqm4x91h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166" y="236016"/>
            <a:ext cx="1905000" cy="263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0"/>
            <a:ext cx="513428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908720"/>
            <a:ext cx="6436155" cy="454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704667" cy="1364776"/>
          </a:xfrm>
        </p:spPr>
        <p:txBody>
          <a:bodyPr>
            <a:normAutofit fontScale="90000"/>
          </a:bodyPr>
          <a:lstStyle/>
          <a:p>
            <a:r>
              <a:rPr lang="ru-RU" dirty="0"/>
              <a:t>Формирование лексического </a:t>
            </a:r>
            <a:r>
              <a:rPr lang="ru-RU" dirty="0" smtClean="0"/>
              <a:t>запаса в </a:t>
            </a:r>
            <a:r>
              <a:rPr lang="ru-RU" dirty="0"/>
              <a:t>курсе </a:t>
            </a:r>
            <a:r>
              <a:rPr lang="en-US" dirty="0" smtClean="0"/>
              <a:t>“Happy English.ru”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44824"/>
            <a:ext cx="8291264" cy="4680521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Первые два урока, как правило, посвящены введению в новую тему, а также предъявлению и первичной отработке нового лексического материала. </a:t>
            </a:r>
          </a:p>
          <a:p>
            <a:r>
              <a:rPr lang="ru-RU" dirty="0" smtClean="0"/>
              <a:t>Для активного усвоения в каждом тематическом блоке выбирается не более 15-18 ЛЕ, представленных не отдельными словами, а наиболее частотными словосочетаниями. </a:t>
            </a:r>
          </a:p>
          <a:p>
            <a:r>
              <a:rPr lang="ru-RU" dirty="0" smtClean="0"/>
              <a:t>Интернациональная лексика вводится в рубрике </a:t>
            </a:r>
            <a:r>
              <a:rPr lang="en-US" b="1" dirty="0" smtClean="0"/>
              <a:t>Friends</a:t>
            </a:r>
            <a:r>
              <a:rPr lang="en-US" dirty="0" smtClean="0"/>
              <a:t>.</a:t>
            </a:r>
          </a:p>
          <a:p>
            <a:r>
              <a:rPr lang="ru-RU" dirty="0" smtClean="0"/>
              <a:t>Лексика отрабатывается в системе языковых и речевых упражнений с опорой на текст.</a:t>
            </a:r>
          </a:p>
          <a:p>
            <a:r>
              <a:rPr lang="en-US" b="1" dirty="0" smtClean="0"/>
              <a:t>Conversation bricks </a:t>
            </a:r>
            <a:r>
              <a:rPr lang="en-US" dirty="0" smtClean="0"/>
              <a:t>– </a:t>
            </a:r>
            <a:r>
              <a:rPr lang="ru-RU" dirty="0" smtClean="0"/>
              <a:t>рубрика, содержащая опоры речевого характера.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50919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1646" y="-13578"/>
            <a:ext cx="5590754" cy="6871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513" y="3645024"/>
            <a:ext cx="8417487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titul.ru/central/pickup.php?s=www_titul_ru&amp;i=w06m8n9xf1980sp3ndxxkoagsjfz3hiq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70" y="303638"/>
            <a:ext cx="1905000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3886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6194" y="-93823"/>
            <a:ext cx="5444198" cy="6951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908720"/>
            <a:ext cx="6714469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titul.ru/central/pickup.php?s=www_titul_ru&amp;i=w06m8n9xf1980sp3ndxxkoagsjfz3hiq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70" y="303638"/>
            <a:ext cx="1905000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3886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7" y="0"/>
            <a:ext cx="53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863083"/>
            <a:ext cx="6192688" cy="5994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titul.ru/central/pickup.php?s=www_titul_ru&amp;i=w06m8n9xf1980sp3ndxxkoagsjfz3hiq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70" y="303638"/>
            <a:ext cx="1905000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3886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2513" y="404664"/>
            <a:ext cx="8311487" cy="1596788"/>
          </a:xfrm>
        </p:spPr>
        <p:txBody>
          <a:bodyPr>
            <a:normAutofit fontScale="90000"/>
          </a:bodyPr>
          <a:lstStyle/>
          <a:p>
            <a:r>
              <a:rPr lang="ru-RU" dirty="0"/>
              <a:t>Предметное содержание </a:t>
            </a:r>
            <a:r>
              <a:rPr lang="ru-RU" dirty="0" smtClean="0"/>
              <a:t>речи</a:t>
            </a:r>
            <a:br>
              <a:rPr lang="ru-RU" dirty="0" smtClean="0"/>
            </a:br>
            <a:r>
              <a:rPr lang="ru-RU" sz="2200" dirty="0" smtClean="0"/>
              <a:t>Согласно </a:t>
            </a:r>
            <a:r>
              <a:rPr lang="ru-RU" sz="2200" dirty="0"/>
              <a:t>Примерной </a:t>
            </a:r>
            <a:r>
              <a:rPr lang="ru-RU" sz="2200" dirty="0" smtClean="0"/>
              <a:t>программе по </a:t>
            </a:r>
            <a:r>
              <a:rPr lang="ru-RU" sz="2200" dirty="0"/>
              <a:t>Иностранным </a:t>
            </a:r>
            <a:r>
              <a:rPr lang="ru-RU" sz="2200" dirty="0" smtClean="0"/>
              <a:t>языкам 5-9 </a:t>
            </a:r>
            <a:r>
              <a:rPr lang="ru-RU" sz="2700" dirty="0"/>
              <a:t/>
            </a:r>
            <a:br>
              <a:rPr lang="ru-RU" sz="27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28801"/>
            <a:ext cx="8475259" cy="5040560"/>
          </a:xfrm>
        </p:spPr>
        <p:txBody>
          <a:bodyPr>
            <a:normAutofit fontScale="62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Calibri" pitchFamily="34" charset="0"/>
              </a:rPr>
              <a:t>Межличностные </a:t>
            </a:r>
            <a:r>
              <a:rPr lang="ru-RU" dirty="0">
                <a:latin typeface="Calibri" pitchFamily="34" charset="0"/>
              </a:rPr>
              <a:t>взаимоотношения в семье, со сверстниками; решение конфликтных ситуаций. Внешность и черты характера человека.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Calibri" pitchFamily="34" charset="0"/>
              </a:rPr>
              <a:t>Досуг </a:t>
            </a:r>
            <a:r>
              <a:rPr lang="ru-RU" dirty="0">
                <a:latin typeface="Calibri" pitchFamily="34" charset="0"/>
              </a:rPr>
              <a:t>и увлечения (чтение, кино, театр, музей, музыка). Виды отдыха, путешествия. Молодежная мода. Покупки.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Calibri" pitchFamily="34" charset="0"/>
              </a:rPr>
              <a:t>Здоровый </a:t>
            </a:r>
            <a:r>
              <a:rPr lang="ru-RU" dirty="0">
                <a:latin typeface="Calibri" pitchFamily="34" charset="0"/>
              </a:rPr>
              <a:t>образ жизни: режим труда и отдыха, спорт, сбалансированное питание, отказ от вредных привычек.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Calibri" pitchFamily="34" charset="0"/>
              </a:rPr>
              <a:t>Школьное </a:t>
            </a:r>
            <a:r>
              <a:rPr lang="ru-RU" dirty="0">
                <a:latin typeface="Calibri" pitchFamily="34" charset="0"/>
              </a:rPr>
              <a:t>образование, школьная жизнь, изучаемые предметы и отношение к ним. Переписка с зарубежными сверстниками. Каникулы в различное время года.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Calibri" pitchFamily="34" charset="0"/>
              </a:rPr>
              <a:t>Мир </a:t>
            </a:r>
            <a:r>
              <a:rPr lang="ru-RU" dirty="0">
                <a:latin typeface="Calibri" pitchFamily="34" charset="0"/>
              </a:rPr>
              <a:t>профессий. Проблемы выбора профессии. Роль иностранного языка в планах на будущее.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Calibri" pitchFamily="34" charset="0"/>
              </a:rPr>
              <a:t>Вселенная </a:t>
            </a:r>
            <a:r>
              <a:rPr lang="ru-RU" dirty="0">
                <a:latin typeface="Calibri" pitchFamily="34" charset="0"/>
              </a:rPr>
              <a:t>и человек. Природа: флора и фауна. Проблемы экологии. Защита окружающей среды. Климат, погода. Условия проживания в городской/сельской местности. Транспорт.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Calibri" pitchFamily="34" charset="0"/>
              </a:rPr>
              <a:t>Средства </a:t>
            </a:r>
            <a:r>
              <a:rPr lang="ru-RU" dirty="0">
                <a:latin typeface="Calibri" pitchFamily="34" charset="0"/>
              </a:rPr>
              <a:t>массовой информации и коммуникации (пресса, телевидение, радио, Интернет).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latin typeface="Calibri" pitchFamily="34" charset="0"/>
              </a:rPr>
              <a:t>Страна/страны </a:t>
            </a:r>
            <a:r>
              <a:rPr lang="ru-RU" dirty="0">
                <a:latin typeface="Calibri" pitchFamily="34" charset="0"/>
              </a:rPr>
              <a:t>изучаемого языка и родная страна, их географическое положение, столицы и крупные города, регионы, достопримечательности, культурные особенности (национальные праздники, знаменательные даты, традиции, обычаи), страницы истории, выдающиеся люди, их вклад в науку и мировую культуру.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773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www.titul.ru/central/pickup.php?s=www_titul_ru&amp;i=w06m8n9xf1980sp3ndxxkoagsjfz3hiq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70" y="303638"/>
            <a:ext cx="1905000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0"/>
            <a:ext cx="5369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0866" y="404664"/>
            <a:ext cx="705313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38866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420888"/>
            <a:ext cx="6942994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www.titul.ru/central/pickup.php?s=www_titul_ru&amp;i=w06m8n9xf1980sp3ndxxkoagsjfz3hiq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70" y="303638"/>
            <a:ext cx="1905000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3886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www.titul.ru/central/pickup.php?s=www_titul_ru&amp;i=w06m8n9xf1980sp3ndxxkoagsjfz3hiq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70" y="303638"/>
            <a:ext cx="1905000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0"/>
            <a:ext cx="629678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3886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www.titul.ru/central/pickup.php?s=www_titul_ru&amp;i=w06m8n9xf1980sp3ndxxkoagsjfz3hiq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70" y="303638"/>
            <a:ext cx="1905000" cy="252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0"/>
            <a:ext cx="536510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3886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780928"/>
            <a:ext cx="8717909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4" descr="https://www.englishteachers.ru/uploadedfiles/waresimgs/4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19" y="188640"/>
            <a:ext cx="1835471" cy="2520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58595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60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2780928"/>
            <a:ext cx="8443565" cy="407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1" name="Picture 5" descr="https://www.englishteachers.ru/uploadedfiles/waresimgs/4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800200" cy="24718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5" descr="https://www.englishteachers.ru/uploadedfiles/waresimgs/4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800200" cy="2471849"/>
          </a:xfrm>
          <a:prstGeom prst="rect">
            <a:avLst/>
          </a:prstGeom>
          <a:noFill/>
        </p:spPr>
      </p:pic>
      <p:pic>
        <p:nvPicPr>
          <p:cNvPr id="7065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0060" y="1412776"/>
            <a:ext cx="743394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7791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8496755" cy="89015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Формирование лексического </a:t>
            </a:r>
            <a:r>
              <a:rPr lang="ru-RU" dirty="0" smtClean="0"/>
              <a:t>запаса в </a:t>
            </a:r>
            <a:r>
              <a:rPr lang="ru-RU" dirty="0"/>
              <a:t>курсе </a:t>
            </a:r>
            <a:r>
              <a:rPr lang="en-US" dirty="0"/>
              <a:t>“Enjoy English”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72816"/>
            <a:ext cx="8640959" cy="4883610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Н</a:t>
            </a:r>
            <a:r>
              <a:rPr lang="ru-RU" dirty="0" smtClean="0"/>
              <a:t>овые ЛЕ даются в контексте, который помогает ученику составить представление о том, как и где может быть использовано данное слово, в каких словосочетаниях и для решения каких коммуникативных задач. </a:t>
            </a:r>
          </a:p>
          <a:p>
            <a:pPr algn="just"/>
            <a:r>
              <a:rPr lang="ru-RU" dirty="0" smtClean="0"/>
              <a:t>Лексический запас обогащается за счет наиболее распространенных устойчивых словосочетаний, оценочной лексики, реплик-клише речевого этикета, характерных для культуры англоговорящих стран, а также реплик нейтрального стиля.</a:t>
            </a:r>
          </a:p>
        </p:txBody>
      </p:sp>
    </p:spTree>
    <p:extLst>
      <p:ext uri="{BB962C8B-B14F-4D97-AF65-F5344CB8AC3E}">
        <p14:creationId xmlns:p14="http://schemas.microsoft.com/office/powerpoint/2010/main" xmlns="" val="11765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424747" cy="96216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Формирование лексического </a:t>
            </a:r>
            <a:r>
              <a:rPr lang="ru-RU" dirty="0" smtClean="0"/>
              <a:t>запаса в </a:t>
            </a:r>
            <a:r>
              <a:rPr lang="ru-RU" dirty="0"/>
              <a:t>курсе </a:t>
            </a:r>
            <a:r>
              <a:rPr lang="en-US" dirty="0"/>
              <a:t>“Enjoy English”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94932"/>
            <a:ext cx="8568951" cy="496306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/>
              <a:t>В 9 классе дается избыточное количество лексики, что позволяет выбирать слово, словосочетание или речевое клише для решения поставленной перед ним коммуникативной задачи. </a:t>
            </a:r>
          </a:p>
          <a:p>
            <a:pPr algn="just"/>
            <a:r>
              <a:rPr lang="ru-RU" dirty="0" smtClean="0"/>
              <a:t>Семантизация лексики осуществляется:</a:t>
            </a:r>
          </a:p>
          <a:p>
            <a:pPr algn="just">
              <a:buFontTx/>
              <a:buChar char="-"/>
            </a:pPr>
            <a:r>
              <a:rPr lang="ru-RU" dirty="0"/>
              <a:t>п</a:t>
            </a:r>
            <a:r>
              <a:rPr lang="ru-RU" dirty="0" smtClean="0"/>
              <a:t>утем толкования значения, дефиниции;</a:t>
            </a:r>
          </a:p>
          <a:p>
            <a:pPr algn="just">
              <a:buFontTx/>
              <a:buChar char="-"/>
            </a:pPr>
            <a:r>
              <a:rPr lang="ru-RU" dirty="0"/>
              <a:t>п</a:t>
            </a:r>
            <a:r>
              <a:rPr lang="ru-RU" dirty="0" smtClean="0"/>
              <a:t>утем догадки по контексту при чтении и аудировании;</a:t>
            </a:r>
          </a:p>
          <a:p>
            <a:pPr algn="just">
              <a:buFontTx/>
              <a:buChar char="-"/>
            </a:pPr>
            <a:r>
              <a:rPr lang="ru-RU" dirty="0"/>
              <a:t>с</a:t>
            </a:r>
            <a:r>
              <a:rPr lang="ru-RU" dirty="0" smtClean="0"/>
              <a:t> помощью синонимов и антонимов; </a:t>
            </a:r>
          </a:p>
          <a:p>
            <a:pPr algn="just">
              <a:buFontTx/>
              <a:buChar char="-"/>
            </a:pPr>
            <a:r>
              <a:rPr lang="ru-RU" dirty="0"/>
              <a:t>п</a:t>
            </a:r>
            <a:r>
              <a:rPr lang="ru-RU" dirty="0" smtClean="0"/>
              <a:t>утем прямого перевода на родной язык.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9751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43765" cy="101675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Формирование лексического </a:t>
            </a:r>
            <a:r>
              <a:rPr lang="ru-RU" dirty="0" smtClean="0"/>
              <a:t>запаса в </a:t>
            </a:r>
            <a:r>
              <a:rPr lang="ru-RU" dirty="0"/>
              <a:t>курсе </a:t>
            </a:r>
            <a:r>
              <a:rPr lang="en-US" dirty="0"/>
              <a:t>“Enjoy English”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5537" y="2132855"/>
            <a:ext cx="8632458" cy="4180859"/>
          </a:xfrm>
        </p:spPr>
        <p:txBody>
          <a:bodyPr/>
          <a:lstStyle/>
          <a:p>
            <a:pPr algn="just"/>
            <a:r>
              <a:rPr lang="ru-RU" dirty="0" smtClean="0"/>
              <a:t>Рубрика </a:t>
            </a:r>
            <a:r>
              <a:rPr lang="en-US" b="1" dirty="0" smtClean="0"/>
              <a:t>Key Vocabulary</a:t>
            </a:r>
            <a:r>
              <a:rPr lang="ru-RU" b="1" dirty="0" smtClean="0"/>
              <a:t> </a:t>
            </a:r>
            <a:r>
              <a:rPr lang="ru-RU" dirty="0" smtClean="0"/>
              <a:t>(обязательное двустороннее усвоение, рецептивно-продуктивное).</a:t>
            </a:r>
            <a:endParaRPr lang="en-US" dirty="0" smtClean="0"/>
          </a:p>
          <a:p>
            <a:pPr algn="just"/>
            <a:r>
              <a:rPr lang="ru-RU" dirty="0" smtClean="0"/>
              <a:t>Рубрика </a:t>
            </a:r>
            <a:r>
              <a:rPr lang="en-US" b="1" dirty="0" smtClean="0"/>
              <a:t>Word Focus</a:t>
            </a:r>
            <a:r>
              <a:rPr lang="ru-RU" b="1" dirty="0" smtClean="0"/>
              <a:t> </a:t>
            </a:r>
            <a:r>
              <a:rPr lang="ru-RU" dirty="0" smtClean="0"/>
              <a:t>(информация о фразовых глаголах, многозначных словах, правилах словообразования, различиях слов, схожих по значению, о вводных словах).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7402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5015" cy="1981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Предметный результат по ФГОС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(на основе Примерной программы по ИЯ)</a:t>
            </a:r>
            <a:br>
              <a:rPr lang="ru-RU" dirty="0" smtClean="0"/>
            </a:br>
            <a:r>
              <a:rPr lang="ru-RU" sz="3100" dirty="0" smtClean="0"/>
              <a:t>Языковая компетенция (выдержки)</a:t>
            </a: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420888"/>
            <a:ext cx="8003232" cy="3774484"/>
          </a:xfrm>
        </p:spPr>
        <p:txBody>
          <a:bodyPr>
            <a:normAutofit fontScale="92500"/>
          </a:bodyPr>
          <a:lstStyle/>
          <a:p>
            <a:r>
              <a:rPr lang="ru-RU" dirty="0"/>
              <a:t>р</a:t>
            </a:r>
            <a:r>
              <a:rPr lang="ru-RU" dirty="0" smtClean="0"/>
              <a:t>аспознавание и употребление в речи основных значений изученных ЛЕ (слов, словосочетаний, реплик-клише речевого этикета);</a:t>
            </a:r>
          </a:p>
          <a:p>
            <a:r>
              <a:rPr lang="ru-RU" dirty="0"/>
              <a:t>з</a:t>
            </a:r>
            <a:r>
              <a:rPr lang="ru-RU" dirty="0" smtClean="0"/>
              <a:t>нание основных способов словообразования (аффиксация, словосложение, конверсии);</a:t>
            </a:r>
          </a:p>
          <a:p>
            <a:r>
              <a:rPr lang="ru-RU" dirty="0"/>
              <a:t>п</a:t>
            </a:r>
            <a:r>
              <a:rPr lang="ru-RU" dirty="0" smtClean="0"/>
              <a:t>онимание и использование явлений многозначности слов иностранного языка, синонимии, антонимии и лексической сочетаемости.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7562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www.titul.ru/central/pickup.php?s=www_titul_ru&amp;i=m38i7mcb2g816cwn30ad19asj7bblkvx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223" y="120342"/>
            <a:ext cx="1698212" cy="231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8489" y="2564904"/>
            <a:ext cx="8282425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73190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titul.ru/central/pickup.php?s=www_titul_ru&amp;i=m38i7mcb2g816cwn30ad19asj7bblkvx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223" y="120342"/>
            <a:ext cx="1698212" cy="2318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6776"/>
          <a:stretch>
            <a:fillRect/>
          </a:stretch>
        </p:blipFill>
        <p:spPr bwMode="auto">
          <a:xfrm>
            <a:off x="1928233" y="620688"/>
            <a:ext cx="7215767" cy="623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3796" y="0"/>
            <a:ext cx="498683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titul.ru/central/pickup.php?s=www_titul_ru&amp;i=7nennlbld8cigukh5840m4xawlcesac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976" y="170515"/>
            <a:ext cx="1752290" cy="240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744" y="1834944"/>
            <a:ext cx="7053942" cy="502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48740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1" y="16588"/>
            <a:ext cx="4974771" cy="684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titul.ru/central/pickup.php?s=www_titul_ru&amp;i=7nennlbld8cigukh5840m4xawlcesac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976" y="170515"/>
            <a:ext cx="1752290" cy="240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t="31605" b="2059"/>
          <a:stretch>
            <a:fillRect/>
          </a:stretch>
        </p:blipFill>
        <p:spPr bwMode="auto">
          <a:xfrm>
            <a:off x="1805178" y="550361"/>
            <a:ext cx="6914279" cy="6307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48740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http://www.titul.ru/central/pickup.php?s=www_titul_ru&amp;i=7nennlbld8cigukh5840m4xawlcesac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976" y="170515"/>
            <a:ext cx="1752290" cy="240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5250" y="-60159"/>
            <a:ext cx="5023134" cy="6932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6059" y="3140968"/>
            <a:ext cx="8467941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48740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www.titul.ru/central/pickup.php?s=www_titul_ru&amp;i=7nennlbld8cigukh5840m4xawlcesac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976" y="170515"/>
            <a:ext cx="1752290" cy="240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7159" y="21143"/>
            <a:ext cx="4821585" cy="6836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9754" y="44624"/>
            <a:ext cx="3785209" cy="681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62119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titul.ru/central/pickup.php?s=www_titul_ru&amp;i=7nennlbld8cigukh5840m4xawlcesac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976" y="170515"/>
            <a:ext cx="1752290" cy="240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0253" y="404664"/>
            <a:ext cx="7253747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titul.ru/central/pickup.php?s=www_titul_ru&amp;i=7nennlbld8cigukh5840m4xawlcesac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976" y="170515"/>
            <a:ext cx="1752290" cy="240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1781" y="-2818"/>
            <a:ext cx="4252660" cy="6860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titul.ru/central/pickup.php?s=www_titul_ru&amp;i=7nennlbld8cigukh5840m4xawlcesac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976" y="170515"/>
            <a:ext cx="1752290" cy="240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0"/>
            <a:ext cx="5017188" cy="6870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09963" y="0"/>
            <a:ext cx="7419064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2593068"/>
            <a:ext cx="7308304" cy="4264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titul.ru/central/pickup.php?s=www_titul_ru&amp;i=7nennlbld8cigukh5840m4xawlcesac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976" y="170515"/>
            <a:ext cx="1752290" cy="240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0"/>
            <a:ext cx="58062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1916832"/>
            <a:ext cx="78704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Специальные учебные умения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28800"/>
            <a:ext cx="8388424" cy="522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Формируются </a:t>
            </a:r>
            <a:r>
              <a:rPr lang="ru-RU" dirty="0"/>
              <a:t>и совершенствуются умения:</a:t>
            </a:r>
          </a:p>
          <a:p>
            <a:pPr lvl="0"/>
            <a:r>
              <a:rPr lang="ru-RU" dirty="0"/>
              <a:t>находить ключевые слова и социокультурные реалии при работе с текстом;</a:t>
            </a:r>
          </a:p>
          <a:p>
            <a:pPr lvl="0"/>
            <a:r>
              <a:rPr lang="ru-RU" dirty="0"/>
              <a:t>семантизировать слова на основе языковой догадки;</a:t>
            </a:r>
          </a:p>
          <a:p>
            <a:pPr lvl="0"/>
            <a:r>
              <a:rPr lang="ru-RU" dirty="0"/>
              <a:t>осуществлять словообразовательный анализ;</a:t>
            </a:r>
          </a:p>
          <a:p>
            <a:pPr lvl="0"/>
            <a:r>
              <a:rPr lang="ru-RU" dirty="0"/>
              <a:t>выборочно использовать перевод;</a:t>
            </a:r>
          </a:p>
          <a:p>
            <a:pPr lvl="0"/>
            <a:r>
              <a:rPr lang="ru-RU" dirty="0" smtClean="0"/>
              <a:t>пользоваться двуязычным и толковым словарями</a:t>
            </a:r>
            <a:r>
              <a:rPr lang="en-US" dirty="0" smtClean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89609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www.titul.ru/central/pickup.php?s=www_titul_ru&amp;i=d3cj77rnwmqbwpkzmhwsl9vg3e94ijj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70" y="271249"/>
            <a:ext cx="1755112" cy="2413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1935" y="-36557"/>
            <a:ext cx="5134034" cy="6894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88841" y="476672"/>
            <a:ext cx="7255159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0475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titul.ru/central/pickup.php?s=www_titul_ru&amp;i=d3cj77rnwmqbwpkzmhwsl9vg3e94ijj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70" y="271249"/>
            <a:ext cx="1755112" cy="2413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9145" y="548680"/>
            <a:ext cx="7244855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www.titul.ru/central/pickup.php?s=www_titul_ru&amp;i=cjt3ffp0uzrocz1zzmdq3ifdjycxqyl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4717" y="205298"/>
            <a:ext cx="1789468" cy="246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titul.ru/central/pickup.php?s=www_titul_ru&amp;i=0wicjabf22rm0k0yeinj8mgs47dmmiv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706" y="2658143"/>
            <a:ext cx="1211490" cy="1116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1364" y="6991"/>
            <a:ext cx="5040043" cy="6851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692696"/>
            <a:ext cx="5976664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90775" y="676275"/>
            <a:ext cx="6753225" cy="618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83768" y="0"/>
            <a:ext cx="6467475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46448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www.titul.ru/central/pickup.php?s=www_titul_ru&amp;i=882ycvllm36sbbohul4sf8zwa9yfm99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631" y="95535"/>
            <a:ext cx="1733721" cy="2342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"/>
            <a:ext cx="529839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77780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www.titul.ru/central/pickup.php?s=www_titul_ru&amp;i=882ycvllm36sbbohul4sf8zwa9yfm99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631" y="95535"/>
            <a:ext cx="1733721" cy="2342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1447" y="620688"/>
            <a:ext cx="7292553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www.titul.ru/central/pickup.php?s=www_titul_ru&amp;i=882ycvllm36sbbohul4sf8zwa9yfm99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631" y="95535"/>
            <a:ext cx="1733721" cy="2342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0"/>
            <a:ext cx="595137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2732546"/>
            <a:ext cx="7823270" cy="4125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www.titul.ru/central/pickup.php?s=www_titul_ru&amp;i=882ycvllm36sbbohul4sf8zwa9yfm99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631" y="95535"/>
            <a:ext cx="1733721" cy="2342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556792"/>
            <a:ext cx="7907855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www.titul.ru/central/pickup.php?s=www_titul_ru&amp;i=882ycvllm36sbbohul4sf8zwa9yfm99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631" y="95535"/>
            <a:ext cx="1733721" cy="2342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83021" y="-73121"/>
            <a:ext cx="4785323" cy="6931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781" y="1484784"/>
            <a:ext cx="784822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://www.titul.ru/central/pickup.php?s=www_titul_ru&amp;i=shv9twmqnmak0u5yktmip916smcj260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478" y="207610"/>
            <a:ext cx="2175444" cy="2987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98063" y="0"/>
            <a:ext cx="6845937" cy="6826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4112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www.titul.ru/central/pickup.php?s=www_titul_ru&amp;i=shv9twmqnmak0u5yktmip916smcj260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478" y="207610"/>
            <a:ext cx="2175444" cy="2987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32856"/>
            <a:ext cx="8985725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032" y="1385392"/>
            <a:ext cx="8712968" cy="5472608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Овладение ЛЕ, </a:t>
            </a:r>
            <a:r>
              <a:rPr lang="ru-RU" dirty="0"/>
              <a:t>обслуживающими новые темы, проблемы и ситуации общения в пределах тематики основной школы, в объеме 1200 единиц (включая 500, усвоенных в начальной школе). Лексические единицы включают устойчивые словосочетания, оценочную лексику, реплики-клише речевого этикета, отражающие культуру стран изучаемого языка.	</a:t>
            </a:r>
            <a:endParaRPr lang="ru-RU" dirty="0" smtClean="0"/>
          </a:p>
          <a:p>
            <a:pPr marL="0" indent="0">
              <a:buNone/>
            </a:pPr>
            <a:r>
              <a:rPr lang="ru-RU" u="sng" dirty="0" smtClean="0"/>
              <a:t>Основные </a:t>
            </a:r>
            <a:r>
              <a:rPr lang="ru-RU" u="sng" dirty="0"/>
              <a:t>способы словообразования:</a:t>
            </a:r>
          </a:p>
          <a:p>
            <a:pPr marL="0" indent="0">
              <a:buNone/>
            </a:pPr>
            <a:r>
              <a:rPr lang="ru-RU" b="1" dirty="0" smtClean="0"/>
              <a:t>1)аффиксация</a:t>
            </a:r>
            <a:r>
              <a:rPr lang="ru-RU" dirty="0"/>
              <a:t>:</a:t>
            </a:r>
          </a:p>
          <a:p>
            <a:r>
              <a:rPr lang="ru-RU" u="sng" dirty="0" smtClean="0"/>
              <a:t>глаголов</a:t>
            </a:r>
            <a:r>
              <a:rPr lang="ru-RU" dirty="0" smtClean="0"/>
              <a:t> </a:t>
            </a:r>
            <a:r>
              <a:rPr lang="en-US" dirty="0"/>
              <a:t>dis- (disagree), </a:t>
            </a:r>
            <a:r>
              <a:rPr lang="en-US" dirty="0" err="1"/>
              <a:t>mis</a:t>
            </a:r>
            <a:r>
              <a:rPr lang="en-US" dirty="0"/>
              <a:t>- (misunderstand), re- (rewrite); -</a:t>
            </a:r>
            <a:r>
              <a:rPr lang="en-US" dirty="0" err="1"/>
              <a:t>ize</a:t>
            </a:r>
            <a:r>
              <a:rPr lang="en-US" dirty="0"/>
              <a:t>/-</a:t>
            </a:r>
            <a:r>
              <a:rPr lang="en-US" dirty="0" err="1"/>
              <a:t>ise</a:t>
            </a:r>
            <a:r>
              <a:rPr lang="en-US" dirty="0"/>
              <a:t> (revise);</a:t>
            </a:r>
          </a:p>
          <a:p>
            <a:r>
              <a:rPr lang="ru-RU" u="sng" dirty="0" smtClean="0"/>
              <a:t>существительных</a:t>
            </a:r>
            <a:r>
              <a:rPr lang="ru-RU" dirty="0" smtClean="0"/>
              <a:t>  </a:t>
            </a:r>
            <a:r>
              <a:rPr lang="ru-RU" dirty="0"/>
              <a:t>-</a:t>
            </a:r>
            <a:r>
              <a:rPr lang="en-US" dirty="0" err="1"/>
              <a:t>sion</a:t>
            </a:r>
            <a:r>
              <a:rPr lang="en-US" dirty="0"/>
              <a:t>/-</a:t>
            </a:r>
            <a:r>
              <a:rPr lang="en-US" dirty="0" err="1"/>
              <a:t>tion</a:t>
            </a:r>
            <a:r>
              <a:rPr lang="en-US" dirty="0"/>
              <a:t>  (conclusion/celebration), -</a:t>
            </a:r>
            <a:r>
              <a:rPr lang="en-US" dirty="0" err="1"/>
              <a:t>ance</a:t>
            </a:r>
            <a:r>
              <a:rPr lang="en-US" dirty="0"/>
              <a:t>/-</a:t>
            </a:r>
            <a:r>
              <a:rPr lang="en-US" dirty="0" err="1"/>
              <a:t>ence</a:t>
            </a:r>
            <a:r>
              <a:rPr lang="en-US" dirty="0"/>
              <a:t> (performance/influence), -</a:t>
            </a:r>
            <a:r>
              <a:rPr lang="en-US" dirty="0" err="1"/>
              <a:t>ment</a:t>
            </a:r>
            <a:r>
              <a:rPr lang="en-US" dirty="0"/>
              <a:t> (environment), -</a:t>
            </a:r>
            <a:r>
              <a:rPr lang="en-US" dirty="0" err="1"/>
              <a:t>ity</a:t>
            </a:r>
            <a:r>
              <a:rPr lang="en-US" dirty="0"/>
              <a:t> (possibility),  -ness (kindness),  -ship (friendship),  -</a:t>
            </a:r>
            <a:r>
              <a:rPr lang="en-US" dirty="0" err="1"/>
              <a:t>ist</a:t>
            </a:r>
            <a:r>
              <a:rPr lang="en-US" dirty="0"/>
              <a:t> (optimist), -</a:t>
            </a:r>
            <a:r>
              <a:rPr lang="en-US" dirty="0" err="1"/>
              <a:t>ing</a:t>
            </a:r>
            <a:r>
              <a:rPr lang="en-US" dirty="0"/>
              <a:t> (meeting);</a:t>
            </a:r>
          </a:p>
          <a:p>
            <a:r>
              <a:rPr lang="ru-RU" u="sng" dirty="0" smtClean="0"/>
              <a:t>прилагательных</a:t>
            </a:r>
            <a:r>
              <a:rPr lang="ru-RU" dirty="0" smtClean="0"/>
              <a:t>  </a:t>
            </a:r>
            <a:r>
              <a:rPr lang="en-US" dirty="0" smtClean="0"/>
              <a:t>un- </a:t>
            </a:r>
            <a:r>
              <a:rPr lang="en-US" dirty="0"/>
              <a:t>(unpleasant),  </a:t>
            </a:r>
            <a:r>
              <a:rPr lang="en-US" dirty="0" err="1"/>
              <a:t>im</a:t>
            </a:r>
            <a:r>
              <a:rPr lang="en-US" dirty="0"/>
              <a:t>-/in- (impolite/independent), inter- (international); -y (</a:t>
            </a:r>
            <a:r>
              <a:rPr lang="en-US" dirty="0" err="1"/>
              <a:t>buzy</a:t>
            </a:r>
            <a:r>
              <a:rPr lang="en-US" dirty="0"/>
              <a:t>), -</a:t>
            </a:r>
            <a:r>
              <a:rPr lang="en-US" dirty="0" err="1"/>
              <a:t>ly</a:t>
            </a:r>
            <a:r>
              <a:rPr lang="en-US" dirty="0"/>
              <a:t> (lovely), -fill (careful), -al (historical), -</a:t>
            </a:r>
            <a:r>
              <a:rPr lang="en-US" dirty="0" err="1"/>
              <a:t>ic</a:t>
            </a:r>
            <a:r>
              <a:rPr lang="en-US" dirty="0"/>
              <a:t> (scientific), -</a:t>
            </a:r>
            <a:r>
              <a:rPr lang="en-US" dirty="0" err="1"/>
              <a:t>ian</a:t>
            </a:r>
            <a:r>
              <a:rPr lang="en-US" dirty="0"/>
              <a:t>/-an (Russian), -</a:t>
            </a:r>
            <a:r>
              <a:rPr lang="en-US" dirty="0" err="1"/>
              <a:t>ing</a:t>
            </a:r>
            <a:r>
              <a:rPr lang="en-US" dirty="0"/>
              <a:t> (loving);  -</a:t>
            </a:r>
            <a:r>
              <a:rPr lang="en-US" dirty="0" err="1"/>
              <a:t>ous</a:t>
            </a:r>
            <a:r>
              <a:rPr lang="en-US" dirty="0"/>
              <a:t> (dangerous),  -able/-</a:t>
            </a:r>
            <a:r>
              <a:rPr lang="en-US" dirty="0" err="1"/>
              <a:t>ible</a:t>
            </a:r>
            <a:r>
              <a:rPr lang="en-US" dirty="0"/>
              <a:t> (enjoyable/responsible),  -less (harmless), -</a:t>
            </a:r>
            <a:r>
              <a:rPr lang="en-US" dirty="0" err="1"/>
              <a:t>ive</a:t>
            </a:r>
            <a:r>
              <a:rPr lang="en-US" dirty="0"/>
              <a:t> (native);</a:t>
            </a:r>
          </a:p>
          <a:p>
            <a:r>
              <a:rPr lang="ru-RU" u="sng" dirty="0" smtClean="0"/>
              <a:t>наречий</a:t>
            </a:r>
            <a:r>
              <a:rPr lang="ru-RU" dirty="0" smtClean="0"/>
              <a:t> </a:t>
            </a:r>
            <a:r>
              <a:rPr lang="ru-RU" dirty="0"/>
              <a:t>-</a:t>
            </a:r>
            <a:r>
              <a:rPr lang="en-US" dirty="0" err="1"/>
              <a:t>ly</a:t>
            </a:r>
            <a:r>
              <a:rPr lang="en-US" dirty="0"/>
              <a:t> (usually</a:t>
            </a:r>
            <a:r>
              <a:rPr lang="en-US" dirty="0" smtClean="0"/>
              <a:t>);</a:t>
            </a:r>
            <a:endParaRPr lang="ru-RU" dirty="0" smtClean="0"/>
          </a:p>
          <a:p>
            <a:r>
              <a:rPr lang="ru-RU" u="sng" dirty="0" smtClean="0"/>
              <a:t>числительных</a:t>
            </a:r>
            <a:r>
              <a:rPr lang="ru-RU" dirty="0" smtClean="0"/>
              <a:t> </a:t>
            </a:r>
            <a:r>
              <a:rPr lang="ru-RU" dirty="0"/>
              <a:t>-</a:t>
            </a:r>
            <a:r>
              <a:rPr lang="en-US" dirty="0"/>
              <a:t>teen (fifteen), -ty (seventy), -</a:t>
            </a:r>
            <a:r>
              <a:rPr lang="en-US" dirty="0" err="1"/>
              <a:t>th</a:t>
            </a:r>
            <a:r>
              <a:rPr lang="en-US" dirty="0"/>
              <a:t> (sixth</a:t>
            </a:r>
            <a:r>
              <a:rPr lang="en-US" dirty="0" smtClean="0"/>
              <a:t>);</a:t>
            </a:r>
            <a:endParaRPr lang="en-US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04667" cy="60050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Лексическая сторона речи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3505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titul.ru/central/pickup.php?s=www_titul_ru&amp;i=shv9twmqnmak0u5yktmip916smcj260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478" y="207610"/>
            <a:ext cx="2175444" cy="2987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4417" y="3173"/>
            <a:ext cx="6494047" cy="6854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titul.ru/central/pickup.php?s=www_titul_ru&amp;i=shv9twmqnmak0u5yktmip916smcj260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478" y="207610"/>
            <a:ext cx="2175444" cy="2987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0"/>
            <a:ext cx="6158882" cy="6853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3040" y="6093296"/>
            <a:ext cx="8640960" cy="578689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https://www.englishteachers.ru/Wares/468.html?backto=V2FyZXM/Y2F0ZWdvcnk9MiZwYWdlPTE</a:t>
            </a:r>
            <a:r>
              <a:rPr lang="en-US" dirty="0" smtClean="0"/>
              <a:t>=</a:t>
            </a:r>
            <a:r>
              <a:rPr lang="ru-RU" dirty="0"/>
              <a:t> </a:t>
            </a:r>
          </a:p>
        </p:txBody>
      </p:sp>
      <p:pic>
        <p:nvPicPr>
          <p:cNvPr id="17410" name="Picture 2" descr="https://www.englishteachers.ru/uploadedfiles/waresimgs/4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8010" y="136014"/>
            <a:ext cx="3725839" cy="5116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47864" y="5805264"/>
            <a:ext cx="25464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Где купить?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03848" y="5085184"/>
            <a:ext cx="2952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288 страниц</a:t>
            </a:r>
            <a:r>
              <a:rPr lang="en-US" dirty="0" smtClean="0"/>
              <a:t> + CD MP3</a:t>
            </a:r>
          </a:p>
          <a:p>
            <a:pPr algn="ctr"/>
            <a:r>
              <a:rPr lang="en-US" dirty="0" smtClean="0"/>
              <a:t>174</a:t>
            </a:r>
            <a:r>
              <a:rPr lang="ru-RU" dirty="0" smtClean="0"/>
              <a:t> руб.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9896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s://www.englishteachers.ru/uploadedfiles/waresimgs/4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655" y="108378"/>
            <a:ext cx="3833521" cy="524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76256" y="5312811"/>
            <a:ext cx="18820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104 страницы</a:t>
            </a:r>
          </a:p>
          <a:p>
            <a:r>
              <a:rPr lang="ru-RU" dirty="0" smtClean="0"/>
              <a:t>143 руб.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23528" y="6381328"/>
            <a:ext cx="8640960" cy="315416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b="1" dirty="0">
                <a:hlinkClick r:id="rId3"/>
              </a:rPr>
              <a:t>https://</a:t>
            </a:r>
            <a:r>
              <a:rPr lang="en-US" b="1" dirty="0" smtClean="0">
                <a:hlinkClick r:id="rId3"/>
              </a:rPr>
              <a:t>www.englishteachers.ru/Wares?category=2&amp;backto=U2hvcC5odG1s&amp;page=2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851920" y="6021288"/>
            <a:ext cx="2105132" cy="382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купить?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90" name="Picture 6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5665" y="108379"/>
            <a:ext cx="3795770" cy="5244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39552" y="5301208"/>
            <a:ext cx="1583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88 </a:t>
            </a:r>
            <a:r>
              <a:rPr lang="ru-RU" dirty="0" smtClean="0"/>
              <a:t>страниц</a:t>
            </a:r>
          </a:p>
          <a:p>
            <a:r>
              <a:rPr lang="ru-RU" dirty="0" smtClean="0"/>
              <a:t>143 руб.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559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s://www.englishteachers.ru/uploadedfiles/waresimgs/4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481" y="162969"/>
            <a:ext cx="1663303" cy="2275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3546" y="-14262"/>
            <a:ext cx="6484917" cy="687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188640"/>
            <a:ext cx="6997740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4820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s://www.englishteachers.ru/uploadedfiles/waresimgs/4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481" y="162969"/>
            <a:ext cx="1663303" cy="2275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87543" y="-20941"/>
            <a:ext cx="6704937" cy="6878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7941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s://www.englishteachers.ru/uploadedfiles/waresimgs/4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8655" y="108378"/>
            <a:ext cx="3833521" cy="5244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76256" y="5312811"/>
            <a:ext cx="18820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104 страницы</a:t>
            </a:r>
          </a:p>
          <a:p>
            <a:r>
              <a:rPr lang="ru-RU" dirty="0" smtClean="0"/>
              <a:t>143 руб.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23528" y="6381328"/>
            <a:ext cx="8640960" cy="315416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b="1" dirty="0">
                <a:hlinkClick r:id="rId3"/>
              </a:rPr>
              <a:t>https://</a:t>
            </a:r>
            <a:r>
              <a:rPr lang="en-US" b="1" dirty="0" smtClean="0">
                <a:hlinkClick r:id="rId3"/>
              </a:rPr>
              <a:t>www.englishteachers.ru/Wares?category=2&amp;backto=U2hvcC5odG1s&amp;page=2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851920" y="6021288"/>
            <a:ext cx="2105132" cy="382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купить?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90" name="Picture 6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5665" y="108379"/>
            <a:ext cx="3795770" cy="5244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39552" y="5301208"/>
            <a:ext cx="1583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88 </a:t>
            </a:r>
            <a:r>
              <a:rPr lang="ru-RU" dirty="0" smtClean="0"/>
              <a:t>страниц</a:t>
            </a:r>
          </a:p>
          <a:p>
            <a:r>
              <a:rPr lang="ru-RU" dirty="0" smtClean="0"/>
              <a:t>143 руб.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5590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Это интересно…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16473"/>
          <a:stretch>
            <a:fillRect/>
          </a:stretch>
        </p:blipFill>
        <p:spPr>
          <a:xfrm>
            <a:off x="0" y="2247956"/>
            <a:ext cx="9144000" cy="110903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707904" y="2348880"/>
            <a:ext cx="144016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33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066800"/>
          </a:xfrm>
        </p:spPr>
        <p:txBody>
          <a:bodyPr/>
          <a:lstStyle/>
          <a:p>
            <a:r>
              <a:rPr lang="ru-RU" dirty="0" smtClean="0"/>
              <a:t>Письмо от педагога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3470659"/>
            <a:ext cx="9144000" cy="24640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045122"/>
            <a:ext cx="9144000" cy="1319211"/>
          </a:xfrm>
          <a:prstGeom prst="rect">
            <a:avLst/>
          </a:prstGeom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0" y="4167963"/>
            <a:ext cx="1520456" cy="1063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0" y="4338084"/>
            <a:ext cx="276447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311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066800"/>
          </a:xfrm>
        </p:spPr>
        <p:txBody>
          <a:bodyPr/>
          <a:lstStyle/>
          <a:p>
            <a:r>
              <a:rPr lang="ru-RU" dirty="0" smtClean="0"/>
              <a:t>Ответ авторов </a:t>
            </a:r>
            <a:r>
              <a:rPr lang="en-US" dirty="0" smtClean="0"/>
              <a:t>“Happy English.ru”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/>
          <a:srcRect b="4800"/>
          <a:stretch/>
        </p:blipFill>
        <p:spPr>
          <a:xfrm>
            <a:off x="0" y="1916832"/>
            <a:ext cx="8964488" cy="4268093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0" y="2924944"/>
            <a:ext cx="8557146" cy="1364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0" y="3068960"/>
            <a:ext cx="855714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0" y="3212976"/>
            <a:ext cx="8557146" cy="1364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3803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04667" cy="60050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Лексическая сторона речи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556792"/>
            <a:ext cx="8208912" cy="511256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Основные </a:t>
            </a:r>
            <a:r>
              <a:rPr lang="ru-RU" dirty="0"/>
              <a:t>способы словообразования:</a:t>
            </a:r>
          </a:p>
          <a:p>
            <a:pPr marL="0" indent="0">
              <a:buNone/>
            </a:pPr>
            <a:r>
              <a:rPr lang="en-US" b="1" dirty="0" smtClean="0"/>
              <a:t>2)</a:t>
            </a:r>
            <a:r>
              <a:rPr lang="ru-RU" b="1" dirty="0" smtClean="0"/>
              <a:t>словосложение</a:t>
            </a:r>
            <a:r>
              <a:rPr lang="ru-RU" dirty="0"/>
              <a:t>:</a:t>
            </a:r>
          </a:p>
          <a:p>
            <a:r>
              <a:rPr lang="ru-RU" dirty="0" smtClean="0"/>
              <a:t>существительное </a:t>
            </a:r>
            <a:r>
              <a:rPr lang="ru-RU" dirty="0"/>
              <a:t>+ существительное (</a:t>
            </a:r>
            <a:r>
              <a:rPr lang="en-US" dirty="0"/>
              <a:t>peacemaker);</a:t>
            </a:r>
          </a:p>
          <a:p>
            <a:r>
              <a:rPr lang="ru-RU" dirty="0" smtClean="0"/>
              <a:t>прилагательное </a:t>
            </a:r>
            <a:r>
              <a:rPr lang="ru-RU" dirty="0"/>
              <a:t>+ прилагательное (</a:t>
            </a:r>
            <a:r>
              <a:rPr lang="en-US" dirty="0"/>
              <a:t>well-known);</a:t>
            </a:r>
          </a:p>
          <a:p>
            <a:r>
              <a:rPr lang="ru-RU" dirty="0" smtClean="0"/>
              <a:t>прилагательное </a:t>
            </a:r>
            <a:r>
              <a:rPr lang="ru-RU" dirty="0"/>
              <a:t>+ существительное (</a:t>
            </a:r>
            <a:r>
              <a:rPr lang="en-US" dirty="0"/>
              <a:t>blackboard);</a:t>
            </a:r>
          </a:p>
          <a:p>
            <a:r>
              <a:rPr lang="ru-RU" dirty="0" smtClean="0"/>
              <a:t>местоимение </a:t>
            </a:r>
            <a:r>
              <a:rPr lang="ru-RU" dirty="0"/>
              <a:t>+ существительное (</a:t>
            </a:r>
            <a:r>
              <a:rPr lang="en-US" dirty="0"/>
              <a:t>self-respect);</a:t>
            </a:r>
          </a:p>
          <a:p>
            <a:pPr marL="0" indent="0">
              <a:buNone/>
            </a:pPr>
            <a:r>
              <a:rPr lang="en-US" b="1" dirty="0"/>
              <a:t>3) </a:t>
            </a:r>
            <a:r>
              <a:rPr lang="ru-RU" b="1" dirty="0"/>
              <a:t>конверсия</a:t>
            </a:r>
            <a:r>
              <a:rPr lang="ru-RU" dirty="0"/>
              <a:t>:</a:t>
            </a:r>
          </a:p>
          <a:p>
            <a:r>
              <a:rPr lang="ru-RU" dirty="0" smtClean="0"/>
              <a:t>образование </a:t>
            </a:r>
            <a:r>
              <a:rPr lang="ru-RU" dirty="0"/>
              <a:t>существительных от неопределенной формы глагола (</a:t>
            </a:r>
            <a:r>
              <a:rPr lang="en-US" dirty="0"/>
              <a:t>to play — play);</a:t>
            </a:r>
          </a:p>
          <a:p>
            <a:r>
              <a:rPr lang="ru-RU" dirty="0" smtClean="0"/>
              <a:t>образование </a:t>
            </a:r>
            <a:r>
              <a:rPr lang="ru-RU" dirty="0"/>
              <a:t>прилагательных от существительных (</a:t>
            </a:r>
            <a:r>
              <a:rPr lang="en-US" dirty="0"/>
              <a:t>cold —cold winter).</a:t>
            </a:r>
          </a:p>
          <a:p>
            <a:pPr marL="0" indent="0">
              <a:buNone/>
            </a:pPr>
            <a:r>
              <a:rPr lang="ru-RU" dirty="0"/>
              <a:t>Распознавание и использование интернациональных слов (</a:t>
            </a:r>
            <a:r>
              <a:rPr lang="en-US" dirty="0"/>
              <a:t>doctor).</a:t>
            </a:r>
          </a:p>
          <a:p>
            <a:pPr marL="0" indent="0">
              <a:buNone/>
            </a:pPr>
            <a:r>
              <a:rPr lang="ru-RU" dirty="0"/>
              <a:t>Представления о синонимии, антонимии, лексической </a:t>
            </a:r>
            <a:r>
              <a:rPr lang="ru-RU" dirty="0" smtClean="0"/>
              <a:t>сочетаемости</a:t>
            </a:r>
            <a:r>
              <a:rPr lang="ru-RU" dirty="0"/>
              <a:t>, многозначности.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7257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129" y="0"/>
            <a:ext cx="9155458" cy="1378424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7601803" y="586854"/>
            <a:ext cx="1405719" cy="69603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2640" y="78877"/>
            <a:ext cx="7714175" cy="6779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4684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412776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Спасибо за внимание!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83768" y="4437112"/>
            <a:ext cx="4474840" cy="603512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E-mail: alyonaek@titul.ru </a:t>
            </a:r>
            <a:endParaRPr lang="ru-RU" dirty="0"/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755576" y="2708920"/>
            <a:ext cx="7740352" cy="2216135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Казеичева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Алёна Евгеньевна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Заместитель руководителя Центра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образовательных программ издательства «Титул», аспирант лаборатории дидактики иностранных языков Института содержания  и методов обучения Российской академии образования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Стоит оговориться, что…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636912"/>
            <a:ext cx="7704667" cy="3332816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… под лексикой мы имеем ввиду не только лексико-грамматическую часть экзамена, но и обучение лексике в общем (в заданиях на чтение, аудирование, говорение, письмо).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25519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696"/>
            <a:ext cx="889248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«Методика обучения иностранным языкам в средней школе» (Н.И. </a:t>
            </a:r>
            <a:r>
              <a:rPr lang="ru-RU" dirty="0" err="1" smtClean="0"/>
              <a:t>Гез</a:t>
            </a:r>
            <a:r>
              <a:rPr lang="ru-RU" dirty="0" smtClean="0"/>
              <a:t>, М.В. </a:t>
            </a:r>
            <a:r>
              <a:rPr lang="ru-RU" dirty="0" err="1" smtClean="0"/>
              <a:t>Ляховицкий</a:t>
            </a:r>
            <a:r>
              <a:rPr lang="ru-RU" dirty="0" smtClean="0"/>
              <a:t>). Выдержка, стр. 194.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2708920"/>
            <a:ext cx="8086602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9377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120</TotalTime>
  <Words>1076</Words>
  <Application>Microsoft Office PowerPoint</Application>
  <PresentationFormat>Экран (4:3)</PresentationFormat>
  <Paragraphs>111</Paragraphs>
  <Slides>71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71</vt:i4>
      </vt:variant>
    </vt:vector>
  </HeadingPairs>
  <TitlesOfParts>
    <vt:vector size="72" baseType="lpstr">
      <vt:lpstr>Городская</vt:lpstr>
      <vt:lpstr>Обучение лексике  при подготовке к ОГЭ  (на примере курсов “Enjoy English”, “Happy English.ru”, “New Millennium English”)</vt:lpstr>
      <vt:lpstr>Вклад учебного предмета «Иностранный язык» в достижение целей основного общего образования</vt:lpstr>
      <vt:lpstr>Предметное содержание речи Согласно Примерной программе по Иностранным языкам 5-9  </vt:lpstr>
      <vt:lpstr>Предметный результат по ФГОС  (на основе Примерной программы по ИЯ) Языковая компетенция (выдержки)</vt:lpstr>
      <vt:lpstr>Специальные учебные умения </vt:lpstr>
      <vt:lpstr>Лексическая сторона речи</vt:lpstr>
      <vt:lpstr>Лексическая сторона речи</vt:lpstr>
      <vt:lpstr>Стоит оговориться, что…</vt:lpstr>
      <vt:lpstr>«Методика обучения иностранным языкам в средней школе» (Н.И. Гез, М.В. Ляховицкий). Выдержка, стр. 194.</vt:lpstr>
      <vt:lpstr>«Методика обучения иностранным языкам в средней школе» (Гез, Ляховицкий). Выдержка, стр. 194.</vt:lpstr>
      <vt:lpstr>Принципы отбора лексики</vt:lpstr>
      <vt:lpstr>Приемы формирования лексических навыков</vt:lpstr>
      <vt:lpstr>Формирование лексического запаса в УМК “New Millennium English”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Формирование лексического запаса в курсе “Happy English.ru” 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Формирование лексического запаса в курсе “Enjoy English” </vt:lpstr>
      <vt:lpstr>Формирование лексического запаса в курсе “Enjoy English” </vt:lpstr>
      <vt:lpstr>Формирование лексического запаса в курсе “Enjoy English” 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Это интересно…</vt:lpstr>
      <vt:lpstr>Письмо от педагога</vt:lpstr>
      <vt:lpstr>Ответ авторов “Happy English.ru”</vt:lpstr>
      <vt:lpstr>Слайд 70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Обучение лексике  при подготовке к ОГЭ  (на примере курсов “Enjoy English”, “Happy English.ru”, “New Millennium English”)</dc:title>
  <dc:creator>titul</dc:creator>
  <cp:lastModifiedBy>traveler</cp:lastModifiedBy>
  <cp:revision>36</cp:revision>
  <dcterms:created xsi:type="dcterms:W3CDTF">2014-11-27T16:45:27Z</dcterms:created>
  <dcterms:modified xsi:type="dcterms:W3CDTF">2014-11-27T19:11:24Z</dcterms:modified>
</cp:coreProperties>
</file>