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7" r:id="rId2"/>
    <p:sldId id="259" r:id="rId3"/>
    <p:sldId id="260" r:id="rId4"/>
    <p:sldId id="258" r:id="rId5"/>
    <p:sldId id="262" r:id="rId6"/>
    <p:sldId id="263" r:id="rId7"/>
    <p:sldId id="264" r:id="rId8"/>
    <p:sldId id="267" r:id="rId9"/>
    <p:sldId id="274" r:id="rId10"/>
    <p:sldId id="276" r:id="rId11"/>
    <p:sldId id="277" r:id="rId12"/>
    <p:sldId id="265" r:id="rId13"/>
    <p:sldId id="266" r:id="rId14"/>
    <p:sldId id="261" r:id="rId15"/>
    <p:sldId id="303" r:id="rId16"/>
    <p:sldId id="304" r:id="rId17"/>
    <p:sldId id="305" r:id="rId18"/>
    <p:sldId id="306" r:id="rId19"/>
    <p:sldId id="307" r:id="rId20"/>
    <p:sldId id="308" r:id="rId21"/>
    <p:sldId id="275" r:id="rId22"/>
    <p:sldId id="279" r:id="rId23"/>
    <p:sldId id="269" r:id="rId24"/>
    <p:sldId id="268" r:id="rId25"/>
    <p:sldId id="280" r:id="rId26"/>
    <p:sldId id="281" r:id="rId27"/>
    <p:sldId id="282" r:id="rId28"/>
    <p:sldId id="270" r:id="rId29"/>
    <p:sldId id="271" r:id="rId30"/>
    <p:sldId id="272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302" r:id="rId40"/>
    <p:sldId id="296" r:id="rId41"/>
    <p:sldId id="297" r:id="rId42"/>
    <p:sldId id="298" r:id="rId43"/>
    <p:sldId id="299" r:id="rId44"/>
    <p:sldId id="300" r:id="rId45"/>
    <p:sldId id="301" r:id="rId46"/>
    <p:sldId id="273" r:id="rId4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testyourvocab.com/" TargetMode="External"/><Relationship Id="rId2" Type="http://schemas.openxmlformats.org/officeDocument/2006/relationships/hyperlink" Target="http://my.vocabularysize.com/select/test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cambridgeenglish.org.ru/test-your-english/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4638"/>
            <a:ext cx="8147248" cy="2650306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Отработка и закрепление лексико-грамматического материала с помощью всех компонентов УМК на уроках английского языка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932040" y="5085184"/>
            <a:ext cx="3754760" cy="1296144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u="sng" dirty="0" smtClean="0"/>
              <a:t>Буров Илья Михайлович</a:t>
            </a:r>
            <a:r>
              <a:rPr lang="ru-RU" dirty="0" smtClean="0"/>
              <a:t>, ведущий методист издательства «Титул», аспирант Университета Российской Академии Образования кафедры методики преподавания иностранных языков</a:t>
            </a:r>
            <a:endParaRPr lang="ru-RU" dirty="0"/>
          </a:p>
        </p:txBody>
      </p:sp>
      <p:pic>
        <p:nvPicPr>
          <p:cNvPr id="1027" name="Picture 3" descr="C:\Documents and Settings\bim\Рабочий стол\логотипы\titu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2996952"/>
            <a:ext cx="3048000" cy="1752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5554" y="0"/>
            <a:ext cx="500844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t="63528"/>
          <a:stretch>
            <a:fillRect/>
          </a:stretch>
        </p:blipFill>
        <p:spPr bwMode="auto">
          <a:xfrm>
            <a:off x="-29036" y="2276872"/>
            <a:ext cx="9173036" cy="4581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 descr="https://www.englishteachers.ru/uploadedfiles/waresimgs/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1728192" cy="1916988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b="37400"/>
          <a:stretch>
            <a:fillRect/>
          </a:stretch>
        </p:blipFill>
        <p:spPr bwMode="auto">
          <a:xfrm>
            <a:off x="2623436" y="0"/>
            <a:ext cx="6520564" cy="558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0"/>
            <a:ext cx="5148064" cy="6829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 descr="https://www.englishteachers.ru/uploadedfiles/waresimgs/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88640"/>
            <a:ext cx="1728192" cy="23753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Трудности, возникающие при обучении чтению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Межъязыковые трудности:</a:t>
            </a:r>
          </a:p>
          <a:p>
            <a:r>
              <a:rPr lang="ru-RU" dirty="0" smtClean="0"/>
              <a:t>несовпадения объема значений слова в русском и английском языках;</a:t>
            </a:r>
          </a:p>
          <a:p>
            <a:r>
              <a:rPr lang="en-US" dirty="0" smtClean="0"/>
              <a:t>c</a:t>
            </a:r>
            <a:r>
              <a:rPr lang="ru-RU" dirty="0" err="1" smtClean="0"/>
              <a:t>тилистические</a:t>
            </a:r>
            <a:r>
              <a:rPr lang="ru-RU" dirty="0" smtClean="0"/>
              <a:t> коннотации</a:t>
            </a:r>
            <a:r>
              <a:rPr lang="en-US" dirty="0" smtClean="0"/>
              <a:t>,</a:t>
            </a:r>
            <a:r>
              <a:rPr lang="ru-RU" dirty="0" smtClean="0"/>
              <a:t> например: черная кошка – </a:t>
            </a:r>
            <a:r>
              <a:rPr lang="en-US" dirty="0" smtClean="0"/>
              <a:t>black cat</a:t>
            </a:r>
            <a:r>
              <a:rPr lang="ru-RU" dirty="0" smtClean="0"/>
              <a:t>;</a:t>
            </a:r>
          </a:p>
          <a:p>
            <a:r>
              <a:rPr lang="ru-RU" dirty="0" smtClean="0"/>
              <a:t>заимствования, например: говядина не </a:t>
            </a:r>
            <a:r>
              <a:rPr lang="en-US" dirty="0" smtClean="0"/>
              <a:t>cow, a beef</a:t>
            </a:r>
            <a:r>
              <a:rPr lang="ru-RU" dirty="0" smtClean="0"/>
              <a:t>;</a:t>
            </a:r>
          </a:p>
          <a:p>
            <a:pPr>
              <a:buNone/>
            </a:pPr>
            <a:r>
              <a:rPr lang="ru-RU" dirty="0" smtClean="0"/>
              <a:t>Внутриязыковые трудности:</a:t>
            </a:r>
          </a:p>
          <a:p>
            <a:r>
              <a:rPr lang="ru-RU" dirty="0" smtClean="0"/>
              <a:t>многозначность слов, например: </a:t>
            </a:r>
            <a:r>
              <a:rPr lang="en-US" dirty="0" smtClean="0"/>
              <a:t>get</a:t>
            </a:r>
            <a:r>
              <a:rPr lang="ru-RU" dirty="0" smtClean="0"/>
              <a:t>;</a:t>
            </a:r>
          </a:p>
          <a:p>
            <a:r>
              <a:rPr lang="ru-RU" dirty="0" smtClean="0"/>
              <a:t>иные тонкости языка.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Работа по формированию и развитию лексических навыков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Предъявлять слов не больше среднего объема краткосрочной памяти: 7+2 (закон Миллера);</a:t>
            </a:r>
          </a:p>
          <a:p>
            <a:r>
              <a:rPr lang="ru-RU" dirty="0" smtClean="0"/>
              <a:t>закон повторения:</a:t>
            </a:r>
          </a:p>
          <a:p>
            <a:pPr>
              <a:buNone/>
            </a:pPr>
            <a:r>
              <a:rPr lang="ru-RU" dirty="0" smtClean="0"/>
              <a:t>2 раз – 20-30 минут</a:t>
            </a:r>
          </a:p>
          <a:p>
            <a:pPr>
              <a:buNone/>
            </a:pPr>
            <a:r>
              <a:rPr lang="ru-RU" dirty="0" smtClean="0"/>
              <a:t>3 раз – через день</a:t>
            </a:r>
          </a:p>
          <a:p>
            <a:pPr>
              <a:buNone/>
            </a:pPr>
            <a:r>
              <a:rPr lang="ru-RU" dirty="0" smtClean="0"/>
              <a:t>4 раз – через 2-3 недели.</a:t>
            </a:r>
          </a:p>
          <a:p>
            <a:r>
              <a:rPr lang="ru-RU" dirty="0" smtClean="0"/>
              <a:t>метод ассоциации;</a:t>
            </a:r>
          </a:p>
          <a:p>
            <a:r>
              <a:rPr lang="ru-RU" dirty="0" smtClean="0"/>
              <a:t>метод мест – базируется на зрительных ассоциациях.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1331640" y="1313384"/>
            <a:ext cx="6264696" cy="554461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1691680" y="1628800"/>
            <a:ext cx="5544616" cy="496855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339752" y="2276872"/>
            <a:ext cx="4320480" cy="388843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435280" cy="77809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Сколько раз </a:t>
            </a:r>
            <a:r>
              <a:rPr lang="ru-RU" dirty="0" smtClean="0"/>
              <a:t>употребляется слово</a:t>
            </a:r>
            <a:r>
              <a:rPr lang="en-US" dirty="0" smtClean="0"/>
              <a:t> </a:t>
            </a:r>
            <a:r>
              <a:rPr lang="en-US" dirty="0" smtClean="0"/>
              <a:t>play</a:t>
            </a:r>
            <a:r>
              <a:rPr lang="ru-RU" dirty="0" smtClean="0"/>
              <a:t> </a:t>
            </a:r>
            <a:r>
              <a:rPr lang="ru-RU" dirty="0" smtClean="0"/>
              <a:t>в УМК</a:t>
            </a:r>
            <a:r>
              <a:rPr lang="en-US" dirty="0" smtClean="0"/>
              <a:t> </a:t>
            </a:r>
            <a:r>
              <a:rPr lang="ru-RU" dirty="0" smtClean="0"/>
              <a:t>«</a:t>
            </a:r>
            <a:r>
              <a:rPr lang="en-US" dirty="0" smtClean="0"/>
              <a:t>Enjoy </a:t>
            </a:r>
            <a:r>
              <a:rPr lang="en-US" dirty="0" smtClean="0"/>
              <a:t>English 3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3131840" y="2996952"/>
            <a:ext cx="2592288" cy="23042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Учебник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63888" y="2348880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Рабочая </a:t>
            </a:r>
            <a:endParaRPr lang="ru-RU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3635896" y="5373216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тетрадь</a:t>
            </a:r>
            <a:endParaRPr lang="ru-RU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3491880" y="1628800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ОКП</a:t>
            </a:r>
            <a:endParaRPr lang="ru-RU" sz="2400" dirty="0"/>
          </a:p>
        </p:txBody>
      </p:sp>
      <p:sp>
        <p:nvSpPr>
          <p:cNvPr id="19" name="Стрелка углом вверх 18"/>
          <p:cNvSpPr/>
          <p:nvPr/>
        </p:nvSpPr>
        <p:spPr>
          <a:xfrm rot="15904790">
            <a:off x="6489333" y="1356041"/>
            <a:ext cx="494041" cy="977568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7308304" y="1988840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Read Up</a:t>
            </a:r>
            <a:endParaRPr lang="ru-RU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5724128" y="3645024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48</a:t>
            </a:r>
            <a:endParaRPr lang="ru-RU" sz="3200" dirty="0"/>
          </a:p>
        </p:txBody>
      </p:sp>
      <p:sp>
        <p:nvSpPr>
          <p:cNvPr id="14" name="TextBox 13"/>
          <p:cNvSpPr txBox="1"/>
          <p:nvPr/>
        </p:nvSpPr>
        <p:spPr>
          <a:xfrm>
            <a:off x="3851920" y="4437112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124</a:t>
            </a:r>
            <a:endParaRPr lang="ru-RU" sz="3200" dirty="0"/>
          </a:p>
        </p:txBody>
      </p:sp>
      <p:sp>
        <p:nvSpPr>
          <p:cNvPr id="15" name="TextBox 14"/>
          <p:cNvSpPr txBox="1"/>
          <p:nvPr/>
        </p:nvSpPr>
        <p:spPr>
          <a:xfrm>
            <a:off x="5076056" y="1916832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88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1331640" y="1313384"/>
            <a:ext cx="6264696" cy="554461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1691680" y="1628800"/>
            <a:ext cx="5544616" cy="496855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339752" y="2276872"/>
            <a:ext cx="4320480" cy="388843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435280" cy="77809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Сколько раз </a:t>
            </a:r>
            <a:r>
              <a:rPr lang="ru-RU" dirty="0" smtClean="0"/>
              <a:t>употребляется слово</a:t>
            </a:r>
            <a:r>
              <a:rPr lang="en-US" dirty="0" smtClean="0"/>
              <a:t> </a:t>
            </a:r>
            <a:r>
              <a:rPr lang="en-US" dirty="0" smtClean="0"/>
              <a:t>suggest</a:t>
            </a:r>
            <a:r>
              <a:rPr lang="ru-RU" dirty="0" smtClean="0"/>
              <a:t> </a:t>
            </a:r>
            <a:r>
              <a:rPr lang="ru-RU" dirty="0" smtClean="0"/>
              <a:t>в УМК</a:t>
            </a:r>
            <a:r>
              <a:rPr lang="en-US" dirty="0" smtClean="0"/>
              <a:t> </a:t>
            </a:r>
            <a:r>
              <a:rPr lang="ru-RU" dirty="0" smtClean="0"/>
              <a:t>«</a:t>
            </a:r>
            <a:r>
              <a:rPr lang="en-US" dirty="0" smtClean="0"/>
              <a:t>Enjoy </a:t>
            </a:r>
            <a:r>
              <a:rPr lang="en-US" dirty="0" smtClean="0"/>
              <a:t>English 5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3131840" y="2996952"/>
            <a:ext cx="2592288" cy="23042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Учебник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63888" y="2348880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Рабочая </a:t>
            </a:r>
            <a:endParaRPr lang="ru-RU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3635896" y="5373216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тетрадь</a:t>
            </a:r>
            <a:endParaRPr lang="ru-RU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3491880" y="1628800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ОКП</a:t>
            </a:r>
            <a:endParaRPr lang="ru-RU" sz="2400" dirty="0"/>
          </a:p>
        </p:txBody>
      </p:sp>
      <p:sp>
        <p:nvSpPr>
          <p:cNvPr id="19" name="Стрелка углом вверх 18"/>
          <p:cNvSpPr/>
          <p:nvPr/>
        </p:nvSpPr>
        <p:spPr>
          <a:xfrm rot="15904790">
            <a:off x="6489333" y="1356041"/>
            <a:ext cx="494041" cy="977568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7308304" y="1988840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Read Up</a:t>
            </a:r>
            <a:endParaRPr lang="ru-RU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5724128" y="3645024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5</a:t>
            </a:r>
            <a:endParaRPr lang="ru-RU" sz="3200" dirty="0"/>
          </a:p>
        </p:txBody>
      </p:sp>
      <p:sp>
        <p:nvSpPr>
          <p:cNvPr id="14" name="TextBox 13"/>
          <p:cNvSpPr txBox="1"/>
          <p:nvPr/>
        </p:nvSpPr>
        <p:spPr>
          <a:xfrm>
            <a:off x="3851920" y="4437112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14</a:t>
            </a:r>
            <a:endParaRPr lang="ru-RU" sz="3200" dirty="0"/>
          </a:p>
        </p:txBody>
      </p:sp>
      <p:sp>
        <p:nvSpPr>
          <p:cNvPr id="15" name="TextBox 14"/>
          <p:cNvSpPr txBox="1"/>
          <p:nvPr/>
        </p:nvSpPr>
        <p:spPr>
          <a:xfrm>
            <a:off x="5076056" y="1916832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20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1331640" y="1313384"/>
            <a:ext cx="6264696" cy="554461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1691680" y="1628800"/>
            <a:ext cx="5544616" cy="496855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339752" y="2276872"/>
            <a:ext cx="4320480" cy="388843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435280" cy="77809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Сколько раз </a:t>
            </a:r>
            <a:r>
              <a:rPr lang="ru-RU" dirty="0" smtClean="0"/>
              <a:t>употребляется слово</a:t>
            </a:r>
            <a:r>
              <a:rPr lang="en-US" dirty="0" smtClean="0"/>
              <a:t> </a:t>
            </a:r>
            <a:r>
              <a:rPr lang="en-US" dirty="0" smtClean="0"/>
              <a:t>support</a:t>
            </a:r>
            <a:r>
              <a:rPr lang="ru-RU" dirty="0" smtClean="0"/>
              <a:t> </a:t>
            </a:r>
            <a:r>
              <a:rPr lang="ru-RU" dirty="0" smtClean="0"/>
              <a:t>в УМК</a:t>
            </a:r>
            <a:r>
              <a:rPr lang="en-US" dirty="0" smtClean="0"/>
              <a:t> </a:t>
            </a:r>
            <a:r>
              <a:rPr lang="ru-RU" dirty="0" smtClean="0"/>
              <a:t>«</a:t>
            </a:r>
            <a:r>
              <a:rPr lang="en-US" dirty="0" smtClean="0"/>
              <a:t>Enjoy </a:t>
            </a:r>
            <a:r>
              <a:rPr lang="en-US" dirty="0" smtClean="0"/>
              <a:t>English 11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3131840" y="2996952"/>
            <a:ext cx="2592288" cy="23042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Учебник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63888" y="2348880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Рабочая </a:t>
            </a:r>
            <a:endParaRPr lang="ru-RU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3635896" y="5373216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тетрадь</a:t>
            </a:r>
            <a:endParaRPr lang="ru-RU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3491880" y="1628800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ОКП</a:t>
            </a:r>
            <a:endParaRPr lang="ru-RU" sz="2400" dirty="0"/>
          </a:p>
        </p:txBody>
      </p:sp>
      <p:sp>
        <p:nvSpPr>
          <p:cNvPr id="19" name="Стрелка углом вверх 18"/>
          <p:cNvSpPr/>
          <p:nvPr/>
        </p:nvSpPr>
        <p:spPr>
          <a:xfrm rot="15904790">
            <a:off x="6489333" y="1356041"/>
            <a:ext cx="494041" cy="977568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7308304" y="1988840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Read Up</a:t>
            </a:r>
            <a:endParaRPr lang="ru-RU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5724128" y="3645024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37</a:t>
            </a:r>
            <a:endParaRPr lang="ru-RU" sz="3200" dirty="0"/>
          </a:p>
        </p:txBody>
      </p:sp>
      <p:sp>
        <p:nvSpPr>
          <p:cNvPr id="14" name="TextBox 13"/>
          <p:cNvSpPr txBox="1"/>
          <p:nvPr/>
        </p:nvSpPr>
        <p:spPr>
          <a:xfrm>
            <a:off x="3851920" y="4437112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56</a:t>
            </a:r>
            <a:endParaRPr lang="ru-RU" sz="3200" dirty="0"/>
          </a:p>
        </p:txBody>
      </p:sp>
      <p:sp>
        <p:nvSpPr>
          <p:cNvPr id="15" name="TextBox 14"/>
          <p:cNvSpPr txBox="1"/>
          <p:nvPr/>
        </p:nvSpPr>
        <p:spPr>
          <a:xfrm>
            <a:off x="5076056" y="1916832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25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1331640" y="1313384"/>
            <a:ext cx="6264696" cy="554461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1691680" y="1628800"/>
            <a:ext cx="5544616" cy="496855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339752" y="2276872"/>
            <a:ext cx="4320480" cy="388843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435280" cy="77809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Сколько раз </a:t>
            </a:r>
            <a:r>
              <a:rPr lang="ru-RU" dirty="0" smtClean="0"/>
              <a:t>употребляется слово</a:t>
            </a:r>
            <a:r>
              <a:rPr lang="en-US" dirty="0" smtClean="0"/>
              <a:t> </a:t>
            </a:r>
            <a:r>
              <a:rPr lang="en-US" dirty="0" smtClean="0"/>
              <a:t>take</a:t>
            </a:r>
            <a:r>
              <a:rPr lang="ru-RU" dirty="0" smtClean="0"/>
              <a:t> </a:t>
            </a:r>
            <a:r>
              <a:rPr lang="ru-RU" dirty="0" smtClean="0"/>
              <a:t>в УМК</a:t>
            </a:r>
            <a:r>
              <a:rPr lang="en-US" dirty="0" smtClean="0"/>
              <a:t> </a:t>
            </a:r>
            <a:r>
              <a:rPr lang="ru-RU" dirty="0" smtClean="0"/>
              <a:t>«</a:t>
            </a:r>
            <a:r>
              <a:rPr lang="en-US" dirty="0" smtClean="0"/>
              <a:t>Millie 3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3131840" y="2996952"/>
            <a:ext cx="2592288" cy="23042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Учебник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63888" y="2348880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Рабочая </a:t>
            </a:r>
            <a:endParaRPr lang="ru-RU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3635896" y="5373216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тетрадь</a:t>
            </a:r>
            <a:endParaRPr lang="ru-RU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3491880" y="1628800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ОКП</a:t>
            </a:r>
            <a:endParaRPr lang="ru-RU" sz="2400" dirty="0"/>
          </a:p>
        </p:txBody>
      </p:sp>
      <p:sp>
        <p:nvSpPr>
          <p:cNvPr id="19" name="Стрелка углом вверх 18"/>
          <p:cNvSpPr/>
          <p:nvPr/>
        </p:nvSpPr>
        <p:spPr>
          <a:xfrm rot="15904790">
            <a:off x="6489333" y="1356041"/>
            <a:ext cx="494041" cy="977568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7308304" y="1988840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Read Up</a:t>
            </a:r>
            <a:endParaRPr lang="ru-RU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5724128" y="3645024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11</a:t>
            </a:r>
            <a:endParaRPr lang="ru-RU" sz="3200" dirty="0"/>
          </a:p>
        </p:txBody>
      </p:sp>
      <p:sp>
        <p:nvSpPr>
          <p:cNvPr id="14" name="TextBox 13"/>
          <p:cNvSpPr txBox="1"/>
          <p:nvPr/>
        </p:nvSpPr>
        <p:spPr>
          <a:xfrm>
            <a:off x="3851920" y="4437112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25</a:t>
            </a:r>
            <a:endParaRPr lang="ru-RU" sz="3200" dirty="0"/>
          </a:p>
        </p:txBody>
      </p:sp>
      <p:sp>
        <p:nvSpPr>
          <p:cNvPr id="15" name="TextBox 14"/>
          <p:cNvSpPr txBox="1"/>
          <p:nvPr/>
        </p:nvSpPr>
        <p:spPr>
          <a:xfrm>
            <a:off x="5076056" y="1916832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26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1331640" y="1313384"/>
            <a:ext cx="6264696" cy="554461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1691680" y="1628800"/>
            <a:ext cx="5544616" cy="496855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339752" y="2276872"/>
            <a:ext cx="4320480" cy="388843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435280" cy="77809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Сколько раз </a:t>
            </a:r>
            <a:r>
              <a:rPr lang="ru-RU" dirty="0" smtClean="0"/>
              <a:t>употребляется слово</a:t>
            </a:r>
            <a:r>
              <a:rPr lang="en-US" dirty="0" smtClean="0"/>
              <a:t> </a:t>
            </a:r>
            <a:r>
              <a:rPr lang="en-US" dirty="0" smtClean="0"/>
              <a:t>imagine</a:t>
            </a:r>
            <a:r>
              <a:rPr lang="ru-RU" dirty="0" smtClean="0"/>
              <a:t> </a:t>
            </a:r>
            <a:r>
              <a:rPr lang="ru-RU" dirty="0" smtClean="0"/>
              <a:t>в УМК</a:t>
            </a:r>
            <a:r>
              <a:rPr lang="en-US" dirty="0" smtClean="0"/>
              <a:t> </a:t>
            </a:r>
            <a:r>
              <a:rPr lang="ru-RU" dirty="0" smtClean="0"/>
              <a:t>«</a:t>
            </a:r>
            <a:r>
              <a:rPr lang="en-US" dirty="0" smtClean="0"/>
              <a:t>New Millennium English 6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3131840" y="2996952"/>
            <a:ext cx="2592288" cy="23042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Учебник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63888" y="2348880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Рабочая </a:t>
            </a:r>
            <a:endParaRPr lang="ru-RU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3635896" y="5373216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тетрадь</a:t>
            </a:r>
            <a:endParaRPr lang="ru-RU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3491880" y="1628800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ОКП</a:t>
            </a:r>
            <a:endParaRPr lang="ru-RU" sz="2400" dirty="0"/>
          </a:p>
        </p:txBody>
      </p:sp>
      <p:sp>
        <p:nvSpPr>
          <p:cNvPr id="19" name="Стрелка углом вверх 18"/>
          <p:cNvSpPr/>
          <p:nvPr/>
        </p:nvSpPr>
        <p:spPr>
          <a:xfrm rot="15904790">
            <a:off x="6489333" y="1356041"/>
            <a:ext cx="494041" cy="977568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7308304" y="1988840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Read Up</a:t>
            </a:r>
            <a:endParaRPr lang="ru-RU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5724128" y="3645024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10</a:t>
            </a:r>
            <a:endParaRPr lang="ru-RU" sz="3200" dirty="0"/>
          </a:p>
        </p:txBody>
      </p:sp>
      <p:sp>
        <p:nvSpPr>
          <p:cNvPr id="14" name="TextBox 13"/>
          <p:cNvSpPr txBox="1"/>
          <p:nvPr/>
        </p:nvSpPr>
        <p:spPr>
          <a:xfrm>
            <a:off x="3851920" y="4437112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1</a:t>
            </a:r>
            <a:r>
              <a:rPr lang="en-US" sz="3200" dirty="0" smtClean="0"/>
              <a:t>5</a:t>
            </a:r>
            <a:endParaRPr lang="ru-RU" sz="3200" dirty="0"/>
          </a:p>
        </p:txBody>
      </p:sp>
      <p:sp>
        <p:nvSpPr>
          <p:cNvPr id="15" name="TextBox 14"/>
          <p:cNvSpPr txBox="1"/>
          <p:nvPr/>
        </p:nvSpPr>
        <p:spPr>
          <a:xfrm>
            <a:off x="5076056" y="1916832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19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1331640" y="1313384"/>
            <a:ext cx="6264696" cy="554461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1691680" y="1628800"/>
            <a:ext cx="5544616" cy="496855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339752" y="2276872"/>
            <a:ext cx="4320480" cy="388843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435280" cy="77809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Сколько раз </a:t>
            </a:r>
            <a:r>
              <a:rPr lang="ru-RU" dirty="0" smtClean="0"/>
              <a:t>употребляется слово</a:t>
            </a:r>
            <a:r>
              <a:rPr lang="en-US" dirty="0" smtClean="0"/>
              <a:t> </a:t>
            </a:r>
            <a:r>
              <a:rPr lang="en-US" dirty="0" smtClean="0"/>
              <a:t>get</a:t>
            </a:r>
            <a:r>
              <a:rPr lang="ru-RU" dirty="0" smtClean="0"/>
              <a:t> </a:t>
            </a:r>
            <a:r>
              <a:rPr lang="ru-RU" dirty="0" smtClean="0"/>
              <a:t>в УМК</a:t>
            </a:r>
            <a:r>
              <a:rPr lang="en-US" dirty="0" smtClean="0"/>
              <a:t> </a:t>
            </a:r>
            <a:r>
              <a:rPr lang="ru-RU" dirty="0" smtClean="0"/>
              <a:t>«</a:t>
            </a:r>
            <a:r>
              <a:rPr lang="en-US" dirty="0" smtClean="0"/>
              <a:t>Happy English.ru 2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3131840" y="2996952"/>
            <a:ext cx="2592288" cy="23042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Учебник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63888" y="2348880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Рабочая </a:t>
            </a:r>
            <a:endParaRPr lang="ru-RU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3635896" y="5373216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тетрадь</a:t>
            </a:r>
            <a:endParaRPr lang="ru-RU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3491880" y="1628800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ОКП</a:t>
            </a:r>
            <a:endParaRPr lang="ru-RU" sz="2400" dirty="0"/>
          </a:p>
        </p:txBody>
      </p:sp>
      <p:sp>
        <p:nvSpPr>
          <p:cNvPr id="19" name="Стрелка углом вверх 18"/>
          <p:cNvSpPr/>
          <p:nvPr/>
        </p:nvSpPr>
        <p:spPr>
          <a:xfrm rot="15904790">
            <a:off x="6489333" y="1356041"/>
            <a:ext cx="494041" cy="977568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7308304" y="1988840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Read Up</a:t>
            </a:r>
            <a:endParaRPr lang="ru-RU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5724128" y="3645024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7</a:t>
            </a:r>
            <a:endParaRPr lang="ru-RU" sz="3200" dirty="0"/>
          </a:p>
        </p:txBody>
      </p:sp>
      <p:sp>
        <p:nvSpPr>
          <p:cNvPr id="14" name="TextBox 13"/>
          <p:cNvSpPr txBox="1"/>
          <p:nvPr/>
        </p:nvSpPr>
        <p:spPr>
          <a:xfrm>
            <a:off x="3851920" y="4437112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18</a:t>
            </a:r>
            <a:endParaRPr lang="ru-RU" sz="3200" dirty="0"/>
          </a:p>
        </p:txBody>
      </p:sp>
      <p:sp>
        <p:nvSpPr>
          <p:cNvPr id="15" name="TextBox 14"/>
          <p:cNvSpPr txBox="1"/>
          <p:nvPr/>
        </p:nvSpPr>
        <p:spPr>
          <a:xfrm>
            <a:off x="5076056" y="1916832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12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77809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Словарный запас англичан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5229200"/>
            <a:ext cx="85689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Средний англичанин – 5000 слов</a:t>
            </a:r>
          </a:p>
          <a:p>
            <a:pPr>
              <a:buNone/>
            </a:pPr>
            <a:r>
              <a:rPr lang="ru-RU" dirty="0" smtClean="0"/>
              <a:t>Уинстон Черчилль – 60 000 слов</a:t>
            </a:r>
          </a:p>
          <a:p>
            <a:pPr>
              <a:buNone/>
            </a:pPr>
            <a:r>
              <a:rPr lang="ru-RU" dirty="0" smtClean="0"/>
              <a:t>Уильям Шекспир – более 15 000 слов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Для сравнения:</a:t>
            </a:r>
          </a:p>
          <a:p>
            <a:pPr>
              <a:buNone/>
            </a:pPr>
            <a:r>
              <a:rPr lang="ru-RU" dirty="0" smtClean="0"/>
              <a:t>Эллочка-людоедка – 30 слов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1331640" y="1313384"/>
            <a:ext cx="6264696" cy="554461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1691680" y="1628800"/>
            <a:ext cx="5544616" cy="496855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339752" y="2276872"/>
            <a:ext cx="4320480" cy="388843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435280" cy="77809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Сколько раз </a:t>
            </a:r>
            <a:r>
              <a:rPr lang="ru-RU" dirty="0" smtClean="0"/>
              <a:t>употребляется слово</a:t>
            </a:r>
            <a:r>
              <a:rPr lang="en-US" dirty="0" smtClean="0"/>
              <a:t> </a:t>
            </a:r>
            <a:r>
              <a:rPr lang="en-US" dirty="0" smtClean="0"/>
              <a:t>protect</a:t>
            </a:r>
            <a:r>
              <a:rPr lang="ru-RU" dirty="0" smtClean="0"/>
              <a:t> </a:t>
            </a:r>
            <a:r>
              <a:rPr lang="ru-RU" dirty="0" smtClean="0"/>
              <a:t>в УМК</a:t>
            </a:r>
            <a:r>
              <a:rPr lang="en-US" dirty="0" smtClean="0"/>
              <a:t> </a:t>
            </a:r>
            <a:r>
              <a:rPr lang="ru-RU" dirty="0" smtClean="0"/>
              <a:t>«</a:t>
            </a:r>
            <a:r>
              <a:rPr lang="en-US" dirty="0" smtClean="0"/>
              <a:t>Happy English.ru 10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3131840" y="2996952"/>
            <a:ext cx="2592288" cy="23042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Учебник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63888" y="2348880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Рабочая </a:t>
            </a:r>
            <a:endParaRPr lang="ru-RU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3635896" y="5373216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тетрадь</a:t>
            </a:r>
            <a:endParaRPr lang="ru-RU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3491880" y="1628800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ОКП</a:t>
            </a:r>
            <a:endParaRPr lang="ru-RU" sz="2400" dirty="0"/>
          </a:p>
        </p:txBody>
      </p:sp>
      <p:sp>
        <p:nvSpPr>
          <p:cNvPr id="19" name="Стрелка углом вверх 18"/>
          <p:cNvSpPr/>
          <p:nvPr/>
        </p:nvSpPr>
        <p:spPr>
          <a:xfrm rot="15904790">
            <a:off x="6489333" y="1356041"/>
            <a:ext cx="494041" cy="977568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7308304" y="1988840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Read Up</a:t>
            </a:r>
            <a:endParaRPr lang="ru-RU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5724128" y="3645024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5</a:t>
            </a:r>
            <a:endParaRPr lang="ru-RU" sz="3200" dirty="0"/>
          </a:p>
        </p:txBody>
      </p:sp>
      <p:sp>
        <p:nvSpPr>
          <p:cNvPr id="14" name="TextBox 13"/>
          <p:cNvSpPr txBox="1"/>
          <p:nvPr/>
        </p:nvSpPr>
        <p:spPr>
          <a:xfrm>
            <a:off x="3851920" y="4437112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17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28858" y="0"/>
            <a:ext cx="501514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 descr="https://www.englishteachers.ru/uploadedfiles/waresimgs/1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88640"/>
            <a:ext cx="1512168" cy="20689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9" y="0"/>
            <a:ext cx="5220072" cy="6852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 descr="https://www.englishteachers.ru/uploadedfiles/waresimgs/3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1728192" cy="23468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Отбор грамматического материала: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Отбор грамматики строится с учетом уже отобранного словаря.</a:t>
            </a:r>
          </a:p>
          <a:p>
            <a:pPr>
              <a:buNone/>
            </a:pPr>
            <a:r>
              <a:rPr lang="ru-RU" dirty="0" smtClean="0"/>
              <a:t>Отбор грамматики необходимо систематизировать:</a:t>
            </a:r>
          </a:p>
          <a:p>
            <a:r>
              <a:rPr lang="ru-RU" dirty="0" smtClean="0"/>
              <a:t>описание понятий, явлений, </a:t>
            </a:r>
            <a:r>
              <a:rPr lang="ru-RU" dirty="0" smtClean="0"/>
              <a:t>предметов</a:t>
            </a:r>
            <a:r>
              <a:rPr lang="ru-RU" dirty="0" smtClean="0"/>
              <a:t>;</a:t>
            </a:r>
            <a:endParaRPr lang="ru-RU" dirty="0" smtClean="0"/>
          </a:p>
          <a:p>
            <a:r>
              <a:rPr lang="ru-RU" dirty="0" smtClean="0"/>
              <a:t>выражения количества;</a:t>
            </a:r>
          </a:p>
          <a:p>
            <a:r>
              <a:rPr lang="ru-RU" dirty="0" smtClean="0"/>
              <a:t>сравнения;</a:t>
            </a:r>
          </a:p>
          <a:p>
            <a:r>
              <a:rPr lang="ru-RU" dirty="0" smtClean="0"/>
              <a:t>выражения действий и временных отношений;</a:t>
            </a:r>
          </a:p>
          <a:p>
            <a:r>
              <a:rPr lang="ru-RU" dirty="0" smtClean="0"/>
              <a:t>выражения модальности…</a:t>
            </a:r>
          </a:p>
          <a:p>
            <a:pPr lvl="6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0902" y="0"/>
            <a:ext cx="508309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t="13128" b="60622"/>
          <a:stretch>
            <a:fillRect/>
          </a:stretch>
        </p:blipFill>
        <p:spPr bwMode="auto">
          <a:xfrm>
            <a:off x="0" y="2924944"/>
            <a:ext cx="9149576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 descr="https://www.englishteachers.ru/uploadedfiles/waresimgs/37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1639738" cy="2232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 descr="https://www.englishteachers.ru/uploadedfiles/waresimgs/3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20276" cy="1772816"/>
          </a:xfrm>
          <a:prstGeom prst="rect">
            <a:avLst/>
          </a:prstGeom>
          <a:noFill/>
        </p:spPr>
      </p:pic>
      <p:pic>
        <p:nvPicPr>
          <p:cNvPr id="3686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6105" y="1844824"/>
            <a:ext cx="8207895" cy="4752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89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0025" y="0"/>
            <a:ext cx="50039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4" descr="https://www.englishteachers.ru/uploadedfiles/waresimgs/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1" y="260648"/>
            <a:ext cx="1662286" cy="2160240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t="45149"/>
          <a:stretch>
            <a:fillRect/>
          </a:stretch>
        </p:blipFill>
        <p:spPr bwMode="auto">
          <a:xfrm>
            <a:off x="323528" y="2473403"/>
            <a:ext cx="5832648" cy="4384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891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124744"/>
            <a:ext cx="7812360" cy="5361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4" descr="https://www.englishteachers.ru/uploadedfiles/waresimgs/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1499399" cy="20608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Введение грамматического материала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Этап ознакомления с грамматическим материалом включает:</a:t>
            </a:r>
          </a:p>
          <a:p>
            <a:r>
              <a:rPr lang="ru-RU" dirty="0" smtClean="0"/>
              <a:t>презентацию;</a:t>
            </a:r>
          </a:p>
          <a:p>
            <a:r>
              <a:rPr lang="ru-RU" dirty="0" smtClean="0"/>
              <a:t>объяснение.</a:t>
            </a:r>
          </a:p>
          <a:p>
            <a:pPr>
              <a:buNone/>
            </a:pPr>
            <a:r>
              <a:rPr lang="ru-RU" dirty="0" smtClean="0"/>
              <a:t>Учащиеся выводят правило сами или новое грамматическое явление предъявляется учителем.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Упражнения для формирования грамматических навыков: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Упражнения в узнавании и дифференциации грамматических явлений;</a:t>
            </a:r>
          </a:p>
          <a:p>
            <a:r>
              <a:rPr lang="ru-RU" dirty="0" smtClean="0"/>
              <a:t>Упражнения в субституции;</a:t>
            </a:r>
          </a:p>
          <a:p>
            <a:r>
              <a:rPr lang="ru-RU" dirty="0" smtClean="0"/>
              <a:t>Упражнения в трансформации;</a:t>
            </a:r>
          </a:p>
          <a:p>
            <a:r>
              <a:rPr lang="ru-RU" dirty="0" smtClean="0"/>
              <a:t>Вопросно-ответные упражнения;</a:t>
            </a:r>
          </a:p>
          <a:p>
            <a:r>
              <a:rPr lang="ru-RU" dirty="0" smtClean="0"/>
              <a:t>Репродуктивные упражнения;</a:t>
            </a:r>
          </a:p>
          <a:p>
            <a:r>
              <a:rPr lang="ru-RU" dirty="0" smtClean="0"/>
              <a:t>Переводные упражнения.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Виды словарного запаса: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Активный словарный запас </a:t>
            </a:r>
            <a:r>
              <a:rPr lang="ru-RU" dirty="0" smtClean="0"/>
              <a:t>— </a:t>
            </a:r>
            <a:r>
              <a:rPr lang="ru-RU" dirty="0" err="1" smtClean="0"/>
              <a:t>запас</a:t>
            </a:r>
            <a:r>
              <a:rPr lang="ru-RU" dirty="0" smtClean="0"/>
              <a:t> слов, употребляемых в повседневной жизни.</a:t>
            </a:r>
          </a:p>
          <a:p>
            <a:pPr>
              <a:buNone/>
            </a:pPr>
            <a:endParaRPr lang="ru-RU" dirty="0" smtClean="0"/>
          </a:p>
          <a:p>
            <a:r>
              <a:rPr lang="ru-RU" b="1" dirty="0" smtClean="0"/>
              <a:t>Пассивный словарный запас </a:t>
            </a:r>
            <a:r>
              <a:rPr lang="ru-RU" dirty="0" smtClean="0"/>
              <a:t>— </a:t>
            </a:r>
            <a:r>
              <a:rPr lang="ru-RU" dirty="0" err="1" smtClean="0"/>
              <a:t>запас</a:t>
            </a:r>
            <a:r>
              <a:rPr lang="ru-RU" dirty="0" smtClean="0"/>
              <a:t> слов, которые узнаются при встрече с ними, но самим носителем не используются в повседневной жизни. 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1" name="Picture 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1" y="-1"/>
            <a:ext cx="4932040" cy="6794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s://www.englishteachers.ru/uploadedfiles/waresimgs/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1944216" cy="2156612"/>
          </a:xfrm>
          <a:prstGeom prst="rect">
            <a:avLst/>
          </a:prstGeom>
          <a:noFill/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2" cstate="print"/>
          <a:srcRect b="61311"/>
          <a:stretch>
            <a:fillRect/>
          </a:stretch>
        </p:blipFill>
        <p:spPr bwMode="auto">
          <a:xfrm>
            <a:off x="2202566" y="152399"/>
            <a:ext cx="7093835" cy="378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2" cstate="print"/>
          <a:srcRect t="36569"/>
          <a:stretch>
            <a:fillRect/>
          </a:stretch>
        </p:blipFill>
        <p:spPr bwMode="auto">
          <a:xfrm>
            <a:off x="2139304" y="692696"/>
            <a:ext cx="7157097" cy="6253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993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2386" y="260648"/>
            <a:ext cx="4566014" cy="6597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t="57721"/>
          <a:stretch>
            <a:fillRect/>
          </a:stretch>
        </p:blipFill>
        <p:spPr bwMode="auto">
          <a:xfrm>
            <a:off x="1691680" y="2412504"/>
            <a:ext cx="7277134" cy="4445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s://www.englishteachers.ru/uploadedfiles/waresimgs/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88640"/>
            <a:ext cx="1728192" cy="23753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62" name="Picture 2" descr="C:\Users\titul\Desktop\Отработка и закрепление лексико-грамматического материала с помощью всех компонентов УМК\270115\EE5SB_122_123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919055"/>
            <a:ext cx="8640960" cy="5938945"/>
          </a:xfrm>
          <a:prstGeom prst="rect">
            <a:avLst/>
          </a:prstGeom>
          <a:noFill/>
        </p:spPr>
      </p:pic>
      <p:pic>
        <p:nvPicPr>
          <p:cNvPr id="40966" name="Picture 6" descr="https://www.englishteachers.ru/uploadedfiles/waresimgs/1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5078" y="0"/>
            <a:ext cx="1609337" cy="2204864"/>
          </a:xfrm>
          <a:prstGeom prst="rect">
            <a:avLst/>
          </a:prstGeom>
          <a:noFill/>
        </p:spPr>
      </p:pic>
      <p:pic>
        <p:nvPicPr>
          <p:cNvPr id="7" name="Picture 2" descr="C:\Users\titul\Desktop\Отработка и закрепление лексико-грамматического материала с помощью всех компонентов УМК\270115\EE5SB_122_123.jpg"/>
          <p:cNvPicPr>
            <a:picLocks noChangeAspect="1" noChangeArrowheads="1"/>
          </p:cNvPicPr>
          <p:nvPr/>
        </p:nvPicPr>
        <p:blipFill>
          <a:blip r:embed="rId4" cstate="print"/>
          <a:srcRect t="9110" r="65097" b="8167"/>
          <a:stretch>
            <a:fillRect/>
          </a:stretch>
        </p:blipFill>
        <p:spPr bwMode="auto">
          <a:xfrm>
            <a:off x="331912" y="204936"/>
            <a:ext cx="3880048" cy="6320410"/>
          </a:xfrm>
          <a:prstGeom prst="rect">
            <a:avLst/>
          </a:prstGeom>
          <a:noFill/>
        </p:spPr>
      </p:pic>
      <p:pic>
        <p:nvPicPr>
          <p:cNvPr id="8" name="Picture 2" descr="C:\Users\titul\Desktop\Отработка и закрепление лексико-грамматического материала с помощью всех компонентов УМК\270115\EE5SB_122_123.jpg"/>
          <p:cNvPicPr>
            <a:picLocks noChangeAspect="1" noChangeArrowheads="1"/>
          </p:cNvPicPr>
          <p:nvPr/>
        </p:nvPicPr>
        <p:blipFill>
          <a:blip r:embed="rId5" cstate="print"/>
          <a:srcRect l="68236" t="32422"/>
          <a:stretch>
            <a:fillRect/>
          </a:stretch>
        </p:blipFill>
        <p:spPr bwMode="auto">
          <a:xfrm>
            <a:off x="4454000" y="0"/>
            <a:ext cx="4690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5058" name="Picture 2" descr="https://www.englishteachers.ru/uploadedfiles/waresimgs/3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1656184" cy="2278349"/>
          </a:xfrm>
          <a:prstGeom prst="rect">
            <a:avLst/>
          </a:prstGeom>
          <a:noFill/>
        </p:spPr>
      </p:pic>
      <p:pic>
        <p:nvPicPr>
          <p:cNvPr id="45059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332655"/>
            <a:ext cx="4613709" cy="6358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 b="47904"/>
          <a:stretch>
            <a:fillRect/>
          </a:stretch>
        </p:blipFill>
        <p:spPr bwMode="auto">
          <a:xfrm>
            <a:off x="2005404" y="188640"/>
            <a:ext cx="6820265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 t="50831"/>
          <a:stretch>
            <a:fillRect/>
          </a:stretch>
        </p:blipFill>
        <p:spPr bwMode="auto">
          <a:xfrm>
            <a:off x="1882434" y="2132856"/>
            <a:ext cx="6951620" cy="471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608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260648"/>
            <a:ext cx="4628421" cy="6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4" name="Picture 4" descr="https://www.englishteachers.ru/uploadedfiles/waresimgs/37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88640"/>
            <a:ext cx="1728192" cy="2352665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b="60222"/>
          <a:stretch>
            <a:fillRect/>
          </a:stretch>
        </p:blipFill>
        <p:spPr bwMode="auto">
          <a:xfrm>
            <a:off x="2114650" y="413048"/>
            <a:ext cx="6950140" cy="3880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 t="40886"/>
          <a:stretch>
            <a:fillRect/>
          </a:stretch>
        </p:blipFill>
        <p:spPr bwMode="auto">
          <a:xfrm>
            <a:off x="2195736" y="1052736"/>
            <a:ext cx="6769888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710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260648"/>
            <a:ext cx="4601390" cy="6506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s://www.englishteachers.ru/uploadedfiles/waresimgs/37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728192" cy="2352665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b="53648"/>
          <a:stretch>
            <a:fillRect/>
          </a:stretch>
        </p:blipFill>
        <p:spPr bwMode="auto">
          <a:xfrm>
            <a:off x="2167131" y="413048"/>
            <a:ext cx="6798619" cy="445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2" name="Picture 4" descr="https://www.englishteachers.ru/uploadedfiles/waresimgs/3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876937" cy="252028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813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188640"/>
            <a:ext cx="4602160" cy="6506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b="59179"/>
          <a:stretch>
            <a:fillRect/>
          </a:stretch>
        </p:blipFill>
        <p:spPr bwMode="auto">
          <a:xfrm>
            <a:off x="467544" y="1700807"/>
            <a:ext cx="8441624" cy="4871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 t="41928"/>
          <a:stretch>
            <a:fillRect/>
          </a:stretch>
        </p:blipFill>
        <p:spPr bwMode="auto">
          <a:xfrm>
            <a:off x="1382219" y="620688"/>
            <a:ext cx="7584301" cy="622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915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-1"/>
            <a:ext cx="4808574" cy="6818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t="23766" b="7587"/>
          <a:stretch>
            <a:fillRect/>
          </a:stretch>
        </p:blipFill>
        <p:spPr bwMode="auto">
          <a:xfrm>
            <a:off x="2771800" y="908719"/>
            <a:ext cx="6032710" cy="5872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6" name="Picture 4" descr="https://www.englishteachers.ru/uploadedfiles/waresimgs/36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1789122" cy="2448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017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0"/>
            <a:ext cx="4843487" cy="6794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0" name="Picture 4" descr="https://www.englishteachers.ru/uploadedfiles/waresimgs/38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60648"/>
            <a:ext cx="1966585" cy="266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Обучающие компьютерные программы в системе обучения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Возможность самостоятельного выполнения учащимися заданий;</a:t>
            </a:r>
          </a:p>
          <a:p>
            <a:endParaRPr lang="ru-RU" dirty="0" smtClean="0"/>
          </a:p>
          <a:p>
            <a:r>
              <a:rPr lang="ru-RU" dirty="0" smtClean="0"/>
              <a:t>Возможность повторения материала в рамках одного упражнения;</a:t>
            </a:r>
          </a:p>
          <a:p>
            <a:endParaRPr lang="ru-RU" dirty="0" smtClean="0"/>
          </a:p>
          <a:p>
            <a:r>
              <a:rPr lang="ru-RU" dirty="0" smtClean="0"/>
              <a:t>Повышение ИКТ компетенции;</a:t>
            </a:r>
          </a:p>
          <a:p>
            <a:endParaRPr lang="ru-RU" dirty="0" smtClean="0"/>
          </a:p>
          <a:p>
            <a:r>
              <a:rPr lang="ru-RU" dirty="0" smtClean="0"/>
              <a:t>Развитие УУД.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Требования примерной программы по иностранному языку. ФГОС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>
                <a:latin typeface="+mj-lt"/>
              </a:rPr>
              <a:t>Лексический минимум выпускников:</a:t>
            </a:r>
          </a:p>
          <a:p>
            <a:r>
              <a:rPr lang="ru-RU" dirty="0" smtClean="0">
                <a:latin typeface="+mj-lt"/>
              </a:rPr>
              <a:t>начальной школы – 500 слов</a:t>
            </a:r>
          </a:p>
          <a:p>
            <a:r>
              <a:rPr lang="ru-RU" dirty="0" smtClean="0">
                <a:latin typeface="+mj-lt"/>
              </a:rPr>
              <a:t>средней школы – 1200 слов</a:t>
            </a:r>
          </a:p>
          <a:p>
            <a:r>
              <a:rPr lang="ru-RU" dirty="0" smtClean="0">
                <a:latin typeface="+mj-lt"/>
              </a:rPr>
              <a:t>старшей школы – 1400 слов</a:t>
            </a:r>
          </a:p>
          <a:p>
            <a:endParaRPr lang="ru-RU" dirty="0" smtClean="0">
              <a:latin typeface="+mj-lt"/>
            </a:endParaRPr>
          </a:p>
          <a:p>
            <a:pPr>
              <a:buNone/>
            </a:pPr>
            <a:r>
              <a:rPr lang="ru-RU" sz="2400" dirty="0" smtClean="0">
                <a:latin typeface="+mj-lt"/>
              </a:rPr>
              <a:t>Аналогичные требования предъявляются в УМК </a:t>
            </a:r>
            <a:endParaRPr lang="ru-RU" dirty="0" smtClean="0">
              <a:latin typeface="+mj-lt"/>
            </a:endParaRPr>
          </a:p>
          <a:p>
            <a:r>
              <a:rPr lang="en-US" dirty="0" smtClean="0">
                <a:latin typeface="+mj-lt"/>
              </a:rPr>
              <a:t>Happy English.ru</a:t>
            </a:r>
          </a:p>
          <a:p>
            <a:r>
              <a:rPr lang="en-US" dirty="0" smtClean="0">
                <a:latin typeface="+mj-lt"/>
              </a:rPr>
              <a:t>Enjoy English</a:t>
            </a:r>
          </a:p>
          <a:p>
            <a:r>
              <a:rPr lang="en-US" dirty="0" smtClean="0">
                <a:latin typeface="+mj-lt"/>
              </a:rPr>
              <a:t>Millie, New Millennium English</a:t>
            </a:r>
            <a:endParaRPr lang="ru-RU" dirty="0">
              <a:latin typeface="+mj-lt"/>
            </a:endParaRPr>
          </a:p>
        </p:txBody>
      </p:sp>
      <p:sp>
        <p:nvSpPr>
          <p:cNvPr id="4" name="Правая фигурная скобка 3"/>
          <p:cNvSpPr/>
          <p:nvPr/>
        </p:nvSpPr>
        <p:spPr>
          <a:xfrm>
            <a:off x="5652120" y="2564904"/>
            <a:ext cx="360040" cy="648072"/>
          </a:xfrm>
          <a:prstGeom prst="righ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84168" y="2564904"/>
            <a:ext cx="27050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Включая ранее изученные слова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animBg="1"/>
      <p:bldP spid="5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/>
              <a:t>Дополнительные пособия, как еще один способ расширить работу по УМК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Помогают индивидуализировать обучение;</a:t>
            </a:r>
          </a:p>
          <a:p>
            <a:endParaRPr lang="ru-RU" dirty="0" smtClean="0"/>
          </a:p>
          <a:p>
            <a:r>
              <a:rPr lang="ru-RU" dirty="0" smtClean="0"/>
              <a:t>Расширить знания по конкретной теме;</a:t>
            </a:r>
          </a:p>
          <a:p>
            <a:endParaRPr lang="ru-RU" dirty="0" smtClean="0"/>
          </a:p>
          <a:p>
            <a:r>
              <a:rPr lang="ru-RU" dirty="0" smtClean="0"/>
              <a:t>Повторить пройденный материал на новом </a:t>
            </a:r>
            <a:r>
              <a:rPr lang="ru-RU" dirty="0" err="1" smtClean="0"/>
              <a:t>социокультурном</a:t>
            </a:r>
            <a:r>
              <a:rPr lang="ru-RU" dirty="0" smtClean="0"/>
              <a:t> материале;</a:t>
            </a:r>
          </a:p>
          <a:p>
            <a:endParaRPr lang="ru-RU" dirty="0" smtClean="0"/>
          </a:p>
          <a:p>
            <a:r>
              <a:rPr lang="ru-RU" dirty="0" smtClean="0"/>
              <a:t>Повысить интерес учащихся к предмету.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Read Up! 3 </a:t>
            </a:r>
            <a:r>
              <a:rPr lang="ru-RU" dirty="0" smtClean="0"/>
              <a:t>класс</a:t>
            </a:r>
            <a:endParaRPr lang="ru-RU" dirty="0"/>
          </a:p>
        </p:txBody>
      </p:sp>
      <p:pic>
        <p:nvPicPr>
          <p:cNvPr id="51202" name="Picture 2" descr="C:\Users\titul\Desktop\Отработка и закрепление лексико-грамматического материала с помощью всех компонентов УМК\270115\Readup3_004_005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t="3945" b="9902"/>
          <a:stretch>
            <a:fillRect/>
          </a:stretch>
        </p:blipFill>
        <p:spPr bwMode="auto">
          <a:xfrm>
            <a:off x="23469" y="1457400"/>
            <a:ext cx="9120531" cy="5400600"/>
          </a:xfrm>
          <a:prstGeom prst="rect">
            <a:avLst/>
          </a:prstGeom>
          <a:noFill/>
        </p:spPr>
      </p:pic>
      <p:pic>
        <p:nvPicPr>
          <p:cNvPr id="51204" name="Picture 4" descr="https://www.englishteachers.ru/uploadedfiles/waresimgs/2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1"/>
            <a:ext cx="1475656" cy="2033590"/>
          </a:xfrm>
          <a:prstGeom prst="rect">
            <a:avLst/>
          </a:prstGeom>
          <a:noFill/>
        </p:spPr>
      </p:pic>
      <p:pic>
        <p:nvPicPr>
          <p:cNvPr id="6" name="Picture 2" descr="C:\Users\titul\Desktop\Отработка и закрепление лексико-грамматического материала с помощью всех компонентов УМК\270115\Readup3_004_005.jpg"/>
          <p:cNvPicPr>
            <a:picLocks noChangeAspect="1" noChangeArrowheads="1"/>
          </p:cNvPicPr>
          <p:nvPr/>
        </p:nvPicPr>
        <p:blipFill>
          <a:blip r:embed="rId4" cstate="print"/>
          <a:srcRect l="5020" t="14760" r="71537" b="9902"/>
          <a:stretch>
            <a:fillRect/>
          </a:stretch>
        </p:blipFill>
        <p:spPr bwMode="auto">
          <a:xfrm>
            <a:off x="0" y="138102"/>
            <a:ext cx="4067944" cy="6719898"/>
          </a:xfrm>
          <a:prstGeom prst="rect">
            <a:avLst/>
          </a:prstGeom>
          <a:noFill/>
        </p:spPr>
      </p:pic>
      <p:pic>
        <p:nvPicPr>
          <p:cNvPr id="7" name="Picture 2" descr="C:\Users\titul\Desktop\Отработка и закрепление лексико-грамматического материала с помощью всех компонентов УМК\270115\Readup3_004_005.jpg"/>
          <p:cNvPicPr>
            <a:picLocks noChangeAspect="1" noChangeArrowheads="1"/>
          </p:cNvPicPr>
          <p:nvPr/>
        </p:nvPicPr>
        <p:blipFill>
          <a:blip r:embed="rId5" cstate="print"/>
          <a:srcRect l="53727" t="9992" r="4429" b="9902"/>
          <a:stretch>
            <a:fillRect/>
          </a:stretch>
        </p:blipFill>
        <p:spPr bwMode="auto">
          <a:xfrm>
            <a:off x="2771800" y="0"/>
            <a:ext cx="5256584" cy="6916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32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1" y="0"/>
            <a:ext cx="5292080" cy="68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s://www.englishteachers.ru/uploadedfiles/waresimgs/2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88640"/>
            <a:ext cx="1728192" cy="23816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42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260647"/>
            <a:ext cx="4734980" cy="642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s://www.englishteachers.ru/uploadedfiles/waresimgs/2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88640"/>
            <a:ext cx="1728192" cy="23816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52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76672"/>
            <a:ext cx="4648910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2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72816" y="404664"/>
            <a:ext cx="4371184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1" name="Picture 5" descr="https://www.englishteachers.ru/uploadedfiles/waresimgs/33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39696" y="0"/>
            <a:ext cx="1443184" cy="1988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63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161" y="404664"/>
            <a:ext cx="4538579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279711"/>
            <a:ext cx="4355976" cy="6443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6" name="Picture 6" descr="https://www.englishteachers.ru/uploadedfiles/waresimgs/47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137989" cy="1556792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 l="14685" b="50138"/>
          <a:stretch>
            <a:fillRect/>
          </a:stretch>
        </p:blipFill>
        <p:spPr bwMode="auto">
          <a:xfrm>
            <a:off x="1683296" y="407856"/>
            <a:ext cx="7460704" cy="6450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 l="18066" t="39805"/>
          <a:stretch>
            <a:fillRect/>
          </a:stretch>
        </p:blipFill>
        <p:spPr bwMode="auto">
          <a:xfrm>
            <a:off x="3059832" y="97884"/>
            <a:ext cx="6236568" cy="6777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Используемая литература: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Гальскова Н.Д., </a:t>
            </a:r>
            <a:r>
              <a:rPr lang="ru-RU" dirty="0" err="1" smtClean="0"/>
              <a:t>Гез</a:t>
            </a:r>
            <a:r>
              <a:rPr lang="ru-RU" dirty="0" smtClean="0"/>
              <a:t> Н.И. – Теория обучения иностранным языкам. – М., 2007</a:t>
            </a:r>
          </a:p>
          <a:p>
            <a:r>
              <a:rPr lang="ru-RU" dirty="0" smtClean="0"/>
              <a:t>Миролюбов А.А. – Методика обучения иностранным языкам: традиции </a:t>
            </a:r>
            <a:r>
              <a:rPr lang="ru-RU" smtClean="0"/>
              <a:t>и современность</a:t>
            </a:r>
          </a:p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 проверить свой словарный запас?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F0"/>
                </a:solidFill>
                <a:hlinkClick r:id="rId2"/>
              </a:rPr>
              <a:t>http://my.vocabularysize.com/select/test</a:t>
            </a:r>
            <a:r>
              <a:rPr lang="ru-RU" dirty="0" smtClean="0">
                <a:solidFill>
                  <a:srgbClr val="00B0F0"/>
                </a:solidFill>
              </a:rPr>
              <a:t> </a:t>
            </a:r>
            <a:r>
              <a:rPr lang="ru-RU" dirty="0" smtClean="0"/>
              <a:t>от новозеландского университета Виктории в Веллингтоне</a:t>
            </a:r>
          </a:p>
          <a:p>
            <a:r>
              <a:rPr lang="en-US" dirty="0" smtClean="0">
                <a:hlinkClick r:id="rId3"/>
              </a:rPr>
              <a:t>http://testyourvocab.com/</a:t>
            </a:r>
            <a:r>
              <a:rPr lang="ru-RU" dirty="0" smtClean="0"/>
              <a:t> </a:t>
            </a:r>
          </a:p>
          <a:p>
            <a:r>
              <a:rPr lang="en-US" dirty="0" smtClean="0">
                <a:hlinkClick r:id="rId4"/>
              </a:rPr>
              <a:t>http://cambridgeenglish.org.ru/test-your-english/</a:t>
            </a:r>
            <a:r>
              <a:rPr lang="ru-RU" dirty="0" smtClean="0"/>
              <a:t> дает возможность узнать свой уровень владения языком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Calibri" pitchFamily="34" charset="0"/>
              </a:rPr>
              <a:t>Обучение лексической стороне речи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Лексика выступает в речи в тесной взаимосвязи с фонетикой и грамматикой.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Лексика более важный инструмент для общения, чем грамматика.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Основными требованиями к употреблению лексики являются точность употребления лексических единиц в контексте, богатство словарного запаса.</a:t>
            </a:r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Принципы, положенные при отборе лексического минимума в УМК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Статистические принципы – частотность и распространенность;</a:t>
            </a:r>
          </a:p>
          <a:p>
            <a:pPr>
              <a:buNone/>
            </a:pPr>
            <a:r>
              <a:rPr lang="ru-RU" dirty="0" smtClean="0"/>
              <a:t>Лингвистические принципы: </a:t>
            </a:r>
          </a:p>
          <a:p>
            <a:r>
              <a:rPr lang="ru-RU" dirty="0" smtClean="0"/>
              <a:t>семантическая ценность;</a:t>
            </a:r>
          </a:p>
          <a:p>
            <a:r>
              <a:rPr lang="ru-RU" dirty="0" smtClean="0"/>
              <a:t>принцип сочетаемости;</a:t>
            </a:r>
          </a:p>
          <a:p>
            <a:r>
              <a:rPr lang="ru-RU" dirty="0" smtClean="0"/>
              <a:t>принцип словообразовательной ценности.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https://www.englishteachers.ru/uploadedfiles/waresimgs/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1543869" cy="213135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7809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8804" y="260648"/>
            <a:ext cx="4779534" cy="6597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 b="58524"/>
          <a:stretch>
            <a:fillRect/>
          </a:stretch>
        </p:blipFill>
        <p:spPr bwMode="auto">
          <a:xfrm>
            <a:off x="1372856" y="332656"/>
            <a:ext cx="7546630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 t="41349"/>
          <a:stretch>
            <a:fillRect/>
          </a:stretch>
        </p:blipFill>
        <p:spPr bwMode="auto">
          <a:xfrm>
            <a:off x="2339752" y="1349391"/>
            <a:ext cx="6804248" cy="5508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369167"/>
            <a:ext cx="4516634" cy="6412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b="58026"/>
          <a:stretch>
            <a:fillRect/>
          </a:stretch>
        </p:blipFill>
        <p:spPr bwMode="auto">
          <a:xfrm>
            <a:off x="2135196" y="1196752"/>
            <a:ext cx="7008804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t="40851"/>
          <a:stretch>
            <a:fillRect/>
          </a:stretch>
        </p:blipFill>
        <p:spPr bwMode="auto">
          <a:xfrm>
            <a:off x="2397789" y="1193110"/>
            <a:ext cx="6746211" cy="5664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https://www.englishteachers.ru/uploadedfiles/waresimgs/1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88640"/>
            <a:ext cx="1731053" cy="2376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617</TotalTime>
  <Words>695</Words>
  <Application>Microsoft Office PowerPoint</Application>
  <PresentationFormat>Экран (4:3)</PresentationFormat>
  <Paragraphs>159</Paragraphs>
  <Slides>46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Справедливость</vt:lpstr>
      <vt:lpstr>Отработка и закрепление лексико-грамматического материала с помощью всех компонентов УМК на уроках английского языка</vt:lpstr>
      <vt:lpstr>Словарный запас англичан</vt:lpstr>
      <vt:lpstr>Виды словарного запаса:</vt:lpstr>
      <vt:lpstr>Требования примерной программы по иностранному языку. ФГОС</vt:lpstr>
      <vt:lpstr>Как проверить свой словарный запас?</vt:lpstr>
      <vt:lpstr>Обучение лексической стороне речи</vt:lpstr>
      <vt:lpstr>Принципы, положенные при отборе лексического минимума в УМК</vt:lpstr>
      <vt:lpstr>Слайд 8</vt:lpstr>
      <vt:lpstr>Слайд 9</vt:lpstr>
      <vt:lpstr>Слайд 10</vt:lpstr>
      <vt:lpstr>Слайд 11</vt:lpstr>
      <vt:lpstr>Трудности, возникающие при обучении чтению</vt:lpstr>
      <vt:lpstr>Работа по формированию и развитию лексических навыков</vt:lpstr>
      <vt:lpstr>Сколько раз употребляется слово play в УМК «Enjoy English 3»</vt:lpstr>
      <vt:lpstr>Сколько раз употребляется слово suggest в УМК «Enjoy English 5»</vt:lpstr>
      <vt:lpstr>Сколько раз употребляется слово support в УМК «Enjoy English 11»</vt:lpstr>
      <vt:lpstr>Сколько раз употребляется слово take в УМК «Millie 3»</vt:lpstr>
      <vt:lpstr>Сколько раз употребляется слово imagine в УМК «New Millennium English 6»</vt:lpstr>
      <vt:lpstr>Сколько раз употребляется слово get в УМК «Happy English.ru 2»</vt:lpstr>
      <vt:lpstr>Сколько раз употребляется слово protect в УМК «Happy English.ru 10»</vt:lpstr>
      <vt:lpstr>Слайд 21</vt:lpstr>
      <vt:lpstr>Слайд 22</vt:lpstr>
      <vt:lpstr>Отбор грамматического материала:</vt:lpstr>
      <vt:lpstr>Слайд 24</vt:lpstr>
      <vt:lpstr>Слайд 25</vt:lpstr>
      <vt:lpstr>Слайд 26</vt:lpstr>
      <vt:lpstr>Слайд 27</vt:lpstr>
      <vt:lpstr>Введение грамматического материала</vt:lpstr>
      <vt:lpstr>Упражнения для формирования грамматических навыков: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Обучающие компьютерные программы в системе обучения</vt:lpstr>
      <vt:lpstr>Дополнительные пособия, как еще один способ расширить работу по УМК</vt:lpstr>
      <vt:lpstr>Read Up! 3 класс</vt:lpstr>
      <vt:lpstr>Слайд 42</vt:lpstr>
      <vt:lpstr>Слайд 43</vt:lpstr>
      <vt:lpstr>Слайд 44</vt:lpstr>
      <vt:lpstr>Слайд 45</vt:lpstr>
      <vt:lpstr>Используемая литература: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Отработка и закрепление лексико-грамматического материала с помощью всех компонентов УМК на уроках английского языка</dc:title>
  <cp:lastModifiedBy>bim</cp:lastModifiedBy>
  <cp:revision>41</cp:revision>
  <dcterms:modified xsi:type="dcterms:W3CDTF">2015-01-30T06:55:31Z</dcterms:modified>
</cp:coreProperties>
</file>