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2" r:id="rId3"/>
    <p:sldId id="257" r:id="rId4"/>
    <p:sldId id="258" r:id="rId5"/>
    <p:sldId id="284" r:id="rId6"/>
    <p:sldId id="259" r:id="rId7"/>
    <p:sldId id="260" r:id="rId8"/>
    <p:sldId id="264" r:id="rId9"/>
    <p:sldId id="273" r:id="rId10"/>
    <p:sldId id="272" r:id="rId11"/>
    <p:sldId id="274" r:id="rId12"/>
    <p:sldId id="275" r:id="rId13"/>
    <p:sldId id="276" r:id="rId14"/>
    <p:sldId id="283" r:id="rId15"/>
    <p:sldId id="277" r:id="rId16"/>
    <p:sldId id="278" r:id="rId17"/>
    <p:sldId id="261" r:id="rId18"/>
    <p:sldId id="268" r:id="rId19"/>
    <p:sldId id="266" r:id="rId20"/>
    <p:sldId id="279" r:id="rId21"/>
    <p:sldId id="281" r:id="rId22"/>
    <p:sldId id="282" r:id="rId23"/>
    <p:sldId id="263" r:id="rId24"/>
    <p:sldId id="288" r:id="rId25"/>
    <p:sldId id="267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269" r:id="rId38"/>
    <p:sldId id="270" r:id="rId39"/>
    <p:sldId id="300" r:id="rId40"/>
    <p:sldId id="302" r:id="rId41"/>
    <p:sldId id="285" r:id="rId42"/>
    <p:sldId id="303" r:id="rId43"/>
    <p:sldId id="286" r:id="rId44"/>
    <p:sldId id="271" r:id="rId45"/>
    <p:sldId id="287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6F9"/>
    <a:srgbClr val="531E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941168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Буров 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Илья Михайлович, </a:t>
            </a: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ru-RU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Ведущий </a:t>
            </a:r>
            <a:r>
              <a:rPr lang="ru-RU" sz="1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</a:p>
        </p:txBody>
      </p:sp>
      <p:pic>
        <p:nvPicPr>
          <p:cNvPr id="1026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077072"/>
            <a:ext cx="1009480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90042" cy="1368151"/>
          </a:xfrm>
          <a:prstGeom prst="rect">
            <a:avLst/>
          </a:prstGeom>
          <a:noFill/>
        </p:spPr>
      </p:pic>
      <p:pic>
        <p:nvPicPr>
          <p:cNvPr id="1030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017670" cy="1412775"/>
          </a:xfrm>
          <a:prstGeom prst="rect">
            <a:avLst/>
          </a:prstGeom>
          <a:noFill/>
        </p:spPr>
      </p:pic>
      <p:pic>
        <p:nvPicPr>
          <p:cNvPr id="1032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0928"/>
            <a:ext cx="1017963" cy="1296144"/>
          </a:xfrm>
          <a:prstGeom prst="rect">
            <a:avLst/>
          </a:prstGeom>
          <a:noFill/>
        </p:spPr>
      </p:pic>
      <p:pic>
        <p:nvPicPr>
          <p:cNvPr id="1034" name="Picture 10" descr="https://www.englishteachers.ru/uploadedfiles/waresimgs/4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73216"/>
            <a:ext cx="1043608" cy="148478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2060848"/>
            <a:ext cx="83529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-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556F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Планирование  элективных  курсов </a:t>
            </a:r>
          </a:p>
          <a:p>
            <a:pPr algn="ctr"/>
            <a:r>
              <a:rPr lang="ru-RU" sz="4000" b="1" cap="none" spc="-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4556F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 профильной  школы</a:t>
            </a:r>
            <a:endParaRPr lang="ru-RU" sz="4000" b="1" cap="none" spc="-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4556F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>
            <a:lum bright="28000" contrast="4000"/>
          </a:blip>
          <a:srcRect/>
          <a:stretch>
            <a:fillRect/>
          </a:stretch>
        </p:blipFill>
        <p:spPr bwMode="auto">
          <a:xfrm>
            <a:off x="3851920" y="0"/>
            <a:ext cx="2203523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Интегрируют все полученные знания в единую целостную картину мира</a:t>
            </a:r>
            <a:endParaRPr lang="ru-RU" sz="3200" dirty="0"/>
          </a:p>
        </p:txBody>
      </p:sp>
      <p:pic>
        <p:nvPicPr>
          <p:cNvPr id="4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59631" cy="1748676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201693"/>
            <a:ext cx="3888432" cy="5656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Готовят к ЕГЭ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3972198" cy="558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68760"/>
            <a:ext cx="4133850" cy="558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31640" cy="1695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Готовят к ОГЭ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052736"/>
            <a:ext cx="4171251" cy="5736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91679" cy="218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Готовят к ЕГЭ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052736"/>
            <a:ext cx="4009502" cy="571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s://www.englishteachers.ru/uploadedfiles/waresimgs/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91680" cy="2406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Готовят к профессиональной деятельности</a:t>
            </a:r>
            <a:endParaRPr lang="ru-RU" sz="3200" dirty="0"/>
          </a:p>
        </p:txBody>
      </p:sp>
      <p:pic>
        <p:nvPicPr>
          <p:cNvPr id="399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135753"/>
            <a:ext cx="4168997" cy="5722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 b="64556"/>
          <a:stretch>
            <a:fillRect/>
          </a:stretch>
        </p:blipFill>
        <p:spPr bwMode="auto">
          <a:xfrm>
            <a:off x="0" y="1772816"/>
            <a:ext cx="8891197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74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Углубляют знание по предмету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124744"/>
            <a:ext cx="3888432" cy="5659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07455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0671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Углубляют знание по предмету</a:t>
            </a:r>
            <a:endParaRPr lang="ru-RU" sz="3200" dirty="0"/>
          </a:p>
        </p:txBody>
      </p:sp>
      <p:pic>
        <p:nvPicPr>
          <p:cNvPr id="35842" name="Picture 2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63868" cy="2276872"/>
          </a:xfrm>
          <a:prstGeom prst="rect">
            <a:avLst/>
          </a:prstGeom>
          <a:noFill/>
        </p:spPr>
      </p:pic>
      <p:pic>
        <p:nvPicPr>
          <p:cNvPr id="358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980728"/>
            <a:ext cx="4176464" cy="579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Профили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Иностранный язык входит в:</a:t>
            </a:r>
          </a:p>
          <a:p>
            <a:r>
              <a:rPr lang="ru-RU" dirty="0" smtClean="0"/>
              <a:t> филологический профиль;</a:t>
            </a:r>
          </a:p>
          <a:p>
            <a:r>
              <a:rPr lang="ru-RU" dirty="0" err="1" smtClean="0"/>
              <a:t>естественно-научный</a:t>
            </a:r>
            <a:r>
              <a:rPr lang="ru-RU" dirty="0" smtClean="0"/>
              <a:t> профиль;</a:t>
            </a:r>
          </a:p>
          <a:p>
            <a:r>
              <a:rPr lang="ru-RU" dirty="0" smtClean="0"/>
              <a:t>математический профиль;</a:t>
            </a:r>
          </a:p>
          <a:p>
            <a:r>
              <a:rPr lang="ru-RU" dirty="0" smtClean="0"/>
              <a:t>гуманитарно-социальный;</a:t>
            </a:r>
            <a:endParaRPr lang="ru-RU" dirty="0" smtClean="0"/>
          </a:p>
          <a:p>
            <a:r>
              <a:rPr lang="ru-RU" dirty="0" smtClean="0"/>
              <a:t>и т.д.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Переход понятий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Происходит переход от термина «профильный» в сторону термина «углубленный»</a:t>
            </a:r>
          </a:p>
          <a:p>
            <a:r>
              <a:rPr lang="ru-RU" dirty="0" smtClean="0"/>
              <a:t>Предмет «Иностранный язык» не имеет своего предмета речи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Углубленное изучение</a:t>
            </a:r>
            <a:endParaRPr lang="ru-RU" dirty="0"/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6541" y="1412776"/>
            <a:ext cx="4010291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b="21239"/>
          <a:stretch>
            <a:fillRect/>
          </a:stretch>
        </p:blipFill>
        <p:spPr bwMode="auto">
          <a:xfrm>
            <a:off x="2699792" y="116632"/>
            <a:ext cx="6240016" cy="65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1"/>
            <a:ext cx="1661139" cy="213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Сложно ли вам планировать элективные курсы?</a:t>
            </a:r>
          </a:p>
          <a:p>
            <a:r>
              <a:rPr lang="ru-RU" dirty="0" smtClean="0"/>
              <a:t> Сложно ли проводить элективные курсы</a:t>
            </a:r>
            <a:r>
              <a:rPr lang="ru-RU" dirty="0" smtClean="0"/>
              <a:t>?</a:t>
            </a:r>
            <a:endParaRPr lang="ru-RU" dirty="0" smtClean="0"/>
          </a:p>
          <a:p>
            <a:r>
              <a:rPr lang="ru-RU" dirty="0" smtClean="0"/>
              <a:t>Какие элективные курсы вы проводите</a:t>
            </a:r>
            <a:r>
              <a:rPr lang="ru-RU" dirty="0" smtClean="0"/>
              <a:t>?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96950"/>
          </a:xfrm>
        </p:spPr>
        <p:txBody>
          <a:bodyPr/>
          <a:lstStyle/>
          <a:p>
            <a:r>
              <a:rPr lang="ru-RU" dirty="0" smtClean="0"/>
              <a:t>Углубленное изучение</a:t>
            </a:r>
            <a:endParaRPr lang="ru-RU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949008"/>
            <a:ext cx="4320480" cy="59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b="40288"/>
          <a:stretch>
            <a:fillRect/>
          </a:stretch>
        </p:blipFill>
        <p:spPr bwMode="auto">
          <a:xfrm>
            <a:off x="2267743" y="764704"/>
            <a:ext cx="6524807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61991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96950"/>
          </a:xfrm>
        </p:spPr>
        <p:txBody>
          <a:bodyPr/>
          <a:lstStyle/>
          <a:p>
            <a:r>
              <a:rPr lang="ru-RU" dirty="0" smtClean="0"/>
              <a:t>Углубленное изучение</a:t>
            </a:r>
            <a:endParaRPr lang="ru-RU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3"/>
            <a:ext cx="7740352" cy="530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259631" cy="1748676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r="48834"/>
          <a:stretch>
            <a:fillRect/>
          </a:stretch>
        </p:blipFill>
        <p:spPr bwMode="auto">
          <a:xfrm>
            <a:off x="1331640" y="0"/>
            <a:ext cx="5112568" cy="684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96950"/>
          </a:xfrm>
        </p:spPr>
        <p:txBody>
          <a:bodyPr/>
          <a:lstStyle/>
          <a:p>
            <a:r>
              <a:rPr lang="ru-RU" dirty="0" smtClean="0"/>
              <a:t>Углубленное изучение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4086225" cy="544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1600" cy="1342666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2690" y="692696"/>
            <a:ext cx="4231310" cy="595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Межпредметные</a:t>
            </a:r>
            <a:r>
              <a:rPr lang="ru-RU" dirty="0" smtClean="0"/>
              <a:t> связи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736" y="1556792"/>
            <a:ext cx="482453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Английский язык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44208" y="5661248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2800" dirty="0" smtClean="0"/>
              <a:t>Экономика</a:t>
            </a:r>
            <a:endParaRPr lang="ru-RU" sz="2800" dirty="0"/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6444208" y="2708920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/>
              <a:t>География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3275856" y="2708920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noProof="0" dirty="0" smtClean="0"/>
              <a:t>Физика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3275856" y="4149080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/>
              <a:t>Химия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3275856" y="5517232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/>
              <a:t>Биология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179512" y="2708920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Алгебра</a:t>
            </a:r>
          </a:p>
        </p:txBody>
      </p:sp>
      <p:sp>
        <p:nvSpPr>
          <p:cNvPr id="11" name="Содержимое 4"/>
          <p:cNvSpPr txBox="1">
            <a:spLocks/>
          </p:cNvSpPr>
          <p:nvPr/>
        </p:nvSpPr>
        <p:spPr>
          <a:xfrm>
            <a:off x="107504" y="4149080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Геометрия</a:t>
            </a:r>
          </a:p>
        </p:txBody>
      </p:sp>
      <p:sp>
        <p:nvSpPr>
          <p:cNvPr id="12" name="Содержимое 4"/>
          <p:cNvSpPr txBox="1">
            <a:spLocks/>
          </p:cNvSpPr>
          <p:nvPr/>
        </p:nvSpPr>
        <p:spPr>
          <a:xfrm>
            <a:off x="6444208" y="3717032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/>
              <a:t>История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4"/>
          <p:cNvSpPr txBox="1">
            <a:spLocks/>
          </p:cNvSpPr>
          <p:nvPr/>
        </p:nvSpPr>
        <p:spPr>
          <a:xfrm>
            <a:off x="6444208" y="4725144"/>
            <a:ext cx="2592288" cy="7529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МХК</a:t>
            </a:r>
          </a:p>
        </p:txBody>
      </p:sp>
      <p:sp>
        <p:nvSpPr>
          <p:cNvPr id="14" name="Стрелка вниз 13"/>
          <p:cNvSpPr/>
          <p:nvPr/>
        </p:nvSpPr>
        <p:spPr>
          <a:xfrm rot="1578457">
            <a:off x="1942666" y="2265319"/>
            <a:ext cx="407910" cy="578055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270705">
            <a:off x="6940385" y="2268877"/>
            <a:ext cx="407910" cy="578055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318930" y="2348880"/>
            <a:ext cx="407910" cy="494495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355976" y="3501008"/>
            <a:ext cx="407910" cy="648072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74127" y="4941167"/>
            <a:ext cx="407910" cy="590565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1150579" y="3489456"/>
            <a:ext cx="407910" cy="659624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596336" y="3429000"/>
            <a:ext cx="407910" cy="371592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7596336" y="4437112"/>
            <a:ext cx="407910" cy="371592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7596336" y="5445224"/>
            <a:ext cx="407910" cy="371592"/>
          </a:xfrm>
          <a:prstGeom prst="downArrow">
            <a:avLst>
              <a:gd name="adj1" fmla="val 50000"/>
              <a:gd name="adj2" fmla="val 49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4963955" cy="6792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3212976"/>
            <a:ext cx="266429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История</a:t>
            </a:r>
            <a:endParaRPr lang="ru-RU" sz="32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059832" y="1772816"/>
            <a:ext cx="216024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59832" y="4005064"/>
            <a:ext cx="223224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51520" y="2276872"/>
            <a:ext cx="273630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ЕГЭ</a:t>
            </a:r>
            <a:endParaRPr lang="ru-RU" sz="3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987824" y="2636912"/>
            <a:ext cx="223224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1520" y="4437112"/>
            <a:ext cx="32403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Профориентация</a:t>
            </a:r>
            <a:endParaRPr lang="ru-RU" sz="32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2987824" y="908720"/>
            <a:ext cx="216024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491880" y="4077072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61991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53922"/>
            <a:ext cx="4824536" cy="6504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38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4684462" cy="6683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1"/>
            <a:ext cx="1829386" cy="2348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b="26526"/>
          <a:stretch>
            <a:fillRect/>
          </a:stretch>
        </p:blipFill>
        <p:spPr bwMode="auto">
          <a:xfrm>
            <a:off x="1835696" y="0"/>
            <a:ext cx="6408712" cy="6718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4635182" cy="670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1"/>
            <a:ext cx="1829386" cy="2348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45633"/>
          <a:stretch>
            <a:fillRect/>
          </a:stretch>
        </p:blipFill>
        <p:spPr bwMode="auto">
          <a:xfrm>
            <a:off x="1835697" y="-1"/>
            <a:ext cx="7147514" cy="5620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1829386" cy="2348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4959984" cy="683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 l="13710" t="43667" b="4789"/>
          <a:stretch>
            <a:fillRect/>
          </a:stretch>
        </p:blipFill>
        <p:spPr bwMode="auto">
          <a:xfrm>
            <a:off x="1835696" y="0"/>
            <a:ext cx="7308304" cy="6016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6633"/>
            <a:ext cx="4925870" cy="674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35695" cy="237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Нормативные 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Закон об образовании статья 2.25</a:t>
            </a:r>
          </a:p>
          <a:p>
            <a:r>
              <a:rPr lang="ru-RU" dirty="0" smtClean="0"/>
              <a:t>ФГОС С(П)ОО (принят приказом министерства образования №413 от 17.05.12)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60647"/>
            <a:ext cx="4591833" cy="644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https://www.englishteachers.ru/uploadedfiles/waresimgs/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91680" cy="2406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4248472" cy="529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1647625" cy="2276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412775"/>
            <a:ext cx="3816424" cy="5200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1647625" cy="2276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7" y="1484784"/>
            <a:ext cx="7373618" cy="5044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r="50195" b="38617"/>
          <a:stretch>
            <a:fillRect/>
          </a:stretch>
        </p:blipFill>
        <p:spPr bwMode="auto">
          <a:xfrm>
            <a:off x="1979712" y="1268759"/>
            <a:ext cx="6120680" cy="5160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" y="-1"/>
            <a:ext cx="1436810" cy="184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818"/>
          <a:stretch>
            <a:fillRect/>
          </a:stretch>
        </p:blipFill>
        <p:spPr bwMode="auto">
          <a:xfrm>
            <a:off x="4403634" y="1340768"/>
            <a:ext cx="3912782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2245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268760"/>
            <a:ext cx="3816424" cy="550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07455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r>
              <a:rPr lang="ru-RU" sz="2800" dirty="0" smtClean="0"/>
              <a:t>при помощи элективных курсов</a:t>
            </a:r>
            <a:endParaRPr lang="ru-RU" sz="28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277" y="1268760"/>
            <a:ext cx="3968159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2452" b="11863"/>
          <a:stretch>
            <a:fillRect/>
          </a:stretch>
        </p:blipFill>
        <p:spPr bwMode="auto">
          <a:xfrm>
            <a:off x="1676664" y="980728"/>
            <a:ext cx="6563502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3868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Формальная структура программы</a:t>
            </a:r>
            <a:r>
              <a:rPr lang="en-US" dirty="0" smtClean="0"/>
              <a:t> </a:t>
            </a:r>
            <a:r>
              <a:rPr lang="ru-RU" dirty="0" smtClean="0"/>
              <a:t>элективных курсов: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424936" cy="4525963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Титульный лист</a:t>
            </a:r>
          </a:p>
          <a:p>
            <a:pPr lvl="0"/>
            <a:r>
              <a:rPr lang="ru-RU" dirty="0" smtClean="0"/>
              <a:t>Пояснительная записка</a:t>
            </a:r>
          </a:p>
          <a:p>
            <a:pPr lvl="0"/>
            <a:r>
              <a:rPr lang="ru-RU" dirty="0" smtClean="0"/>
              <a:t>Учебно-тематический план</a:t>
            </a:r>
          </a:p>
          <a:p>
            <a:pPr lvl="0"/>
            <a:r>
              <a:rPr lang="ru-RU" dirty="0" smtClean="0"/>
              <a:t>Содержание изучаемого курса</a:t>
            </a:r>
          </a:p>
          <a:p>
            <a:pPr lvl="0"/>
            <a:r>
              <a:rPr lang="ru-RU" dirty="0" smtClean="0"/>
              <a:t>Методические рекомендации</a:t>
            </a:r>
          </a:p>
          <a:p>
            <a:pPr lvl="0"/>
            <a:r>
              <a:rPr lang="ru-RU" dirty="0" smtClean="0"/>
              <a:t>Литература (для учителей, для учащихся)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Пояснительная записка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обосновать необходимость введения данного курса;</a:t>
            </a:r>
          </a:p>
          <a:p>
            <a:r>
              <a:rPr lang="ru-RU" dirty="0" smtClean="0"/>
              <a:t>указать место и роль данного курса в профильном обучении; </a:t>
            </a:r>
          </a:p>
          <a:p>
            <a:r>
              <a:rPr lang="ru-RU" dirty="0" err="1" smtClean="0"/>
              <a:t>межпредметные</a:t>
            </a:r>
            <a:r>
              <a:rPr lang="ru-RU" dirty="0" smtClean="0"/>
              <a:t> связи, УУД и т.д. ;</a:t>
            </a:r>
          </a:p>
          <a:p>
            <a:r>
              <a:rPr lang="ru-RU" dirty="0" smtClean="0"/>
              <a:t>цель;</a:t>
            </a:r>
          </a:p>
          <a:p>
            <a:r>
              <a:rPr lang="ru-RU" dirty="0" smtClean="0"/>
              <a:t>задачи;</a:t>
            </a:r>
          </a:p>
          <a:p>
            <a:r>
              <a:rPr lang="ru-RU" dirty="0" smtClean="0"/>
              <a:t>функции;</a:t>
            </a:r>
          </a:p>
          <a:p>
            <a:r>
              <a:rPr lang="ru-RU" dirty="0" smtClean="0"/>
              <a:t>сроки реализации программы; </a:t>
            </a:r>
          </a:p>
          <a:p>
            <a:r>
              <a:rPr lang="ru-RU" dirty="0" smtClean="0"/>
              <a:t>методы обучения (активные: проектов, исследовательские), формы обучения (КСО, индивидуальное обучение, групповое), режим занятий; </a:t>
            </a:r>
          </a:p>
          <a:p>
            <a:r>
              <a:rPr lang="ru-RU" dirty="0" smtClean="0"/>
              <a:t>предполагаемые результаты;</a:t>
            </a:r>
          </a:p>
          <a:p>
            <a:r>
              <a:rPr lang="ru-RU" dirty="0" smtClean="0"/>
              <a:t>инструментарий для оценивания результатов обучения;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ru-RU" dirty="0" smtClean="0"/>
              <a:t>Пояснительная записка</a:t>
            </a:r>
            <a:endParaRPr lang="ru-RU" dirty="0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268760"/>
            <a:ext cx="3600400" cy="539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 t="48858"/>
          <a:stretch>
            <a:fillRect/>
          </a:stretch>
        </p:blipFill>
        <p:spPr bwMode="auto">
          <a:xfrm>
            <a:off x="2466975" y="1844824"/>
            <a:ext cx="6184230" cy="4736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259631" cy="1748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Ст.2.25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направленность (профиль) образования - ориентация образовательной программы на конкретные области знания и (или) виды деятельности, определяющая ее предметно-тематическое содержание, преобладающие виды учебной деятельности обучающегося и требования к результатам освоения образовательной программы;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ru-RU" dirty="0" smtClean="0"/>
              <a:t>Пояснительная записка</a:t>
            </a:r>
            <a:endParaRPr lang="ru-RU" dirty="0"/>
          </a:p>
        </p:txBody>
      </p:sp>
      <p:pic>
        <p:nvPicPr>
          <p:cNvPr id="6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59631" cy="1748676"/>
          </a:xfrm>
          <a:prstGeom prst="rect">
            <a:avLst/>
          </a:prstGeom>
          <a:noFill/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56792"/>
            <a:ext cx="756414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b="52632"/>
          <a:stretch>
            <a:fillRect/>
          </a:stretch>
        </p:blipFill>
        <p:spPr bwMode="auto">
          <a:xfrm>
            <a:off x="0" y="1628800"/>
            <a:ext cx="8964915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планирования</a:t>
            </a:r>
            <a:endParaRPr lang="ru-RU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53435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планирования</a:t>
            </a: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978" y="1600200"/>
            <a:ext cx="47700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и контроль</a:t>
            </a:r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577242"/>
            <a:ext cx="7633292" cy="466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Учебно-тематический </a:t>
            </a:r>
            <a:r>
              <a:rPr lang="ru-RU" dirty="0" smtClean="0"/>
              <a:t>план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496944" cy="525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196752"/>
            <a:ext cx="7272808" cy="5400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Использованная литература: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ru-RU" sz="2000" dirty="0" smtClean="0">
                <a:solidFill>
                  <a:schemeClr val="tx1"/>
                </a:solidFill>
              </a:rPr>
              <a:t>ФГОС С(П)ОО;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Новый словарь методических терминов и понятий (теория и практика обучения языкам</a:t>
            </a:r>
            <a:r>
              <a:rPr lang="ru-RU" sz="2000" dirty="0" smtClean="0">
                <a:solidFill>
                  <a:schemeClr val="tx1"/>
                </a:solidFill>
              </a:rPr>
              <a:t>). </a:t>
            </a:r>
            <a:r>
              <a:rPr lang="ru-RU" sz="2000" dirty="0" smtClean="0">
                <a:solidFill>
                  <a:schemeClr val="tx1"/>
                </a:solidFill>
              </a:rPr>
              <a:t>Э. Г. Азимов, А. Н. Щукин</a:t>
            </a:r>
            <a:r>
              <a:rPr lang="ru-RU" sz="2000" dirty="0" smtClean="0">
                <a:solidFill>
                  <a:schemeClr val="tx1"/>
                </a:solidFill>
              </a:rPr>
              <a:t>.;</a:t>
            </a:r>
            <a:r>
              <a:rPr lang="ru-RU" sz="2000" dirty="0" smtClean="0">
                <a:solidFill>
                  <a:schemeClr val="tx1"/>
                </a:solidFill>
              </a:rPr>
              <a:t> </a:t>
            </a:r>
            <a:r>
              <a:rPr lang="ru-RU" sz="2000" dirty="0" smtClean="0">
                <a:solidFill>
                  <a:schemeClr val="tx1"/>
                </a:solidFill>
              </a:rPr>
              <a:t>М., 2009;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Еще раз о «профильном» или «углубленном» уровне </a:t>
            </a:r>
            <a:r>
              <a:rPr lang="ru-RU" sz="2000" dirty="0" smtClean="0">
                <a:solidFill>
                  <a:schemeClr val="tx1"/>
                </a:solidFill>
              </a:rPr>
              <a:t>образования Л. Наумов «УГ </a:t>
            </a:r>
            <a:r>
              <a:rPr lang="ru-RU" sz="2000" dirty="0" smtClean="0">
                <a:solidFill>
                  <a:schemeClr val="tx1"/>
                </a:solidFill>
              </a:rPr>
              <a:t>Москва», №31 от 5 августа 2014 </a:t>
            </a:r>
            <a:r>
              <a:rPr lang="ru-RU" sz="2000" dirty="0" smtClean="0">
                <a:solidFill>
                  <a:schemeClr val="tx1"/>
                </a:solidFill>
              </a:rPr>
              <a:t>года</a:t>
            </a:r>
          </a:p>
          <a:p>
            <a:pPr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. </a:t>
            </a:r>
            <a:r>
              <a:rPr lang="ru-RU" sz="2000" dirty="0" smtClean="0">
                <a:solidFill>
                  <a:schemeClr val="tx1"/>
                </a:solidFill>
              </a:rPr>
              <a:t>Создание программ к элективным курсам по английскому языку – принципы и практика (на примере УМК “</a:t>
            </a:r>
            <a:r>
              <a:rPr lang="ru-RU" sz="2000" dirty="0" err="1" smtClean="0">
                <a:solidFill>
                  <a:schemeClr val="tx1"/>
                </a:solidFill>
              </a:rPr>
              <a:t>Business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English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for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Schools</a:t>
            </a:r>
            <a:r>
              <a:rPr lang="ru-RU" sz="2000" dirty="0" smtClean="0">
                <a:solidFill>
                  <a:schemeClr val="tx1"/>
                </a:solidFill>
              </a:rPr>
              <a:t>”) </a:t>
            </a:r>
            <a:r>
              <a:rPr lang="ru-RU" sz="2000" dirty="0" smtClean="0">
                <a:solidFill>
                  <a:schemeClr val="tx1"/>
                </a:solidFill>
              </a:rPr>
              <a:t>А. В. </a:t>
            </a:r>
            <a:r>
              <a:rPr lang="ru-RU" sz="2000" dirty="0" err="1" smtClean="0">
                <a:solidFill>
                  <a:schemeClr val="tx1"/>
                </a:solidFill>
              </a:rPr>
              <a:t>Конобеев</a:t>
            </a:r>
            <a:r>
              <a:rPr lang="ru-RU" sz="2000" dirty="0" smtClean="0">
                <a:solidFill>
                  <a:schemeClr val="tx1"/>
                </a:solidFill>
              </a:rPr>
              <a:t>/ Обнинск, АЯШ </a:t>
            </a:r>
            <a:r>
              <a:rPr lang="ru-RU" sz="2000" dirty="0" smtClean="0">
                <a:solidFill>
                  <a:schemeClr val="tx1"/>
                </a:solidFill>
              </a:rPr>
              <a:t>2(18)/2007</a:t>
            </a:r>
          </a:p>
          <a:p>
            <a:pPr algn="l">
              <a:buFont typeface="Arial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ru-RU" sz="2000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077072"/>
            <a:ext cx="1009480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90042" cy="1368151"/>
          </a:xfrm>
          <a:prstGeom prst="rect">
            <a:avLst/>
          </a:prstGeom>
          <a:noFill/>
        </p:spPr>
      </p:pic>
      <p:pic>
        <p:nvPicPr>
          <p:cNvPr id="1030" name="Picture 6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017670" cy="1412775"/>
          </a:xfrm>
          <a:prstGeom prst="rect">
            <a:avLst/>
          </a:prstGeom>
          <a:noFill/>
        </p:spPr>
      </p:pic>
      <p:pic>
        <p:nvPicPr>
          <p:cNvPr id="1032" name="Picture 8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0928"/>
            <a:ext cx="1017963" cy="1296144"/>
          </a:xfrm>
          <a:prstGeom prst="rect">
            <a:avLst/>
          </a:prstGeom>
          <a:noFill/>
        </p:spPr>
      </p:pic>
      <p:pic>
        <p:nvPicPr>
          <p:cNvPr id="1034" name="Picture 10" descr="https://www.englishteachers.ru/uploadedfiles/waresimgs/4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73216"/>
            <a:ext cx="1043608" cy="1484784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>
            <a:lum bright="28000" contrast="4000"/>
          </a:blip>
          <a:srcRect/>
          <a:stretch>
            <a:fillRect/>
          </a:stretch>
        </p:blipFill>
        <p:spPr bwMode="auto">
          <a:xfrm>
            <a:off x="3851921" y="0"/>
            <a:ext cx="1656184" cy="100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Распределение времени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старшей школе:</a:t>
            </a:r>
          </a:p>
          <a:p>
            <a:pPr>
              <a:buNone/>
            </a:pPr>
            <a:r>
              <a:rPr lang="ru-RU" dirty="0" smtClean="0"/>
              <a:t>Вариативный курс 40% учебной нагрузки</a:t>
            </a:r>
          </a:p>
          <a:p>
            <a:pPr>
              <a:buNone/>
            </a:pPr>
            <a:r>
              <a:rPr lang="ru-RU" dirty="0" err="1" smtClean="0"/>
              <a:t>Инвариативный</a:t>
            </a:r>
            <a:r>
              <a:rPr lang="ru-RU" dirty="0" smtClean="0"/>
              <a:t> курс 60% </a:t>
            </a:r>
            <a:r>
              <a:rPr lang="ru-RU" dirty="0" smtClean="0"/>
              <a:t>учебной нагрузки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/>
              <a:t>Профильное обучение</a:t>
            </a:r>
            <a:r>
              <a:rPr lang="ru-RU" dirty="0"/>
              <a:t> – средство дифференциации и индивидуализации обучения, позволяющее за счет изменений в структуре, содержании и организации образовательного процесса более полно учитывать интересы, склонности и способности учащихся, создавать условия для обучения старшеклассников в соответствии с их профессиональными интересами и намерениями в отношении продолжения образования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i="1" dirty="0" smtClean="0"/>
              <a:t>Элективные курсы</a:t>
            </a:r>
            <a:r>
              <a:rPr lang="ru-RU" dirty="0" smtClean="0"/>
              <a:t> – обязательные для посещения курсы по выбору учащихся, входящие в состав профиля обучения на старшей ступени школы.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Функции элективных </a:t>
            </a:r>
            <a:r>
              <a:rPr lang="ru-RU" i="1" dirty="0" smtClean="0"/>
              <a:t>курсов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Компенсируют проблемы в базовом образовании;</a:t>
            </a:r>
          </a:p>
          <a:p>
            <a:r>
              <a:rPr lang="ru-RU" dirty="0"/>
              <a:t>Готовят к ЕГЭ</a:t>
            </a:r>
            <a:r>
              <a:rPr lang="ru-RU" dirty="0" smtClean="0"/>
              <a:t>; </a:t>
            </a:r>
          </a:p>
          <a:p>
            <a:r>
              <a:rPr lang="ru-RU" dirty="0" smtClean="0"/>
              <a:t>Являются продолжением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работы;</a:t>
            </a:r>
            <a:endParaRPr lang="ru-RU" dirty="0"/>
          </a:p>
          <a:p>
            <a:r>
              <a:rPr lang="ru-RU" dirty="0"/>
              <a:t>Помогают приобретать умения для решения практических </a:t>
            </a:r>
            <a:r>
              <a:rPr lang="ru-RU" dirty="0" smtClean="0"/>
              <a:t>задач, </a:t>
            </a:r>
            <a:r>
              <a:rPr lang="ru-RU" dirty="0"/>
              <a:t>которые связаны с успешным продвижением на рынке труда;</a:t>
            </a:r>
          </a:p>
          <a:p>
            <a:r>
              <a:rPr lang="ru-RU" dirty="0"/>
              <a:t>Являются поддержкой изучения </a:t>
            </a:r>
            <a:r>
              <a:rPr lang="ru-RU" dirty="0" smtClean="0"/>
              <a:t>общеобразовательных предметов на </a:t>
            </a:r>
            <a:r>
              <a:rPr lang="ru-RU" dirty="0"/>
              <a:t>продвинутом уровне;</a:t>
            </a:r>
          </a:p>
          <a:p>
            <a:r>
              <a:rPr lang="ru-RU" dirty="0"/>
              <a:t>Интегрируют все полученные знания в единую целостную картину мира;</a:t>
            </a:r>
          </a:p>
          <a:p>
            <a:r>
              <a:rPr lang="ru-RU" dirty="0" smtClean="0"/>
              <a:t>Должны </a:t>
            </a:r>
            <a:r>
              <a:rPr lang="ru-RU" dirty="0"/>
              <a:t>удовлетворять </a:t>
            </a:r>
            <a:r>
              <a:rPr lang="ru-RU" dirty="0" smtClean="0"/>
              <a:t>интересы </a:t>
            </a:r>
            <a:r>
              <a:rPr lang="ru-RU" dirty="0"/>
              <a:t>учащихся.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3" name="Picture 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196752"/>
            <a:ext cx="4652009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1"/>
            <a:ext cx="1907704" cy="2449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 t="24798" b="19081"/>
          <a:stretch>
            <a:fillRect/>
          </a:stretch>
        </p:blipFill>
        <p:spPr bwMode="auto">
          <a:xfrm>
            <a:off x="0" y="1628800"/>
            <a:ext cx="6656313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63688" y="116632"/>
            <a:ext cx="6836296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Компенсируют проблемы в базовом образовании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63688" y="116632"/>
            <a:ext cx="6836296" cy="1196752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</a:t>
            </a:r>
            <a:r>
              <a:rPr lang="ru-RU" dirty="0" err="1" smtClean="0"/>
              <a:t>рофориентационная</a:t>
            </a:r>
            <a:r>
              <a:rPr lang="ru-RU" dirty="0" smtClean="0"/>
              <a:t> работа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https://www.englishteachers.ru/uploadedfiles/waresimgs/23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331640" cy="1709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524328" cy="5011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 r="50083"/>
          <a:stretch>
            <a:fillRect/>
          </a:stretch>
        </p:blipFill>
        <p:spPr bwMode="auto">
          <a:xfrm>
            <a:off x="179512" y="228600"/>
            <a:ext cx="4968552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 l="52444"/>
          <a:stretch>
            <a:fillRect/>
          </a:stretch>
        </p:blipFill>
        <p:spPr bwMode="auto">
          <a:xfrm>
            <a:off x="4410446" y="0"/>
            <a:ext cx="4733554" cy="662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2948</TotalTime>
  <Words>423</Words>
  <Application>Microsoft Office PowerPoint</Application>
  <PresentationFormat>Экран (4:3)</PresentationFormat>
  <Paragraphs>100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Нормативные документы</vt:lpstr>
      <vt:lpstr>Ст.2.25</vt:lpstr>
      <vt:lpstr>Распределение времени</vt:lpstr>
      <vt:lpstr>Слайд 6</vt:lpstr>
      <vt:lpstr>Функции элективных курсов:</vt:lpstr>
      <vt:lpstr>Компенсируют проблемы в базовом образовании</vt:lpstr>
      <vt:lpstr>Профориентационная работа</vt:lpstr>
      <vt:lpstr>Интегрируют все полученные знания в единую целостную картину мира</vt:lpstr>
      <vt:lpstr>Готовят к ЕГЭ</vt:lpstr>
      <vt:lpstr>Готовят к ОГЭ</vt:lpstr>
      <vt:lpstr>Готовят к ЕГЭ</vt:lpstr>
      <vt:lpstr>Готовят к профессиональной деятельности</vt:lpstr>
      <vt:lpstr>Углубляют знание по предмету</vt:lpstr>
      <vt:lpstr>Углубляют знание по предмету</vt:lpstr>
      <vt:lpstr>Профили обучения</vt:lpstr>
      <vt:lpstr>Переход понятий</vt:lpstr>
      <vt:lpstr>Углубленное изучение</vt:lpstr>
      <vt:lpstr>Углубленное изучение</vt:lpstr>
      <vt:lpstr>Углубленное изучение</vt:lpstr>
      <vt:lpstr>Углубленное изучение</vt:lpstr>
      <vt:lpstr>Межпредметные связи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Профориентационная работа при помощи элективных курсов</vt:lpstr>
      <vt:lpstr>Профориентационная работа при помощи элективных курсов</vt:lpstr>
      <vt:lpstr>Профориентационная работа при помощи элективных курсов</vt:lpstr>
      <vt:lpstr>Профориентационная работа при помощи элективных курсов</vt:lpstr>
      <vt:lpstr>Профориентационная работа при помощи элективных курсов</vt:lpstr>
      <vt:lpstr>Профориентационная работа при помощи элективных курсов</vt:lpstr>
      <vt:lpstr>Формальная структура программы элективных курсов: </vt:lpstr>
      <vt:lpstr>Пояснительная записка </vt:lpstr>
      <vt:lpstr>Пояснительная записка</vt:lpstr>
      <vt:lpstr>Пояснительная записка</vt:lpstr>
      <vt:lpstr>Пример планирования</vt:lpstr>
      <vt:lpstr>Пример планирования</vt:lpstr>
      <vt:lpstr>Структура и контроль</vt:lpstr>
      <vt:lpstr>Учебно-тематический план 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bim</cp:lastModifiedBy>
  <cp:revision>55</cp:revision>
  <dcterms:modified xsi:type="dcterms:W3CDTF">2014-11-19T13:35:17Z</dcterms:modified>
</cp:coreProperties>
</file>