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1"/>
  </p:notesMasterIdLst>
  <p:sldIdLst>
    <p:sldId id="256" r:id="rId2"/>
    <p:sldId id="299" r:id="rId3"/>
    <p:sldId id="258" r:id="rId4"/>
    <p:sldId id="300" r:id="rId5"/>
    <p:sldId id="257" r:id="rId6"/>
    <p:sldId id="259" r:id="rId7"/>
    <p:sldId id="313" r:id="rId8"/>
    <p:sldId id="312" r:id="rId9"/>
    <p:sldId id="314" r:id="rId10"/>
    <p:sldId id="302" r:id="rId11"/>
    <p:sldId id="304" r:id="rId12"/>
    <p:sldId id="311" r:id="rId13"/>
    <p:sldId id="315" r:id="rId14"/>
    <p:sldId id="303" r:id="rId15"/>
    <p:sldId id="308" r:id="rId16"/>
    <p:sldId id="309" r:id="rId17"/>
    <p:sldId id="310" r:id="rId18"/>
    <p:sldId id="305" r:id="rId19"/>
    <p:sldId id="291" r:id="rId20"/>
    <p:sldId id="306" r:id="rId21"/>
    <p:sldId id="307" r:id="rId22"/>
    <p:sldId id="316" r:id="rId23"/>
    <p:sldId id="317" r:id="rId24"/>
    <p:sldId id="318" r:id="rId25"/>
    <p:sldId id="319" r:id="rId26"/>
    <p:sldId id="320" r:id="rId27"/>
    <p:sldId id="323" r:id="rId28"/>
    <p:sldId id="321" r:id="rId29"/>
    <p:sldId id="298" r:id="rId3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962" autoAdjust="0"/>
    <p:restoredTop sz="94660"/>
  </p:normalViewPr>
  <p:slideViewPr>
    <p:cSldViewPr>
      <p:cViewPr>
        <p:scale>
          <a:sx n="60" d="100"/>
          <a:sy n="60" d="100"/>
        </p:scale>
        <p:origin x="-1590" y="-25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F560D9E-35E7-4F51-875E-3DCECCC989EC}" type="datetimeFigureOut">
              <a:rPr lang="ru-RU" smtClean="0"/>
              <a:pPr/>
              <a:t>24.04.2015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903D9BD-CB8B-4D1B-AA03-373044E007B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24.04.2015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24.04.2015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24.04.2015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24.04.2015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24.04.2015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24.04.2015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24.04.2015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9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5.jpe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23528" y="2276872"/>
            <a:ext cx="8496944" cy="1470025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Приемы активизации самостоятельной работы учащихся в обучении английскому языку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039344" y="5105400"/>
            <a:ext cx="5104656" cy="1752600"/>
          </a:xfrm>
        </p:spPr>
        <p:txBody>
          <a:bodyPr>
            <a:normAutofit fontScale="62500" lnSpcReduction="20000"/>
          </a:bodyPr>
          <a:lstStyle/>
          <a:p>
            <a:pPr algn="l"/>
            <a:r>
              <a:rPr lang="ru-RU" dirty="0" smtClean="0">
                <a:solidFill>
                  <a:schemeClr val="tx1"/>
                </a:solidFill>
              </a:rPr>
              <a:t>Буров Илья Михайлович, </a:t>
            </a:r>
          </a:p>
          <a:p>
            <a:pPr algn="l"/>
            <a:r>
              <a:rPr lang="ru-RU" dirty="0" smtClean="0">
                <a:solidFill>
                  <a:schemeClr val="tx1"/>
                </a:solidFill>
              </a:rPr>
              <a:t>ведущий методист издательства «Титул», </a:t>
            </a:r>
          </a:p>
          <a:p>
            <a:pPr algn="l"/>
            <a:r>
              <a:rPr lang="ru-RU" dirty="0" smtClean="0">
                <a:solidFill>
                  <a:schemeClr val="tx1"/>
                </a:solidFill>
              </a:rPr>
              <a:t>аспирант </a:t>
            </a:r>
            <a:r>
              <a:rPr lang="ru-RU" dirty="0" smtClean="0">
                <a:solidFill>
                  <a:schemeClr val="tx1"/>
                </a:solidFill>
              </a:rPr>
              <a:t>кафедры методики преподавания иностранных </a:t>
            </a:r>
            <a:r>
              <a:rPr lang="ru-RU" dirty="0" smtClean="0">
                <a:solidFill>
                  <a:schemeClr val="tx1"/>
                </a:solidFill>
              </a:rPr>
              <a:t>языков Университета </a:t>
            </a:r>
            <a:r>
              <a:rPr lang="ru-RU" dirty="0" smtClean="0">
                <a:solidFill>
                  <a:schemeClr val="tx1"/>
                </a:solidFill>
              </a:rPr>
              <a:t>Российской Академии Образования </a:t>
            </a:r>
          </a:p>
          <a:p>
            <a:pPr algn="l"/>
            <a:endParaRPr lang="ru-RU" dirty="0" smtClean="0">
              <a:solidFill>
                <a:schemeClr val="tx1"/>
              </a:solidFill>
            </a:endParaRPr>
          </a:p>
          <a:p>
            <a:endParaRPr lang="ru-RU" dirty="0"/>
          </a:p>
        </p:txBody>
      </p:sp>
      <p:pic>
        <p:nvPicPr>
          <p:cNvPr id="4" name="Picture 5" descr="C:\Documents and Settings\bim\Рабочий стол\логотипы\Титул_logo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63888" y="188640"/>
            <a:ext cx="2160240" cy="131443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Заголовок 1"/>
          <p:cNvSpPr>
            <a:spLocks noGrp="1"/>
          </p:cNvSpPr>
          <p:nvPr>
            <p:ph type="title"/>
          </p:nvPr>
        </p:nvSpPr>
        <p:spPr>
          <a:xfrm>
            <a:off x="971600" y="0"/>
            <a:ext cx="7848600" cy="1368152"/>
          </a:xfrm>
        </p:spPr>
        <p:txBody>
          <a:bodyPr>
            <a:noAutofit/>
          </a:bodyPr>
          <a:lstStyle/>
          <a:p>
            <a:r>
              <a:rPr lang="ru-RU" sz="3200" b="1" dirty="0" smtClean="0"/>
              <a:t>Обучение в сотрудничестве</a:t>
            </a:r>
            <a:r>
              <a:rPr lang="en-US" sz="2400" b="1" dirty="0" smtClean="0"/>
              <a:t/>
            </a:r>
            <a:br>
              <a:rPr lang="en-US" sz="2400" b="1" dirty="0" smtClean="0"/>
            </a:br>
            <a:r>
              <a:rPr lang="ru-RU" sz="2400" b="1" dirty="0" smtClean="0"/>
              <a:t/>
            </a:r>
            <a:br>
              <a:rPr lang="ru-RU" sz="2400" b="1" dirty="0" smtClean="0"/>
            </a:br>
            <a:endParaRPr lang="ru-RU" sz="2400" b="1" dirty="0" smtClean="0">
              <a:solidFill>
                <a:schemeClr val="bg1"/>
              </a:solidFill>
            </a:endParaRPr>
          </a:p>
        </p:txBody>
      </p:sp>
      <p:pic>
        <p:nvPicPr>
          <p:cNvPr id="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11960" y="692332"/>
            <a:ext cx="4464496" cy="60566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15616" y="1916832"/>
            <a:ext cx="7344816" cy="4703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 descr="https://www.englishteachers.ru/uploadedfiles/waresimgs/13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" y="1"/>
            <a:ext cx="1447008" cy="198884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63688" y="0"/>
            <a:ext cx="5904656" cy="1052736"/>
          </a:xfrm>
        </p:spPr>
        <p:txBody>
          <a:bodyPr>
            <a:noAutofit/>
          </a:bodyPr>
          <a:lstStyle/>
          <a:p>
            <a:r>
              <a:rPr lang="ru-RU" sz="3600" b="1" dirty="0" smtClean="0"/>
              <a:t>Обучение в сотрудничестве</a:t>
            </a:r>
            <a:endParaRPr lang="ru-RU" sz="3600" dirty="0"/>
          </a:p>
        </p:txBody>
      </p:sp>
      <p:pic>
        <p:nvPicPr>
          <p:cNvPr id="41985" name="Picture 1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88023" y="980728"/>
            <a:ext cx="4107947" cy="5785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1"/>
          <p:cNvPicPr>
            <a:picLocks noChangeAspect="1" noChangeArrowheads="1"/>
          </p:cNvPicPr>
          <p:nvPr/>
        </p:nvPicPr>
        <p:blipFill>
          <a:blip r:embed="rId2" cstate="print"/>
          <a:srcRect t="19146" b="51497"/>
          <a:stretch>
            <a:fillRect/>
          </a:stretch>
        </p:blipFill>
        <p:spPr bwMode="auto">
          <a:xfrm>
            <a:off x="-54936" y="2132856"/>
            <a:ext cx="8708022" cy="36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987" name="Picture 3" descr="https://www.englishteachers.ru/uploadedfiles/waresimgs/21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470575" cy="198884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288" y="115888"/>
            <a:ext cx="8229600" cy="706437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/>
              <a:t>Проект-игра (</a:t>
            </a:r>
            <a:r>
              <a:rPr lang="en-US" dirty="0" smtClean="0"/>
              <a:t>“NME”</a:t>
            </a:r>
            <a:r>
              <a:rPr lang="ru-RU" dirty="0" smtClean="0"/>
              <a:t> 8 </a:t>
            </a:r>
            <a:r>
              <a:rPr lang="ru-RU" dirty="0" err="1" smtClean="0"/>
              <a:t>кл</a:t>
            </a:r>
            <a:r>
              <a:rPr lang="ru-RU" dirty="0" smtClean="0"/>
              <a:t>.)</a:t>
            </a: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179513" y="803845"/>
            <a:ext cx="8964488" cy="605415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13" y="115888"/>
            <a:ext cx="8229600" cy="706437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/>
              <a:t>Метод проектов</a:t>
            </a:r>
          </a:p>
        </p:txBody>
      </p:sp>
      <p:pic>
        <p:nvPicPr>
          <p:cNvPr id="4" name="Picture 21"/>
          <p:cNvPicPr preferRelativeResize="0">
            <a:picLocks noGrp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824190" y="836713"/>
            <a:ext cx="4319810" cy="602128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Picture 2" descr="https://www.englishteachers.ru/uploadedfiles/waresimgs/9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763688" cy="2437097"/>
          </a:xfrm>
          <a:prstGeom prst="rect">
            <a:avLst/>
          </a:prstGeom>
          <a:noFill/>
        </p:spPr>
      </p:pic>
      <p:pic>
        <p:nvPicPr>
          <p:cNvPr id="6" name="Picture 21"/>
          <p:cNvPicPr preferRelativeResize="0">
            <a:picLocks noChangeArrowheads="1"/>
          </p:cNvPicPr>
          <p:nvPr/>
        </p:nvPicPr>
        <p:blipFill>
          <a:blip r:embed="rId2" cstate="print"/>
          <a:srcRect t="53676"/>
          <a:stretch>
            <a:fillRect/>
          </a:stretch>
        </p:blipFill>
        <p:spPr>
          <a:xfrm>
            <a:off x="1115616" y="2340496"/>
            <a:ext cx="7092280" cy="451750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Заголовок 1"/>
          <p:cNvSpPr>
            <a:spLocks noGrp="1"/>
          </p:cNvSpPr>
          <p:nvPr>
            <p:ph type="title"/>
          </p:nvPr>
        </p:nvSpPr>
        <p:spPr>
          <a:xfrm>
            <a:off x="1403648" y="0"/>
            <a:ext cx="6696472" cy="792088"/>
          </a:xfrm>
        </p:spPr>
        <p:txBody>
          <a:bodyPr>
            <a:noAutofit/>
          </a:bodyPr>
          <a:lstStyle/>
          <a:p>
            <a:r>
              <a:rPr lang="ru-RU" sz="4000" b="1" dirty="0" smtClean="0"/>
              <a:t>Метод</a:t>
            </a:r>
            <a:r>
              <a:rPr lang="en-US" sz="4000" b="1" dirty="0" smtClean="0"/>
              <a:t> </a:t>
            </a:r>
            <a:r>
              <a:rPr lang="ru-RU" sz="4000" b="1" dirty="0" smtClean="0"/>
              <a:t>проектов </a:t>
            </a:r>
          </a:p>
        </p:txBody>
      </p:sp>
      <p:sp>
        <p:nvSpPr>
          <p:cNvPr id="5124" name="Объект 2"/>
          <p:cNvSpPr>
            <a:spLocks noGrp="1"/>
          </p:cNvSpPr>
          <p:nvPr>
            <p:ph idx="1"/>
          </p:nvPr>
        </p:nvSpPr>
        <p:spPr>
          <a:xfrm>
            <a:off x="611188" y="1700808"/>
            <a:ext cx="7921625" cy="4968280"/>
          </a:xfrm>
        </p:spPr>
        <p:txBody>
          <a:bodyPr/>
          <a:lstStyle/>
          <a:p>
            <a:endParaRPr lang="ru-RU" sz="2400" dirty="0" smtClean="0"/>
          </a:p>
          <a:p>
            <a:endParaRPr lang="ru-RU" sz="2400" dirty="0" smtClean="0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81528" y="692695"/>
            <a:ext cx="4484954" cy="61653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3611737" y="3244334"/>
            <a:ext cx="192052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</a:rPr>
              <a:t>Применение ИКТ</a:t>
            </a:r>
            <a:endParaRPr lang="ru-RU" dirty="0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 cstate="print"/>
          <a:srcRect l="3407" t="78566" r="4713"/>
          <a:stretch>
            <a:fillRect/>
          </a:stretch>
        </p:blipFill>
        <p:spPr bwMode="auto">
          <a:xfrm>
            <a:off x="247665" y="2636912"/>
            <a:ext cx="8896335" cy="2852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0418" name="Picture 2" descr="https://www.englishteachers.ru/uploadedfiles/waresimgs/18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742470" cy="234888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Заголовок 1"/>
          <p:cNvSpPr>
            <a:spLocks noGrp="1"/>
          </p:cNvSpPr>
          <p:nvPr>
            <p:ph type="title"/>
          </p:nvPr>
        </p:nvSpPr>
        <p:spPr>
          <a:xfrm>
            <a:off x="468313" y="188913"/>
            <a:ext cx="8229600" cy="706437"/>
          </a:xfrm>
        </p:spPr>
        <p:txBody>
          <a:bodyPr/>
          <a:lstStyle/>
          <a:p>
            <a:r>
              <a:rPr lang="ru-RU" sz="2800" dirty="0" smtClean="0"/>
              <a:t>Организация работы над проектом (</a:t>
            </a:r>
            <a:r>
              <a:rPr lang="en-US" sz="2800" dirty="0" smtClean="0"/>
              <a:t>“NME” </a:t>
            </a:r>
            <a:r>
              <a:rPr lang="ru-RU" sz="2800" dirty="0" smtClean="0"/>
              <a:t>5 </a:t>
            </a:r>
            <a:r>
              <a:rPr lang="ru-RU" sz="2800" dirty="0" err="1" smtClean="0"/>
              <a:t>кл</a:t>
            </a:r>
            <a:r>
              <a:rPr lang="ru-RU" sz="2800" dirty="0" smtClean="0"/>
              <a:t>.)</a:t>
            </a:r>
          </a:p>
        </p:txBody>
      </p:sp>
      <p:pic>
        <p:nvPicPr>
          <p:cNvPr id="25603" name="Picture 4" descr="C:\Documents and Settings\alexeyvk\Рабочий стол\webinar\Безымянный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323850" y="836613"/>
            <a:ext cx="4186238" cy="5680075"/>
          </a:xfrm>
          <a:noFill/>
        </p:spPr>
      </p:pic>
      <p:pic>
        <p:nvPicPr>
          <p:cNvPr id="25604" name="Picture 5" descr="C:\Documents and Settings\alexeyvk\Рабочий стол\webinar\Безымянный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4500563" y="836613"/>
            <a:ext cx="4175125" cy="5667375"/>
          </a:xfrm>
          <a:noFill/>
        </p:spPr>
      </p:pic>
      <p:pic>
        <p:nvPicPr>
          <p:cNvPr id="6" name="Picture 5" descr="C:\Documents and Settings\alexeyvk\Рабочий стол\webinar\Безымянный.JPG"/>
          <p:cNvPicPr>
            <a:picLocks noChangeAspect="1" noChangeArrowheads="1"/>
          </p:cNvPicPr>
          <p:nvPr/>
        </p:nvPicPr>
        <p:blipFill>
          <a:blip r:embed="rId3" cstate="print"/>
          <a:srcRect t="46865"/>
          <a:stretch>
            <a:fillRect/>
          </a:stretch>
        </p:blipFill>
        <p:spPr>
          <a:xfrm>
            <a:off x="60510" y="234277"/>
            <a:ext cx="8903977" cy="64221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619671" y="115888"/>
            <a:ext cx="7078241" cy="936625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/>
              <a:t>Проектная деятельность</a:t>
            </a:r>
          </a:p>
        </p:txBody>
      </p:sp>
      <p:pic>
        <p:nvPicPr>
          <p:cNvPr id="26627" name="Picture 2" descr="C:\Documents and Settings\alexeyvk\Рабочий стол\Проектная деятельность\HEru5.bmp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303463" y="1173162"/>
            <a:ext cx="6840537" cy="5684838"/>
          </a:xfrm>
          <a:noFill/>
        </p:spPr>
      </p:pic>
      <p:pic>
        <p:nvPicPr>
          <p:cNvPr id="61442" name="Picture 2" descr="https://www.englishteachers.ru/uploadedfiles/waresimgs/1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807443" cy="234888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Заголовок 1"/>
          <p:cNvSpPr>
            <a:spLocks noGrp="1"/>
          </p:cNvSpPr>
          <p:nvPr>
            <p:ph type="title"/>
          </p:nvPr>
        </p:nvSpPr>
        <p:spPr>
          <a:xfrm>
            <a:off x="179388" y="115888"/>
            <a:ext cx="8785225" cy="850900"/>
          </a:xfrm>
        </p:spPr>
        <p:txBody>
          <a:bodyPr/>
          <a:lstStyle/>
          <a:p>
            <a:r>
              <a:rPr lang="ru-RU" sz="3600" dirty="0" smtClean="0"/>
              <a:t>Организация работы, опоры</a:t>
            </a:r>
          </a:p>
        </p:txBody>
      </p:sp>
      <p:pic>
        <p:nvPicPr>
          <p:cNvPr id="27651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79388" y="908050"/>
            <a:ext cx="4248150" cy="5821363"/>
          </a:xfrm>
          <a:noFill/>
        </p:spPr>
      </p:pic>
      <p:pic>
        <p:nvPicPr>
          <p:cNvPr id="27652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4643438" y="866775"/>
            <a:ext cx="4249737" cy="5857875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07704" y="0"/>
            <a:ext cx="6563072" cy="1143000"/>
          </a:xfrm>
        </p:spPr>
        <p:txBody>
          <a:bodyPr>
            <a:noAutofit/>
          </a:bodyPr>
          <a:lstStyle/>
          <a:p>
            <a:r>
              <a:rPr lang="ru-RU" sz="2800" b="1" dirty="0" smtClean="0"/>
              <a:t>Ролевые игры проблемной направленности</a:t>
            </a:r>
            <a:endParaRPr lang="ru-RU" sz="2800" b="1" dirty="0"/>
          </a:p>
        </p:txBody>
      </p:sp>
      <p:pic>
        <p:nvPicPr>
          <p:cNvPr id="4" name="Picture 3" descr="C:\Documents and Settings\alexeyvk\Рабочий стол\webinar\Безымянный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67544" y="1297707"/>
            <a:ext cx="8378524" cy="5560293"/>
          </a:xfrm>
          <a:noFill/>
        </p:spPr>
      </p:pic>
      <p:pic>
        <p:nvPicPr>
          <p:cNvPr id="50178" name="Picture 2" descr="https://www.englishteachers.ru/uploadedfiles/waresimgs/36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1"/>
            <a:ext cx="1259632" cy="1641227"/>
          </a:xfrm>
          <a:prstGeom prst="rect">
            <a:avLst/>
          </a:prstGeom>
          <a:noFill/>
        </p:spPr>
      </p:pic>
      <p:pic>
        <p:nvPicPr>
          <p:cNvPr id="5" name="Picture 3" descr="C:\Documents and Settings\alexeyvk\Рабочий стол\webinar\Безымянный.JPG"/>
          <p:cNvPicPr>
            <a:picLocks noChangeAspect="1" noChangeArrowheads="1"/>
          </p:cNvPicPr>
          <p:nvPr/>
        </p:nvPicPr>
        <p:blipFill>
          <a:blip r:embed="rId2" cstate="print"/>
          <a:srcRect r="50153"/>
          <a:stretch>
            <a:fillRect/>
          </a:stretch>
        </p:blipFill>
        <p:spPr>
          <a:xfrm>
            <a:off x="16927" y="0"/>
            <a:ext cx="5151201" cy="6858000"/>
          </a:xfrm>
          <a:prstGeom prst="rect">
            <a:avLst/>
          </a:prstGeom>
          <a:noFill/>
        </p:spPr>
      </p:pic>
      <p:pic>
        <p:nvPicPr>
          <p:cNvPr id="6" name="Picture 3" descr="C:\Documents and Settings\alexeyvk\Рабочий стол\webinar\Безымянный.JPG"/>
          <p:cNvPicPr>
            <a:picLocks noChangeAspect="1" noChangeArrowheads="1"/>
          </p:cNvPicPr>
          <p:nvPr/>
        </p:nvPicPr>
        <p:blipFill>
          <a:blip r:embed="rId2" cstate="print"/>
          <a:srcRect t="60378" r="50153"/>
          <a:stretch>
            <a:fillRect/>
          </a:stretch>
        </p:blipFill>
        <p:spPr>
          <a:xfrm>
            <a:off x="-1" y="1052736"/>
            <a:ext cx="9145887" cy="4824536"/>
          </a:xfrm>
          <a:prstGeom prst="rect">
            <a:avLst/>
          </a:prstGeom>
          <a:noFill/>
        </p:spPr>
      </p:pic>
      <p:pic>
        <p:nvPicPr>
          <p:cNvPr id="8" name="Picture 3" descr="C:\Documents and Settings\alexeyvk\Рабочий стол\webinar\Безымянный.JPG"/>
          <p:cNvPicPr>
            <a:picLocks noChangeAspect="1" noChangeArrowheads="1"/>
          </p:cNvPicPr>
          <p:nvPr/>
        </p:nvPicPr>
        <p:blipFill>
          <a:blip r:embed="rId2" cstate="print"/>
          <a:srcRect l="50607" b="37343"/>
          <a:stretch>
            <a:fillRect/>
          </a:stretch>
        </p:blipFill>
        <p:spPr>
          <a:xfrm>
            <a:off x="1043608" y="27710"/>
            <a:ext cx="7632848" cy="642562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932039" y="1049612"/>
            <a:ext cx="4192721" cy="5808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8" name="Picture 4" descr="https://www.englishteachers.ru/uploadedfiles/waresimgs/11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5574" y="83419"/>
            <a:ext cx="1289803" cy="17614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47088" b="64328"/>
          <a:stretch/>
        </p:blipFill>
        <p:spPr bwMode="auto">
          <a:xfrm>
            <a:off x="395536" y="1684998"/>
            <a:ext cx="5256584" cy="49095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1763688" y="0"/>
            <a:ext cx="66247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/>
              <a:t>Мозговой штурм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«Основная роль учителя – побуждать учащихся к самостоятельному логическому мышлению, учить их анализу, определению познавательных задач и проблем урока, применению полученных знаний и приобретенных умений, в том числе </a:t>
            </a:r>
            <a:r>
              <a:rPr lang="ru-RU" dirty="0" smtClean="0"/>
              <a:t>практических».</a:t>
            </a:r>
            <a:endParaRPr lang="ru-RU" dirty="0" smtClean="0"/>
          </a:p>
          <a:p>
            <a:pPr algn="r">
              <a:buNone/>
            </a:pPr>
            <a:r>
              <a:rPr lang="ru-RU" dirty="0" smtClean="0"/>
              <a:t>И.Т. Огородников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2" descr="Y:\Titul-OKT\Для ОГР\EE10P5Check.jpg"/>
          <p:cNvPicPr>
            <a:picLocks noChangeAspect="1" noChangeArrowheads="1"/>
          </p:cNvPicPr>
          <p:nvPr/>
        </p:nvPicPr>
        <p:blipFill>
          <a:blip r:embed="rId2" cstate="print"/>
          <a:srcRect l="9247" t="13289" r="9838" b="13622"/>
          <a:stretch>
            <a:fillRect/>
          </a:stretch>
        </p:blipFill>
        <p:spPr bwMode="auto">
          <a:xfrm>
            <a:off x="1187450" y="1268413"/>
            <a:ext cx="7734300" cy="558958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992313" cy="19891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TextBox 3"/>
          <p:cNvSpPr txBox="1"/>
          <p:nvPr/>
        </p:nvSpPr>
        <p:spPr>
          <a:xfrm>
            <a:off x="2411760" y="0"/>
            <a:ext cx="56166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/>
              <a:t>Мозговой штурм в ОКП</a:t>
            </a:r>
            <a:endParaRPr lang="ru-RU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Дискуссии</a:t>
            </a:r>
            <a:endParaRPr lang="ru-RU" dirty="0"/>
          </a:p>
        </p:txBody>
      </p:sp>
      <p:pic>
        <p:nvPicPr>
          <p:cNvPr id="4813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3800" y="1265748"/>
            <a:ext cx="3838575" cy="52551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8132" name="AutoShape 4" descr="https://www.englishteachers.ru/uploadedfiles/waresimgs/364.jpg"/>
          <p:cNvSpPr>
            <a:spLocks noChangeAspect="1" noChangeArrowheads="1"/>
          </p:cNvSpPr>
          <p:nvPr/>
        </p:nvSpPr>
        <p:spPr bwMode="auto">
          <a:xfrm>
            <a:off x="63500" y="-136525"/>
            <a:ext cx="3238500" cy="32385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8134" name="Picture 6" descr="https://www.englishteachers.ru/uploadedfiles/waresimgs/36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2016224" cy="2757483"/>
          </a:xfrm>
          <a:prstGeom prst="rect">
            <a:avLst/>
          </a:prstGeom>
          <a:noFill/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print"/>
          <a:srcRect t="51966"/>
          <a:stretch>
            <a:fillRect/>
          </a:stretch>
        </p:blipFill>
        <p:spPr bwMode="auto">
          <a:xfrm>
            <a:off x="0" y="-27384"/>
            <a:ext cx="9144000" cy="601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612" name="Picture 4" descr="https://www.englishteachers.ru/uploadedfiles/waresimgs/24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71400"/>
            <a:ext cx="1907704" cy="259988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8610" name="Picture 2"/>
          <p:cNvPicPr>
            <a:picLocks noChangeAspect="1" noChangeArrowheads="1"/>
          </p:cNvPicPr>
          <p:nvPr/>
        </p:nvPicPr>
        <p:blipFill>
          <a:blip r:embed="rId3" cstate="print"/>
          <a:srcRect r="49067"/>
          <a:stretch>
            <a:fillRect/>
          </a:stretch>
        </p:blipFill>
        <p:spPr bwMode="auto">
          <a:xfrm>
            <a:off x="3923928" y="-57150"/>
            <a:ext cx="5220072" cy="6915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/>
          <a:srcRect l="3431" r="49067" b="69493"/>
          <a:stretch>
            <a:fillRect/>
          </a:stretch>
        </p:blipFill>
        <p:spPr bwMode="auto">
          <a:xfrm>
            <a:off x="4380" y="2276872"/>
            <a:ext cx="9139620" cy="39604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065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2875" y="-57150"/>
            <a:ext cx="5191125" cy="6915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 b="66369"/>
          <a:stretch>
            <a:fillRect/>
          </a:stretch>
        </p:blipFill>
        <p:spPr bwMode="auto">
          <a:xfrm>
            <a:off x="-17676" y="2492896"/>
            <a:ext cx="9161676" cy="41044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0660" name="Picture 4" descr="https://www.englishteachers.ru/uploadedfiles/waresimgs/24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1"/>
            <a:ext cx="1763688" cy="238285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68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701" y="0"/>
            <a:ext cx="9088299" cy="6669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 descr="https://www.englishteachers.ru/uploadedfiles/waresimgs/24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1"/>
            <a:ext cx="1472054" cy="198884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270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27984" y="0"/>
            <a:ext cx="4716016" cy="67668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2708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2059" y="2348880"/>
            <a:ext cx="8751941" cy="38383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2710" name="Picture 6" descr="https://www.englishteachers.ru/uploadedfiles/waresimgs/48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1"/>
            <a:ext cx="1706315" cy="24208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27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373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38400" y="57150"/>
            <a:ext cx="6705600" cy="680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6" descr="https://www.englishteachers.ru/uploadedfiles/waresimgs/48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"/>
            <a:ext cx="1706315" cy="2420888"/>
          </a:xfrm>
          <a:prstGeom prst="rect">
            <a:avLst/>
          </a:prstGeom>
          <a:noFill/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/>
          <a:srcRect r="43608" b="66426"/>
          <a:stretch>
            <a:fillRect/>
          </a:stretch>
        </p:blipFill>
        <p:spPr bwMode="auto">
          <a:xfrm>
            <a:off x="2590800" y="209550"/>
            <a:ext cx="5725616" cy="3457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print"/>
          <a:srcRect t="29244" r="17711" b="33698"/>
          <a:stretch>
            <a:fillRect/>
          </a:stretch>
        </p:blipFill>
        <p:spPr bwMode="auto">
          <a:xfrm>
            <a:off x="73553" y="1988840"/>
            <a:ext cx="8828762" cy="40324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577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48680"/>
            <a:ext cx="9144000" cy="62759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5780" name="Picture 4" descr="https://www.englishteachers.ru/uploadedfiles/waresimgs/24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308304" y="0"/>
            <a:ext cx="1647966" cy="227687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57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475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76675" y="-19050"/>
            <a:ext cx="5267325" cy="6877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4755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140968"/>
            <a:ext cx="9231672" cy="34196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4757" name="Picture 5" descr="https://www.englishteachers.ru/uploadedfiles/waresimgs/47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2085448" cy="285293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Заключение: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268760"/>
            <a:ext cx="9144000" cy="5400600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Для развития навыков самостоятельной работы необходимо:</a:t>
            </a:r>
          </a:p>
          <a:p>
            <a:r>
              <a:rPr lang="ru-RU" dirty="0" smtClean="0"/>
              <a:t>предлагать интересные творческие задания к выполнению;</a:t>
            </a:r>
          </a:p>
          <a:p>
            <a:r>
              <a:rPr lang="ru-RU" dirty="0" smtClean="0"/>
              <a:t>учитывать психологические особенности данного </a:t>
            </a:r>
            <a:r>
              <a:rPr lang="ru-RU" dirty="0" smtClean="0"/>
              <a:t>возраста</a:t>
            </a:r>
            <a:r>
              <a:rPr lang="ru-RU" dirty="0" smtClean="0"/>
              <a:t>;</a:t>
            </a:r>
          </a:p>
          <a:p>
            <a:r>
              <a:rPr lang="ru-RU" dirty="0" smtClean="0"/>
              <a:t>использовать возможности дополнительных </a:t>
            </a:r>
            <a:r>
              <a:rPr lang="ru-RU" dirty="0" smtClean="0"/>
              <a:t>пособий.</a:t>
            </a:r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Что мы подразумеваем под самостоятельной работой?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Творческие работы (проектная деятельность);</a:t>
            </a:r>
          </a:p>
          <a:p>
            <a:r>
              <a:rPr lang="ru-RU" dirty="0" smtClean="0"/>
              <a:t>с</a:t>
            </a:r>
            <a:r>
              <a:rPr lang="ru-RU" dirty="0" smtClean="0"/>
              <a:t>вободное </a:t>
            </a:r>
            <a:r>
              <a:rPr lang="ru-RU" dirty="0" smtClean="0"/>
              <a:t>говорение (ролевые игры, дискуссии);</a:t>
            </a:r>
          </a:p>
          <a:p>
            <a:r>
              <a:rPr lang="ru-RU" dirty="0" smtClean="0"/>
              <a:t>п</a:t>
            </a:r>
            <a:r>
              <a:rPr lang="ru-RU" dirty="0" smtClean="0"/>
              <a:t>оисковая </a:t>
            </a:r>
            <a:r>
              <a:rPr lang="ru-RU" dirty="0" smtClean="0"/>
              <a:t>деятельность;</a:t>
            </a:r>
          </a:p>
          <a:p>
            <a:r>
              <a:rPr lang="ru-RU" dirty="0" smtClean="0"/>
              <a:t>р</a:t>
            </a:r>
            <a:r>
              <a:rPr lang="ru-RU" dirty="0" smtClean="0"/>
              <a:t>абота </a:t>
            </a:r>
            <a:r>
              <a:rPr lang="ru-RU" dirty="0" smtClean="0"/>
              <a:t>в сети Интернет;</a:t>
            </a:r>
          </a:p>
          <a:p>
            <a:r>
              <a:rPr lang="ru-RU" dirty="0" smtClean="0"/>
              <a:t>р</a:t>
            </a:r>
            <a:r>
              <a:rPr lang="ru-RU" dirty="0" smtClean="0"/>
              <a:t>абота </a:t>
            </a:r>
            <a:r>
              <a:rPr lang="ru-RU" dirty="0" smtClean="0"/>
              <a:t>в группе и индивидуально и т.д.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Признаки самостоятельной работы учащихся: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1600200"/>
            <a:ext cx="8507288" cy="4997152"/>
          </a:xfrm>
        </p:spPr>
        <p:txBody>
          <a:bodyPr>
            <a:normAutofit/>
          </a:bodyPr>
          <a:lstStyle/>
          <a:p>
            <a:r>
              <a:rPr lang="ru-RU" dirty="0" smtClean="0"/>
              <a:t>необходимость планирования своей деятельности;</a:t>
            </a:r>
          </a:p>
          <a:p>
            <a:r>
              <a:rPr lang="ru-RU" dirty="0" smtClean="0"/>
              <a:t>самоконтроль;</a:t>
            </a:r>
          </a:p>
          <a:p>
            <a:r>
              <a:rPr lang="ru-RU" dirty="0" smtClean="0"/>
              <a:t>коррекция своей деятельности;</a:t>
            </a:r>
          </a:p>
          <a:p>
            <a:r>
              <a:rPr lang="ru-RU" dirty="0" smtClean="0"/>
              <a:t>наличие познавательной задачи или проблемной ситуации;</a:t>
            </a:r>
          </a:p>
          <a:p>
            <a:r>
              <a:rPr lang="ru-RU" dirty="0" smtClean="0"/>
              <a:t>проявление самостоятельной и творческой активности при решении поставленных перед ними задач и т.д.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Уровни организации самостоятельной работы: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4400" dirty="0" smtClean="0"/>
              <a:t>д</a:t>
            </a:r>
            <a:r>
              <a:rPr lang="ru-RU" sz="4400" dirty="0" smtClean="0"/>
              <a:t>омашняя </a:t>
            </a:r>
            <a:r>
              <a:rPr lang="ru-RU" sz="4400" dirty="0" smtClean="0"/>
              <a:t>работа;</a:t>
            </a:r>
          </a:p>
          <a:p>
            <a:r>
              <a:rPr lang="ru-RU" sz="4400" dirty="0" smtClean="0"/>
              <a:t>р</a:t>
            </a:r>
            <a:r>
              <a:rPr lang="ru-RU" sz="4400" dirty="0" smtClean="0"/>
              <a:t>абота </a:t>
            </a:r>
            <a:r>
              <a:rPr lang="ru-RU" sz="4400" dirty="0" smtClean="0"/>
              <a:t>на </a:t>
            </a:r>
            <a:r>
              <a:rPr lang="ru-RU" sz="4400" dirty="0" smtClean="0"/>
              <a:t>уроке.</a:t>
            </a:r>
            <a:endParaRPr lang="ru-RU" sz="4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Приемы активизации самостоятельной работы на уроке:</a:t>
            </a: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457200" y="1600200"/>
            <a:ext cx="8435280" cy="4925144"/>
          </a:xfrm>
        </p:spPr>
        <p:txBody>
          <a:bodyPr>
            <a:normAutofit/>
          </a:bodyPr>
          <a:lstStyle/>
          <a:p>
            <a:r>
              <a:rPr lang="ru-RU" dirty="0" smtClean="0"/>
              <a:t>применение игрового метода;</a:t>
            </a:r>
          </a:p>
          <a:p>
            <a:r>
              <a:rPr lang="ru-RU" dirty="0" smtClean="0"/>
              <a:t>ролевые игры;</a:t>
            </a:r>
          </a:p>
          <a:p>
            <a:r>
              <a:rPr lang="ru-RU" dirty="0" smtClean="0"/>
              <a:t>дискуссии;</a:t>
            </a:r>
          </a:p>
          <a:p>
            <a:r>
              <a:rPr lang="ru-RU" dirty="0" smtClean="0"/>
              <a:t>«мозговой штурм»;</a:t>
            </a:r>
          </a:p>
          <a:p>
            <a:r>
              <a:rPr lang="ru-RU" dirty="0" smtClean="0"/>
              <a:t>обучение в сотрудничестве;</a:t>
            </a:r>
          </a:p>
          <a:p>
            <a:r>
              <a:rPr lang="ru-RU" dirty="0" smtClean="0"/>
              <a:t>работа в малых группах;</a:t>
            </a:r>
          </a:p>
          <a:p>
            <a:r>
              <a:rPr lang="ru-RU" dirty="0" smtClean="0"/>
              <a:t>проектная деятельность;</a:t>
            </a:r>
          </a:p>
          <a:p>
            <a:r>
              <a:rPr lang="ru-RU" dirty="0" smtClean="0"/>
              <a:t>поиск </a:t>
            </a:r>
            <a:r>
              <a:rPr lang="ru-RU" dirty="0" smtClean="0"/>
              <a:t>информации.</a:t>
            </a:r>
            <a:endParaRPr lang="ru-RU" dirty="0" smtClean="0"/>
          </a:p>
          <a:p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Применение игр</a:t>
            </a:r>
            <a:endParaRPr lang="ru-RU" dirty="0"/>
          </a:p>
        </p:txBody>
      </p:sp>
      <p:pic>
        <p:nvPicPr>
          <p:cNvPr id="4" name="Picture 5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860033" y="908720"/>
            <a:ext cx="4283968" cy="5908922"/>
          </a:xfrm>
          <a:noFill/>
        </p:spPr>
      </p:pic>
      <p:pic>
        <p:nvPicPr>
          <p:cNvPr id="63490" name="Picture 2" descr="https://www.englishteachers.ru/uploadedfiles/waresimgs/9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2095500" cy="2895601"/>
          </a:xfrm>
          <a:prstGeom prst="rect">
            <a:avLst/>
          </a:prstGeom>
          <a:noFill/>
        </p:spPr>
      </p:pic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2" cstate="print"/>
          <a:srcRect b="65878"/>
          <a:stretch>
            <a:fillRect/>
          </a:stretch>
        </p:blipFill>
        <p:spPr>
          <a:xfrm>
            <a:off x="0" y="1124743"/>
            <a:ext cx="9026934" cy="424847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Заголовок 1"/>
          <p:cNvSpPr>
            <a:spLocks noGrp="1"/>
          </p:cNvSpPr>
          <p:nvPr>
            <p:ph type="title"/>
          </p:nvPr>
        </p:nvSpPr>
        <p:spPr>
          <a:xfrm>
            <a:off x="468313" y="115888"/>
            <a:ext cx="8229600" cy="635000"/>
          </a:xfrm>
        </p:spPr>
        <p:txBody>
          <a:bodyPr/>
          <a:lstStyle/>
          <a:p>
            <a:pPr eaLnBrk="1" hangingPunct="1"/>
            <a:r>
              <a:rPr lang="ru-RU" sz="2800" dirty="0" smtClean="0"/>
              <a:t>Применение игр</a:t>
            </a:r>
          </a:p>
        </p:txBody>
      </p:sp>
      <p:pic>
        <p:nvPicPr>
          <p:cNvPr id="22531" name="Picture 2" descr="C:\Documents and Settings\alexeyvk\Рабочий стол\Развивающее обучение\Паямть и догадка ХЕРУ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670555" y="692696"/>
            <a:ext cx="4473445" cy="6165304"/>
          </a:xfrm>
          <a:noFill/>
        </p:spPr>
      </p:pic>
      <p:pic>
        <p:nvPicPr>
          <p:cNvPr id="64514" name="Picture 2" descr="https://www.englishteachers.ru/uploadedfiles/waresimgs/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2051720" cy="2275859"/>
          </a:xfrm>
          <a:prstGeom prst="rect">
            <a:avLst/>
          </a:prstGeom>
          <a:noFill/>
        </p:spPr>
      </p:pic>
      <p:pic>
        <p:nvPicPr>
          <p:cNvPr id="5" name="Picture 2" descr="C:\Documents and Settings\alexeyvk\Рабочий стол\Развивающее обучение\Паямть и догадка ХЕРУ2.JPG"/>
          <p:cNvPicPr>
            <a:picLocks noChangeAspect="1" noChangeArrowheads="1"/>
          </p:cNvPicPr>
          <p:nvPr/>
        </p:nvPicPr>
        <p:blipFill>
          <a:blip r:embed="rId2" cstate="print"/>
          <a:srcRect t="3368" b="19547"/>
          <a:stretch>
            <a:fillRect/>
          </a:stretch>
        </p:blipFill>
        <p:spPr>
          <a:xfrm>
            <a:off x="2915816" y="21121"/>
            <a:ext cx="6380585" cy="677864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Заголовок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7875"/>
          </a:xfrm>
        </p:spPr>
        <p:txBody>
          <a:bodyPr/>
          <a:lstStyle/>
          <a:p>
            <a:pPr eaLnBrk="1" hangingPunct="1"/>
            <a:r>
              <a:rPr lang="ru-RU" dirty="0" smtClean="0"/>
              <a:t>Изготовление поделок</a:t>
            </a:r>
          </a:p>
        </p:txBody>
      </p:sp>
      <p:pic>
        <p:nvPicPr>
          <p:cNvPr id="30723" name="Picture 4" descr="C:\Documents and Settings\alexeyvk\Рабочий стол\webinar\Безымянный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79388" y="981075"/>
            <a:ext cx="4321175" cy="5832475"/>
          </a:xfrm>
          <a:noFill/>
        </p:spPr>
      </p:pic>
      <p:pic>
        <p:nvPicPr>
          <p:cNvPr id="30724" name="Picture 5" descr="C:\Documents and Settings\alexeyvk\Рабочий стол\webinar\Безымянный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4500563" y="966788"/>
            <a:ext cx="4348162" cy="5891212"/>
          </a:xfrm>
          <a:noFill/>
        </p:spPr>
      </p:pic>
      <p:pic>
        <p:nvPicPr>
          <p:cNvPr id="67586" name="Picture 2" descr="https://www.englishteachers.ru/uploadedfiles/waresimgs/16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1"/>
            <a:ext cx="1259632" cy="1723406"/>
          </a:xfrm>
          <a:prstGeom prst="rect">
            <a:avLst/>
          </a:prstGeom>
          <a:noFill/>
        </p:spPr>
      </p:pic>
      <p:pic>
        <p:nvPicPr>
          <p:cNvPr id="6" name="Picture 5" descr="C:\Documents and Settings\alexeyvk\Рабочий стол\webinar\Безымянный.JPG"/>
          <p:cNvPicPr>
            <a:picLocks noChangeAspect="1" noChangeArrowheads="1"/>
          </p:cNvPicPr>
          <p:nvPr/>
        </p:nvPicPr>
        <p:blipFill>
          <a:blip r:embed="rId3" cstate="print"/>
          <a:srcRect b="45142"/>
          <a:stretch>
            <a:fillRect/>
          </a:stretch>
        </p:blipFill>
        <p:spPr>
          <a:xfrm>
            <a:off x="1330499" y="1050577"/>
            <a:ext cx="7813501" cy="580742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385</TotalTime>
  <Words>269</Words>
  <Application>Microsoft Office PowerPoint</Application>
  <PresentationFormat>Экран (4:3)</PresentationFormat>
  <Paragraphs>51</Paragraphs>
  <Slides>29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29</vt:i4>
      </vt:variant>
    </vt:vector>
  </HeadingPairs>
  <TitlesOfParts>
    <vt:vector size="30" baseType="lpstr">
      <vt:lpstr>Тема Office</vt:lpstr>
      <vt:lpstr>Приемы активизации самостоятельной работы учащихся в обучении английскому языку</vt:lpstr>
      <vt:lpstr>Слайд 2</vt:lpstr>
      <vt:lpstr>Что мы подразумеваем под самостоятельной работой?</vt:lpstr>
      <vt:lpstr>Признаки самостоятельной работы учащихся:</vt:lpstr>
      <vt:lpstr>Уровни организации самостоятельной работы:</vt:lpstr>
      <vt:lpstr>Приемы активизации самостоятельной работы на уроке:</vt:lpstr>
      <vt:lpstr>Применение игр</vt:lpstr>
      <vt:lpstr>Применение игр</vt:lpstr>
      <vt:lpstr>Изготовление поделок</vt:lpstr>
      <vt:lpstr>Обучение в сотрудничестве  </vt:lpstr>
      <vt:lpstr>Обучение в сотрудничестве</vt:lpstr>
      <vt:lpstr>Проект-игра (“NME” 8 кл.)</vt:lpstr>
      <vt:lpstr>Метод проектов</vt:lpstr>
      <vt:lpstr>Метод проектов </vt:lpstr>
      <vt:lpstr>Организация работы над проектом (“NME” 5 кл.)</vt:lpstr>
      <vt:lpstr>Проектная деятельность</vt:lpstr>
      <vt:lpstr>Организация работы, опоры</vt:lpstr>
      <vt:lpstr>Ролевые игры проблемной направленности</vt:lpstr>
      <vt:lpstr>Слайд 19</vt:lpstr>
      <vt:lpstr>Слайд 20</vt:lpstr>
      <vt:lpstr>Дискуссии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Заключение: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Развитие навыков говорения у учащихся 5-9 классов</dc:title>
  <dc:creator>titul</dc:creator>
  <cp:lastModifiedBy>traveler</cp:lastModifiedBy>
  <cp:revision>37</cp:revision>
  <dcterms:created xsi:type="dcterms:W3CDTF">2015-04-16T19:44:04Z</dcterms:created>
  <dcterms:modified xsi:type="dcterms:W3CDTF">2015-04-24T07:02:16Z</dcterms:modified>
</cp:coreProperties>
</file>