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256" r:id="rId2"/>
    <p:sldId id="279" r:id="rId3"/>
    <p:sldId id="312" r:id="rId4"/>
    <p:sldId id="280" r:id="rId5"/>
    <p:sldId id="286" r:id="rId6"/>
    <p:sldId id="290" r:id="rId7"/>
    <p:sldId id="291" r:id="rId8"/>
    <p:sldId id="292" r:id="rId9"/>
    <p:sldId id="288" r:id="rId10"/>
    <p:sldId id="289" r:id="rId11"/>
    <p:sldId id="295" r:id="rId12"/>
    <p:sldId id="296" r:id="rId13"/>
    <p:sldId id="281" r:id="rId14"/>
    <p:sldId id="282" r:id="rId15"/>
    <p:sldId id="283" r:id="rId16"/>
    <p:sldId id="314" r:id="rId17"/>
    <p:sldId id="315" r:id="rId18"/>
    <p:sldId id="316" r:id="rId19"/>
    <p:sldId id="313" r:id="rId20"/>
    <p:sldId id="321" r:id="rId21"/>
    <p:sldId id="285" r:id="rId22"/>
    <p:sldId id="297" r:id="rId23"/>
    <p:sldId id="298" r:id="rId24"/>
    <p:sldId id="299" r:id="rId25"/>
    <p:sldId id="300" r:id="rId26"/>
    <p:sldId id="302" r:id="rId27"/>
    <p:sldId id="322" r:id="rId28"/>
    <p:sldId id="303" r:id="rId29"/>
    <p:sldId id="304" r:id="rId30"/>
    <p:sldId id="305" r:id="rId31"/>
    <p:sldId id="306" r:id="rId32"/>
    <p:sldId id="307" r:id="rId33"/>
    <p:sldId id="323" r:id="rId34"/>
    <p:sldId id="324" r:id="rId35"/>
    <p:sldId id="325" r:id="rId36"/>
    <p:sldId id="308" r:id="rId37"/>
    <p:sldId id="309" r:id="rId38"/>
    <p:sldId id="310" r:id="rId39"/>
    <p:sldId id="311" r:id="rId40"/>
    <p:sldId id="317" r:id="rId4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2D14"/>
    <a:srgbClr val="005A9E"/>
    <a:srgbClr val="333333"/>
    <a:srgbClr val="35759D"/>
    <a:srgbClr val="35B19D"/>
    <a:srgbClr val="9C6834"/>
    <a:srgbClr val="4D4D4D"/>
    <a:srgbClr val="0961FF"/>
    <a:srgbClr val="2975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9" autoAdjust="0"/>
    <p:restoredTop sz="95596" autoAdjust="0"/>
  </p:normalViewPr>
  <p:slideViewPr>
    <p:cSldViewPr>
      <p:cViewPr>
        <p:scale>
          <a:sx n="100" d="100"/>
          <a:sy n="100" d="100"/>
        </p:scale>
        <p:origin x="-24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9C3916-73AF-4F2A-993D-D15F9FA753D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F93E5A-6041-4468-9D8C-674C80885CAD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40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91308E5-BC26-47A3-895B-0BB91E20A453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7C640A2-1CBA-4397-825D-1376D52E6E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87624" y="1556792"/>
            <a:ext cx="7668344" cy="22300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Приемы обучения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онологической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речи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 примерах курсов “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Enjoy English”, “Happy English.ru”, “Millie – New Millennium English”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для 2-11 классов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)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4509120"/>
            <a:ext cx="4572000" cy="1872208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solidFill>
                <a:srgbClr val="005A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ведущий </a:t>
            </a:r>
            <a:r>
              <a:rPr lang="ru-RU" sz="2000" dirty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методист издательства «Титул», аспирант Университета Российской Академии Образования кафедры методики преподавания иностранных </a:t>
            </a: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языков</a:t>
            </a:r>
            <a:endParaRPr lang="ru-RU" sz="2000" dirty="0">
              <a:solidFill>
                <a:srgbClr val="005A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80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-531440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Параметры контроля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052736"/>
            <a:ext cx="6934200" cy="4771256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Могут приниматься во внимание: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объем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высказывания;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темп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речи;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речи;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чистота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речи;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количество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простых и сложных предложений…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Объекты контроля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052736"/>
            <a:ext cx="6934200" cy="4771256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Количественные критерии: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разнообразие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лексических единиц и грамматических структур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развернутость и логичность 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сообщения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соответствие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языковых средств </a:t>
            </a:r>
            <a:r>
              <a:rPr lang="ru-RU" sz="28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ситуации и стилю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общения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наличие речевого намерения и его </a:t>
            </a:r>
            <a:r>
              <a:rPr lang="ru-RU" sz="28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реализация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Объекты контроля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052736"/>
            <a:ext cx="6934200" cy="477125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Качественные критерии: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соответствие высказывания исходному тексту (теме);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полнота раскрытия темы;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аргументированность и логичность высказывания.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Типы упражнений (В.Л. Скалкин)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267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Описание картинок;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Репродуктивные упражнения;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Ситуативные упражнения;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err="1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Дискутивные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упражнения;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Композиционные упражнения;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Типы упражнений (В.Л. Скалкин)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267200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400" b="1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Описание картинок 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– перевод зрительного кода в вербальный.</a:t>
            </a:r>
          </a:p>
          <a:p>
            <a:pPr>
              <a:lnSpc>
                <a:spcPct val="170000"/>
              </a:lnSpc>
              <a:buNone/>
            </a:pP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2400" b="1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Репродуктивные упражнения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– это традиционный пересказ, 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рас</a:t>
            </a:r>
            <a:r>
              <a:rPr lang="en-US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err="1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матриваемый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как подготовка к свободному выражению своих мыслей и чувств.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Типы упражнений (В.Л. Скалкин)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547664" y="1052736"/>
            <a:ext cx="6934200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400" b="1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Ситуативные упражнения –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как средство монологической речи используются ситуации как реальные, так и воображаемые.</a:t>
            </a:r>
            <a:endParaRPr lang="ru-RU" sz="2400" b="1" i="1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2400" b="1" i="1" dirty="0" err="1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Дискутивные</a:t>
            </a:r>
            <a:r>
              <a:rPr lang="ru-RU" sz="2400" b="1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упражнения – 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учебная дискуссия, когда высказывание каждого участника развернутое и связанное.</a:t>
            </a:r>
            <a:endParaRPr lang="ru-RU" sz="2400" b="1" i="1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2400" b="1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Композиционные упражнения – 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разновидности устного сочинения.</a:t>
            </a:r>
            <a:endParaRPr lang="ru-RU" sz="2400" b="1" i="1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Стереотип №1 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052736"/>
            <a:ext cx="8100392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Arial" pitchFamily="34" charset="0"/>
              <a:buChar char="•"/>
            </a:pPr>
            <a:endParaRPr lang="ru-RU" sz="3600" dirty="0" smtClean="0"/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u-RU" sz="3600" dirty="0" smtClean="0"/>
              <a:t>«Чем больше человек заучит наизусть, тем лучше он будет говорить»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Стереотип №2 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052736"/>
            <a:ext cx="8100392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Arial" pitchFamily="34" charset="0"/>
              <a:buChar char="•"/>
            </a:pPr>
            <a:endParaRPr lang="ru-RU" sz="3600" dirty="0" smtClean="0"/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u-RU" sz="3600" dirty="0" smtClean="0"/>
              <a:t>«Если попасть в языковую среду на неделю, то можно научиться свободно изъясняться на иностранном языке»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Стереотип №3 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052736"/>
            <a:ext cx="8100392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Arial" pitchFamily="34" charset="0"/>
              <a:buChar char="•"/>
            </a:pPr>
            <a:endParaRPr lang="ru-RU" sz="3600" dirty="0" smtClean="0"/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u-RU" sz="3600" dirty="0" smtClean="0"/>
              <a:t>«Педагог – носитель языка быстрее научит говорить на иностранном языке»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Обучение монологической речи при помощи </a:t>
            </a:r>
            <a:r>
              <a:rPr lang="ru-RU" sz="3600" dirty="0" err="1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ИКТ-технологий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187624" y="1052736"/>
            <a:ext cx="7294240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Пользуетесь ли вы ОКП при обучении монологической речи?</a:t>
            </a:r>
          </a:p>
          <a:p>
            <a:pPr>
              <a:lnSpc>
                <a:spcPct val="170000"/>
              </a:lnSpc>
            </a:pP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Эффективны ли они на ваш взгляд? Почему?</a:t>
            </a:r>
          </a:p>
          <a:p>
            <a:pPr>
              <a:lnSpc>
                <a:spcPct val="170000"/>
              </a:lnSpc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988840"/>
            <a:ext cx="7776864" cy="136815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 развития связной речи является одной из центральных задач школьного образования.»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1592" y="3573016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Вайсбурд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www.titul.ru/central/pickup.php?s=www_titul_ru&amp;i=8pcl355684em89kmz5csr3xazp6kkm5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03648" cy="1970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Система приемов обучения говорению в УМК «</a:t>
            </a:r>
            <a:r>
              <a:rPr lang="en-US" sz="3200" dirty="0" smtClean="0"/>
              <a:t>Enjoy English</a:t>
            </a:r>
            <a:r>
              <a:rPr lang="ru-RU" sz="3200" dirty="0" smtClean="0"/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052736"/>
            <a:ext cx="7438256" cy="525658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Процесс обучения говорению сбалансирован и взаимосвязан с другими видами речевой деятельности.</a:t>
            </a:r>
          </a:p>
          <a:p>
            <a:pPr>
              <a:lnSpc>
                <a:spcPct val="17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прослушивание и имитация готовых образцов;</a:t>
            </a:r>
          </a:p>
          <a:p>
            <a:pPr>
              <a:lnSpc>
                <a:spcPct val="17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игровая технология;</a:t>
            </a:r>
          </a:p>
          <a:p>
            <a:pPr>
              <a:lnSpc>
                <a:spcPct val="17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составление монолога по образцу; </a:t>
            </a:r>
          </a:p>
          <a:p>
            <a:pPr>
              <a:lnSpc>
                <a:spcPct val="17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описание, повествование, характеристика;</a:t>
            </a:r>
          </a:p>
          <a:p>
            <a:pPr>
              <a:lnSpc>
                <a:spcPct val="17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комментарии;</a:t>
            </a:r>
          </a:p>
          <a:p>
            <a:pPr>
              <a:lnSpc>
                <a:spcPct val="170000"/>
              </a:lnSpc>
            </a:pP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917629"/>
            <a:ext cx="4285997" cy="5940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42562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708920"/>
            <a:ext cx="49882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67544" y="2852936"/>
            <a:ext cx="4608512" cy="1008112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2562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908720"/>
            <a:ext cx="4205902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988840"/>
            <a:ext cx="5316463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79512" y="2060848"/>
            <a:ext cx="5112568" cy="936104"/>
          </a:xfrm>
          <a:prstGeom prst="roundRect">
            <a:avLst/>
          </a:prstGeom>
          <a:noFill/>
          <a:ln>
            <a:solidFill>
              <a:srgbClr val="B92D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93368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980728"/>
            <a:ext cx="4089899" cy="5704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132856"/>
            <a:ext cx="5112568" cy="1572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23528" y="2132856"/>
            <a:ext cx="4896544" cy="1512168"/>
          </a:xfrm>
          <a:prstGeom prst="roundRect">
            <a:avLst/>
          </a:prstGeom>
          <a:noFill/>
          <a:ln>
            <a:solidFill>
              <a:srgbClr val="B92D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93368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0864" y="836712"/>
            <a:ext cx="4415119" cy="602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08720"/>
            <a:ext cx="4171431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08920"/>
            <a:ext cx="5129014" cy="819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483768" y="2924944"/>
            <a:ext cx="1224136" cy="216024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62325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198" y="836712"/>
            <a:ext cx="4127721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2348880"/>
            <a:ext cx="2736304" cy="3203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Илья\Desktop\аспирантура говорение\5 класс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714456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Система приемов обучения говорению в УМК «</a:t>
            </a:r>
            <a:r>
              <a:rPr lang="en-US" sz="3600" dirty="0" smtClean="0"/>
              <a:t>Happy English.ru</a:t>
            </a:r>
            <a:r>
              <a:rPr lang="ru-RU" sz="3600" dirty="0" smtClean="0"/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Используется путь от языка к речи.</a:t>
            </a:r>
          </a:p>
          <a:p>
            <a:r>
              <a:rPr lang="ru-RU" sz="2400" dirty="0" smtClean="0"/>
              <a:t>опора на родной язык (с последним уменьшением доли использования родного языка);</a:t>
            </a:r>
          </a:p>
          <a:p>
            <a:r>
              <a:rPr lang="ru-RU" sz="2400" dirty="0" smtClean="0"/>
              <a:t>посильность, </a:t>
            </a:r>
            <a:r>
              <a:rPr lang="ru-RU" sz="2400" dirty="0" err="1" smtClean="0"/>
              <a:t>поэтапность</a:t>
            </a:r>
            <a:r>
              <a:rPr lang="ru-RU" sz="2400" dirty="0" smtClean="0"/>
              <a:t> формирования навыков;</a:t>
            </a:r>
          </a:p>
          <a:p>
            <a:r>
              <a:rPr lang="ru-RU" sz="2400" dirty="0" smtClean="0"/>
              <a:t>наглядность</a:t>
            </a:r>
          </a:p>
          <a:p>
            <a:r>
              <a:rPr lang="ru-RU" sz="2400" dirty="0" smtClean="0"/>
              <a:t>многократность повторения изученных языковых структур и речевых моделей;</a:t>
            </a:r>
          </a:p>
          <a:p>
            <a:r>
              <a:rPr lang="ru-RU" sz="2400" dirty="0" smtClean="0"/>
              <a:t>проблемные задания репродуктивного характера;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836712"/>
            <a:ext cx="4248472" cy="5782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8" name="Picture 10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90905" cy="1988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700808"/>
            <a:ext cx="3691581" cy="48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700808"/>
            <a:ext cx="3744416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7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331640" cy="1757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Терминология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547664" y="1268760"/>
            <a:ext cx="6934200" cy="4267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</a:rPr>
              <a:t>Монолог </a:t>
            </a:r>
            <a:r>
              <a:rPr lang="ru-RU" sz="2800" dirty="0" smtClean="0">
                <a:solidFill>
                  <a:srgbClr val="4D4D4D"/>
                </a:solidFill>
              </a:rPr>
              <a:t>– это высказывание, содержащее речь одного лица </a:t>
            </a:r>
          </a:p>
          <a:p>
            <a:pPr algn="r">
              <a:lnSpc>
                <a:spcPct val="80000"/>
              </a:lnSpc>
              <a:buNone/>
            </a:pPr>
            <a:r>
              <a:rPr lang="ru-RU" sz="2800" i="1" dirty="0" smtClean="0">
                <a:solidFill>
                  <a:srgbClr val="4D4D4D"/>
                </a:solidFill>
              </a:rPr>
              <a:t>(А.Н. Щукин)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</a:rPr>
              <a:t>Монологическая речь </a:t>
            </a:r>
            <a:r>
              <a:rPr lang="ru-RU" sz="2800" dirty="0" smtClean="0">
                <a:solidFill>
                  <a:srgbClr val="4D4D4D"/>
                </a:solidFill>
              </a:rPr>
              <a:t>является формой речи, продуцируемой одним говорящим</a:t>
            </a:r>
          </a:p>
          <a:p>
            <a:pPr algn="r">
              <a:lnSpc>
                <a:spcPct val="80000"/>
              </a:lnSpc>
              <a:buNone/>
            </a:pPr>
            <a:r>
              <a:rPr lang="ru-RU" sz="2800" i="1" dirty="0" smtClean="0">
                <a:solidFill>
                  <a:srgbClr val="4D4D4D"/>
                </a:solidFill>
              </a:rPr>
              <a:t> (А.А. Миролюбов)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4D4D4D"/>
                </a:solidFill>
              </a:rPr>
              <a:t>Монолог</a:t>
            </a:r>
            <a:r>
              <a:rPr lang="ru-RU" sz="2800" dirty="0" smtClean="0">
                <a:solidFill>
                  <a:srgbClr val="4D4D4D"/>
                </a:solidFill>
              </a:rPr>
              <a:t> является такой формой речи, когда ее выстраивает один человек, сам определяя структуру, композицию и языковые средства</a:t>
            </a:r>
          </a:p>
          <a:p>
            <a:pPr algn="r">
              <a:lnSpc>
                <a:spcPct val="80000"/>
              </a:lnSpc>
              <a:buNone/>
            </a:pPr>
            <a:r>
              <a:rPr lang="ru-RU" sz="2800" i="1" dirty="0" smtClean="0">
                <a:solidFill>
                  <a:srgbClr val="4D4D4D"/>
                </a:solidFill>
              </a:rPr>
              <a:t>(Г.В. Рогова)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764704"/>
            <a:ext cx="4248473" cy="588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14" y="1340768"/>
            <a:ext cx="6840749" cy="617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331640" cy="1757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044" y="836712"/>
            <a:ext cx="452378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60848"/>
            <a:ext cx="4740059" cy="140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588" name="Picture 4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475656" cy="1955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980728"/>
            <a:ext cx="4104456" cy="5619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660" name="Picture 4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772739" cy="2348880"/>
          </a:xfrm>
          <a:prstGeom prst="rect">
            <a:avLst/>
          </a:prstGeom>
          <a:noFill/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12976"/>
            <a:ext cx="5784870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Система приемов обучения говорению в УМК</a:t>
            </a:r>
            <a:r>
              <a:rPr lang="en-US" sz="3600" dirty="0" smtClean="0"/>
              <a:t> </a:t>
            </a:r>
            <a:r>
              <a:rPr lang="ru-RU" sz="3600" dirty="0" smtClean="0"/>
              <a:t>«</a:t>
            </a:r>
            <a:r>
              <a:rPr lang="en-US" sz="3600" dirty="0" smtClean="0"/>
              <a:t>Millie-New Millennium English</a:t>
            </a:r>
            <a:r>
              <a:rPr lang="ru-RU" sz="3600" dirty="0" smtClean="0"/>
              <a:t>»</a:t>
            </a:r>
            <a:r>
              <a:rPr lang="en-US" sz="3600" dirty="0" smtClean="0"/>
              <a:t> 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None/>
            </a:pPr>
            <a:endParaRPr lang="ru-RU" dirty="0" smtClean="0"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Введение лексики через контекст;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Использование песен, рифмовок для введения структур и формирования фонетических навыков;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Игры для тренировки лексики и структур;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Изготовление поделок;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err="1" smtClean="0">
                <a:latin typeface="Calibri" pitchFamily="34" charset="0"/>
              </a:rPr>
              <a:t>Персонализация</a:t>
            </a:r>
            <a:r>
              <a:rPr lang="ru-RU" dirty="0" smtClean="0">
                <a:latin typeface="Calibri" pitchFamily="34" charset="0"/>
              </a:rPr>
              <a:t>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/>
              <a:t>Millie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8698" y="1447800"/>
            <a:ext cx="6792153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http://www.titul.ru/central/pickup.php?s=www_titul_ru&amp;i=gmuzskochz9pdmrnmao0ftuvcewwwq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49907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3600" dirty="0" smtClean="0"/>
              <a:t>Millie</a:t>
            </a: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234085"/>
            <a:ext cx="3969181" cy="543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://www.titul.ru/central/pickup.php?s=www_titul_ru&amp;i=7umroii4g08in63gozoviang7w4gndu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702087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New Millennium English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28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970637"/>
            <a:ext cx="4396506" cy="588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708" name="Picture 4" descr="http://www.titul.ru/central/pickup.php?s=www_titul_ru&amp;i=a15rpj3enkg88c1a1m7z5mta706p81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763688" cy="2442709"/>
          </a:xfrm>
          <a:prstGeom prst="rect">
            <a:avLst/>
          </a:prstGeom>
          <a:noFill/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373216"/>
            <a:ext cx="36671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2780928"/>
            <a:ext cx="31432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 flipH="1" flipV="1">
            <a:off x="2987824" y="3789040"/>
            <a:ext cx="122413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6300192" y="6315670"/>
            <a:ext cx="438398" cy="3536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915816" y="6669360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New Millennium English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28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692696"/>
            <a:ext cx="4464496" cy="6165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757" name="Picture 5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619672" cy="2243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Примеры из УМК «</a:t>
            </a:r>
            <a:r>
              <a:rPr lang="en-US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New Millennium English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28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836712"/>
            <a:ext cx="4161143" cy="5805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30517"/>
            <a:ext cx="4867380" cy="82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 descr="http://www.titul.ru/central/pickup.php?s=www_titul_ru&amp;i=4vkhgpncnlgqcvirueq0simkg241jdp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1475656" cy="1999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en-US" sz="28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Миролюбов А.А. Методика обучения иностранным языкам: традиции и современность. – Обнинск, 2012 г.</a:t>
            </a:r>
          </a:p>
          <a:p>
            <a:pPr marL="457200" indent="-4572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Рогова Г.В. «Методика обучения иностранным языкам в средней школе» - Москва, 1991 г.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Н. Щукин «Методика обучения речевому общению на иностранном языке» Москва, 2011 год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Е.И. Пассов «Теория методики: цель и содержание иноязычного образования» книга 5. Елец, 2013 г.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http://www.titul.ru/central/pickup.php?s=www_titul_ru&amp;i=8pcl355684em89kmz5csr3xazp6kkm5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16644" cy="19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Задачи обучения монологической речи: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268760"/>
            <a:ext cx="6934200" cy="468052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Научить: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выражать законченную мысль;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развертывать мысль;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рассуждать, сопоставлять и обобщать факты;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строить высказывание с соблюдением норм языка и особенностей избранного жанра.</a:t>
            </a: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Documents and Settings\bim\Рабочий стол\Titul_fon_web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700808"/>
            <a:ext cx="8172400" cy="515719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332656"/>
            <a:ext cx="7113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Разновидности монолога: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2672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 цели: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обосновать мнение;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объяснить причину;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похвалить;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покритиковать;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 виду: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лекция;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доклад;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презентация; 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приветственная речь;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рассказ;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и т.д.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Принципы обучения монологической речи: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267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«путь сверху» </a:t>
            </a: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- от текста к предложению</a:t>
            </a:r>
          </a:p>
          <a:p>
            <a:pPr>
              <a:lnSpc>
                <a:spcPct val="80000"/>
              </a:lnSpc>
              <a:buNone/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«путь снизу» </a:t>
            </a: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-  от предложения к тексту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Принципы обучения монологической речи: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267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«путь сверху» </a:t>
            </a: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- исходная единица текст-образец</a:t>
            </a:r>
          </a:p>
          <a:p>
            <a:pPr>
              <a:lnSpc>
                <a:spcPct val="80000"/>
              </a:lnSpc>
              <a:buNone/>
            </a:pPr>
            <a:endParaRPr lang="ru-RU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Этапы: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«присвоение» содержательного плана текста</a:t>
            </a:r>
          </a:p>
          <a:p>
            <a:pPr>
              <a:lnSpc>
                <a:spcPct val="80000"/>
              </a:lnSpc>
            </a:pP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пересказ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изменение ситуативных условий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Принципы обучения монологической речи: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9685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ru-RU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«путь снизу» </a:t>
            </a:r>
            <a:r>
              <a:rPr lang="ru-RU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- развертывание высказывания от элементарной единицы-предложения к законченному монологу</a:t>
            </a:r>
          </a:p>
          <a:p>
            <a:pPr>
              <a:lnSpc>
                <a:spcPct val="160000"/>
              </a:lnSpc>
              <a:buNone/>
            </a:pPr>
            <a:r>
              <a:rPr lang="ru-RU" sz="24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Этапы:</a:t>
            </a: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задания стимулирующие к </a:t>
            </a:r>
            <a:r>
              <a:rPr lang="ru-RU" sz="24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короткому высказыванию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по теме</a:t>
            </a: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Конкретизация и </a:t>
            </a:r>
            <a:r>
              <a:rPr lang="ru-RU" sz="24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уточнение сказанного</a:t>
            </a:r>
          </a:p>
          <a:p>
            <a:pPr>
              <a:lnSpc>
                <a:spcPct val="160000"/>
              </a:lnSpc>
            </a:pPr>
            <a:r>
              <a:rPr lang="ru-RU" sz="24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самостоятельное</a:t>
            </a:r>
            <a:r>
              <a:rPr lang="ru-RU" sz="24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 развернутое высказывание </a:t>
            </a: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</a:pPr>
            <a:endParaRPr lang="ru-RU" sz="24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Условия для совершенствования </a:t>
            </a:r>
            <a:b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речевых навыков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556792"/>
            <a:ext cx="6934200" cy="4752528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Текст должен обеспечивать необходимую </a:t>
            </a: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повторяемость материала 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изученного ранее;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Новизна часто достигается при помощи новых </a:t>
            </a: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комбинаций слов;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разговорный текст можно предъявлять </a:t>
            </a: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визуально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, а потом </a:t>
            </a:r>
            <a:r>
              <a:rPr lang="ru-RU" sz="2800" i="1" dirty="0" err="1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аудитивно</a:t>
            </a: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Тексты должны быть интересными и </a:t>
            </a:r>
            <a:r>
              <a:rPr lang="ru-RU" sz="2800" i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мотивирующими учеников к общению</a:t>
            </a:r>
            <a:r>
              <a:rPr lang="ru-RU" sz="28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, ситуативно-обусловленными.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1726</TotalTime>
  <Words>894</Words>
  <Application>Microsoft Office PowerPoint</Application>
  <PresentationFormat>Экран (4:3)</PresentationFormat>
  <Paragraphs>212</Paragraphs>
  <Slides>40</Slides>
  <Notes>40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Солнцестояние</vt:lpstr>
      <vt:lpstr>Приемы обучения монологической речи  (на примерах курсов “Enjoy English”, “Happy English.ru”, “Millie – New Millennium English” для 2-11 классов)</vt:lpstr>
      <vt:lpstr>    «Проблема развития связной речи является одной из центральных задач школьного образования.»   </vt:lpstr>
      <vt:lpstr>Терминология</vt:lpstr>
      <vt:lpstr>Задачи обучения монологической речи:</vt:lpstr>
      <vt:lpstr>Разновидности монолога:</vt:lpstr>
      <vt:lpstr>Принципы обучения монологической речи:</vt:lpstr>
      <vt:lpstr>Принципы обучения монологической речи:</vt:lpstr>
      <vt:lpstr>Принципы обучения монологической речи:</vt:lpstr>
      <vt:lpstr>Условия для совершенствования  речевых навыков</vt:lpstr>
      <vt:lpstr>Параметры контроля</vt:lpstr>
      <vt:lpstr>Объекты контроля</vt:lpstr>
      <vt:lpstr>Объекты контроля</vt:lpstr>
      <vt:lpstr>Типы упражнений (В.Л. Скалкин)</vt:lpstr>
      <vt:lpstr>Типы упражнений (В.Л. Скалкин)</vt:lpstr>
      <vt:lpstr>Типы упражнений (В.Л. Скалкин)</vt:lpstr>
      <vt:lpstr>Стереотип №1 </vt:lpstr>
      <vt:lpstr>Стереотип №2 </vt:lpstr>
      <vt:lpstr>Стереотип №3 </vt:lpstr>
      <vt:lpstr>Обучение монологической речи при помощи ИКТ-технологий</vt:lpstr>
      <vt:lpstr>Система приемов обучения говорению в УМК «Enjoy English»</vt:lpstr>
      <vt:lpstr>Примеры из УМК «Enjoy English»</vt:lpstr>
      <vt:lpstr>Примеры из УМК «Enjoy English»</vt:lpstr>
      <vt:lpstr>Примеры из УМК «Enjoy English»</vt:lpstr>
      <vt:lpstr>Примеры из УМК «Enjoy English»</vt:lpstr>
      <vt:lpstr>Примеры из УМК «Enjoy English»</vt:lpstr>
      <vt:lpstr>Примеры из УМК «Enjoy English»</vt:lpstr>
      <vt:lpstr>Система приемов обучения говорению в УМК «Happy English.ru»</vt:lpstr>
      <vt:lpstr>Примеры из УМК «Happy English.ru»</vt:lpstr>
      <vt:lpstr>Примеры из УМК «Happy English.ru»</vt:lpstr>
      <vt:lpstr>Примеры из УМК «Happy English.ru»</vt:lpstr>
      <vt:lpstr>Примеры из УМК «Happy English.ru»</vt:lpstr>
      <vt:lpstr>Примеры из УМК «Happy English.ru»</vt:lpstr>
      <vt:lpstr>Система приемов обучения говорению в УМК «Millie-New Millennium English» </vt:lpstr>
      <vt:lpstr>Примеры из УМК «Millie»</vt:lpstr>
      <vt:lpstr>Примеры из УМК «Millie»</vt:lpstr>
      <vt:lpstr>Примеры из УМК «New Millennium English»</vt:lpstr>
      <vt:lpstr>Примеры из УМК «New Millennium English»</vt:lpstr>
      <vt:lpstr>Примеры из УМК «New Millennium English»</vt:lpstr>
      <vt:lpstr>Список литературы:</vt:lpstr>
      <vt:lpstr>Слайд 40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обучения монологической речи  (на примерах курсов “Enjoy English”, “Happy English.ru”, “Millie – New Millennium English” для 2-11 классов)</dc:title>
  <dc:creator>bim</dc:creator>
  <cp:lastModifiedBy>bim</cp:lastModifiedBy>
  <cp:revision>135</cp:revision>
  <dcterms:created xsi:type="dcterms:W3CDTF">2014-09-17T06:52:10Z</dcterms:created>
  <dcterms:modified xsi:type="dcterms:W3CDTF">2014-09-25T05:57:34Z</dcterms:modified>
</cp:coreProperties>
</file>