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5" r:id="rId5"/>
    <p:sldId id="262" r:id="rId6"/>
    <p:sldId id="264" r:id="rId7"/>
    <p:sldId id="261" r:id="rId8"/>
    <p:sldId id="266" r:id="rId9"/>
    <p:sldId id="275" r:id="rId10"/>
    <p:sldId id="276" r:id="rId11"/>
    <p:sldId id="267" r:id="rId12"/>
    <p:sldId id="268" r:id="rId13"/>
    <p:sldId id="277" r:id="rId14"/>
    <p:sldId id="278" r:id="rId15"/>
    <p:sldId id="280" r:id="rId16"/>
    <p:sldId id="279" r:id="rId17"/>
    <p:sldId id="269" r:id="rId18"/>
    <p:sldId id="270" r:id="rId19"/>
    <p:sldId id="281" r:id="rId20"/>
    <p:sldId id="282" r:id="rId21"/>
    <p:sldId id="288" r:id="rId22"/>
    <p:sldId id="283" r:id="rId23"/>
    <p:sldId id="285" r:id="rId24"/>
    <p:sldId id="286" r:id="rId25"/>
    <p:sldId id="287" r:id="rId26"/>
    <p:sldId id="292" r:id="rId27"/>
    <p:sldId id="271" r:id="rId28"/>
    <p:sldId id="291" r:id="rId29"/>
    <p:sldId id="274" r:id="rId30"/>
    <p:sldId id="289" r:id="rId31"/>
    <p:sldId id="299" r:id="rId32"/>
    <p:sldId id="272" r:id="rId33"/>
    <p:sldId id="290" r:id="rId34"/>
    <p:sldId id="273" r:id="rId35"/>
    <p:sldId id="294" r:id="rId36"/>
    <p:sldId id="293" r:id="rId37"/>
    <p:sldId id="295" r:id="rId38"/>
    <p:sldId id="296" r:id="rId39"/>
    <p:sldId id="258" r:id="rId40"/>
    <p:sldId id="2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C292C-C09D-4A23-835B-71E31BE71154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hyperlink" Target="http://www.titul.ru/central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hyperlink" Target="http://www.titul.ru/central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157192"/>
            <a:ext cx="4888632" cy="1608584"/>
          </a:xfrm>
        </p:spPr>
        <p:txBody>
          <a:bodyPr>
            <a:normAutofit fontScale="92500" lnSpcReduction="10000"/>
          </a:bodyPr>
          <a:lstStyle/>
          <a:p>
            <a:pPr algn="r">
              <a:buClr>
                <a:schemeClr val="accent3"/>
              </a:buClr>
              <a:defRPr/>
            </a:pPr>
            <a:r>
              <a:rPr lang="ru-RU" sz="2100" u="sng" dirty="0" smtClean="0">
                <a:solidFill>
                  <a:srgbClr val="0070C0"/>
                </a:solidFill>
              </a:rPr>
              <a:t>Буров Илья Михайлович</a:t>
            </a:r>
            <a:r>
              <a:rPr lang="ru-RU" sz="2100" dirty="0" smtClean="0">
                <a:solidFill>
                  <a:srgbClr val="0070C0"/>
                </a:solidFill>
              </a:rPr>
              <a:t>, </a:t>
            </a:r>
          </a:p>
          <a:p>
            <a:pPr algn="r">
              <a:buClr>
                <a:schemeClr val="accent3"/>
              </a:buClr>
              <a:defRPr/>
            </a:pPr>
            <a:r>
              <a:rPr lang="ru-RU" sz="1700" dirty="0" smtClean="0">
                <a:solidFill>
                  <a:srgbClr val="0070C0"/>
                </a:solidFill>
              </a:rPr>
              <a:t>ведущий методист издательства «Титул», </a:t>
            </a:r>
          </a:p>
          <a:p>
            <a:pPr algn="r">
              <a:buClr>
                <a:schemeClr val="accent3"/>
              </a:buClr>
              <a:defRPr/>
            </a:pPr>
            <a:r>
              <a:rPr lang="ru-RU" sz="1700" dirty="0" smtClean="0">
                <a:solidFill>
                  <a:srgbClr val="0070C0"/>
                </a:solidFill>
              </a:rPr>
              <a:t>аспирант Университета Российской Академии Образования </a:t>
            </a:r>
            <a:br>
              <a:rPr lang="ru-RU" sz="1700" dirty="0" smtClean="0">
                <a:solidFill>
                  <a:srgbClr val="0070C0"/>
                </a:solidFill>
              </a:rPr>
            </a:br>
            <a:r>
              <a:rPr lang="ru-RU" sz="1700" dirty="0" smtClean="0">
                <a:solidFill>
                  <a:srgbClr val="0070C0"/>
                </a:solidFill>
              </a:rPr>
              <a:t>кафедры методики преподавания иностранных языков</a:t>
            </a:r>
          </a:p>
          <a:p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052736"/>
            <a:ext cx="87849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Применение современных педагогических технологий при работе в </a:t>
            </a:r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зноуровневой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группе и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класс-комплекте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 уроках английского языка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429000"/>
            <a:ext cx="1656184" cy="1007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“Take off - Touch Down” </a:t>
            </a:r>
            <a:r>
              <a:rPr lang="ru-RU" dirty="0" smtClean="0"/>
              <a:t>развивает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личностные УУД, </a:t>
            </a:r>
            <a:r>
              <a:rPr lang="ru-RU" dirty="0" smtClean="0"/>
              <a:t>так как способствует самоопределению и мотивации учения,  чтобы не стать объектом обучения, не понимающим смысл задаваемых вопросов; </a:t>
            </a:r>
            <a:r>
              <a:rPr lang="ru-RU" dirty="0" err="1" smtClean="0"/>
              <a:t>смыслообразованию</a:t>
            </a:r>
            <a:r>
              <a:rPr lang="ru-RU" dirty="0" smtClean="0"/>
              <a:t> , развивает умение находить ответ на учение и оценивание усваиваемого содержания;</a:t>
            </a:r>
          </a:p>
          <a:p>
            <a:pPr lvl="0"/>
            <a:r>
              <a:rPr lang="ru-RU" b="1" dirty="0" smtClean="0"/>
              <a:t>познавательные, </a:t>
            </a:r>
            <a:r>
              <a:rPr lang="ru-RU" dirty="0" smtClean="0"/>
              <a:t> так как способствует поиску и выделению информации и построению логической цепи рассуждений;</a:t>
            </a:r>
          </a:p>
          <a:p>
            <a:pPr lvl="0"/>
            <a:r>
              <a:rPr lang="ru-RU" b="1" dirty="0" smtClean="0"/>
              <a:t>коммуникативные</a:t>
            </a:r>
            <a:r>
              <a:rPr lang="ru-RU" dirty="0" smtClean="0"/>
              <a:t>,  так как способствует восприятию иноязычной речи на слух; определению функций участников и оценке действий партнёров; </a:t>
            </a:r>
          </a:p>
          <a:p>
            <a:pPr lvl="0"/>
            <a:r>
              <a:rPr lang="ru-RU" b="1" dirty="0" smtClean="0"/>
              <a:t>регулятивные</a:t>
            </a:r>
            <a:r>
              <a:rPr lang="ru-RU" dirty="0" smtClean="0"/>
              <a:t>,  так как развивает самоконтроль и приводят к пониманию того, что уже усвоено, а что еще подлежит усвоению; способствует обнаружению отклонений и отличий от эталона, оцениванию собственной учебной деятельности и деятельности одноклассников. 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Внедрение </a:t>
            </a:r>
            <a:r>
              <a:rPr lang="ru-RU" sz="3600" dirty="0" err="1" smtClean="0"/>
              <a:t>игротехники</a:t>
            </a:r>
            <a:r>
              <a:rPr lang="ru-RU" sz="3600" dirty="0" smtClean="0"/>
              <a:t> в структуру урока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Игры: </a:t>
            </a:r>
          </a:p>
          <a:p>
            <a:r>
              <a:rPr lang="ru-RU" dirty="0" smtClean="0"/>
              <a:t>«разлученные буквы»;</a:t>
            </a:r>
          </a:p>
          <a:p>
            <a:r>
              <a:rPr lang="ru-RU" dirty="0" smtClean="0"/>
              <a:t>«шаги»;</a:t>
            </a:r>
          </a:p>
          <a:p>
            <a:r>
              <a:rPr lang="ru-RU" dirty="0" smtClean="0"/>
              <a:t>«адрес электронной почты»;</a:t>
            </a:r>
          </a:p>
          <a:p>
            <a:r>
              <a:rPr lang="ru-RU" dirty="0" smtClean="0"/>
              <a:t>«зашифрованное слово».</a:t>
            </a:r>
          </a:p>
          <a:p>
            <a:endParaRPr lang="ru-RU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1900" dirty="0" smtClean="0"/>
              <a:t>*По материалам статьи Зотеевой Ольги Владимировны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«Разлученные буквы»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/>
              <a:t>Нужно соединить </a:t>
            </a:r>
          </a:p>
          <a:p>
            <a:pPr>
              <a:buNone/>
            </a:pPr>
            <a:r>
              <a:rPr lang="ru-RU" sz="2800" dirty="0" smtClean="0"/>
              <a:t>заглавные</a:t>
            </a:r>
          </a:p>
          <a:p>
            <a:pPr>
              <a:buNone/>
            </a:pPr>
            <a:r>
              <a:rPr lang="ru-RU" sz="2800" dirty="0" smtClean="0"/>
              <a:t>и прописные буквы.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9593" y="1196752"/>
            <a:ext cx="414440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t="69957"/>
          <a:stretch>
            <a:fillRect/>
          </a:stretch>
        </p:blipFill>
        <p:spPr bwMode="auto">
          <a:xfrm>
            <a:off x="0" y="3861048"/>
            <a:ext cx="5364088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4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Игра «Шаги»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Ученики становятся у дальней стены классной комнаты. 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Учитель показывает написанные на доске слова.</a:t>
            </a:r>
          </a:p>
          <a:p>
            <a:pPr marL="514350" indent="-514350">
              <a:buAutoNum type="arabicPeriod"/>
            </a:pPr>
            <a:r>
              <a:rPr lang="ru-RU" dirty="0" smtClean="0"/>
              <a:t> Учащиеся по очереди называют слова по буквам. </a:t>
            </a:r>
          </a:p>
          <a:p>
            <a:pPr marL="514350" indent="-514350">
              <a:buAutoNum type="arabicPeriod"/>
            </a:pPr>
            <a:r>
              <a:rPr lang="ru-RU" dirty="0" smtClean="0"/>
              <a:t>Если верно, то делается шаг вперед.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Игра «адрес электронной почты»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Можно предложить ученикам продиктовать</a:t>
            </a:r>
          </a:p>
          <a:p>
            <a:r>
              <a:rPr lang="ru-RU" dirty="0" smtClean="0"/>
              <a:t>свой электронный адрес,</a:t>
            </a:r>
          </a:p>
          <a:p>
            <a:r>
              <a:rPr lang="ru-RU" dirty="0" smtClean="0"/>
              <a:t>адрес школы - почтовый или сайта в Интернете,</a:t>
            </a:r>
          </a:p>
          <a:p>
            <a:r>
              <a:rPr lang="ru-RU" dirty="0" smtClean="0"/>
              <a:t>адреса реальных сайтов, например:</a:t>
            </a:r>
          </a:p>
          <a:p>
            <a:r>
              <a:rPr lang="en-US" u="sng" dirty="0" smtClean="0">
                <a:hlinkClick r:id="rId2"/>
              </a:rPr>
              <a:t>http://www.titul.ru/central/</a:t>
            </a:r>
            <a:endParaRPr lang="en-US" u="sng" dirty="0" smtClean="0"/>
          </a:p>
          <a:p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englishteachers.ru</a:t>
            </a:r>
            <a:r>
              <a:rPr lang="en-US" u="sng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Один диктует – второй записывает на доске.</a:t>
            </a:r>
            <a:endParaRPr lang="ru-RU" dirty="0"/>
          </a:p>
        </p:txBody>
      </p:sp>
      <p:pic>
        <p:nvPicPr>
          <p:cNvPr id="34818" name="Picture 2" descr="C:\Documents and Settings\bim\Рабочий стол\вебинары Буров И.М\Применение современных пед. технологий в разноуровневой группе\M4_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44374"/>
            <a:ext cx="3888432" cy="5417366"/>
          </a:xfrm>
          <a:prstGeom prst="rect">
            <a:avLst/>
          </a:prstGeom>
          <a:noFill/>
        </p:spPr>
      </p:pic>
      <p:pic>
        <p:nvPicPr>
          <p:cNvPr id="6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"/>
            <a:ext cx="1141377" cy="1556791"/>
          </a:xfrm>
          <a:prstGeom prst="rect">
            <a:avLst/>
          </a:prstGeom>
          <a:noFill/>
        </p:spPr>
      </p:pic>
      <p:pic>
        <p:nvPicPr>
          <p:cNvPr id="7" name="Picture 2" descr="C:\Documents and Settings\bim\Рабочий стол\вебинары Буров И.М\Применение современных пед. технологий в разноуровневой группе\M4_8.jpg"/>
          <p:cNvPicPr>
            <a:picLocks noChangeAspect="1" noChangeArrowheads="1"/>
          </p:cNvPicPr>
          <p:nvPr/>
        </p:nvPicPr>
        <p:blipFill>
          <a:blip r:embed="rId4" cstate="print"/>
          <a:srcRect b="45503"/>
          <a:stretch>
            <a:fillRect/>
          </a:stretch>
        </p:blipFill>
        <p:spPr bwMode="auto">
          <a:xfrm>
            <a:off x="539552" y="1664090"/>
            <a:ext cx="6840760" cy="5193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Игра «адрес электронной почты»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2060848"/>
            <a:ext cx="4038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Можно предложить ученикам продиктовать</a:t>
            </a:r>
          </a:p>
          <a:p>
            <a:r>
              <a:rPr lang="ru-RU" dirty="0" smtClean="0"/>
              <a:t>свой электронный адрес,</a:t>
            </a:r>
          </a:p>
          <a:p>
            <a:r>
              <a:rPr lang="ru-RU" dirty="0" smtClean="0"/>
              <a:t>адрес школы - почтовый или сайта в Интернете,</a:t>
            </a:r>
          </a:p>
          <a:p>
            <a:r>
              <a:rPr lang="ru-RU" dirty="0" smtClean="0"/>
              <a:t>адреса реальных сайтов, например:</a:t>
            </a:r>
          </a:p>
          <a:p>
            <a:r>
              <a:rPr lang="en-US" u="sng" dirty="0" smtClean="0">
                <a:hlinkClick r:id="rId2"/>
              </a:rPr>
              <a:t>http://www.titul.ru/central/</a:t>
            </a:r>
            <a:endParaRPr lang="en-US" u="sng" dirty="0" smtClean="0"/>
          </a:p>
          <a:p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englishteachers.ru</a:t>
            </a:r>
            <a:r>
              <a:rPr lang="en-US" u="sng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Один диктует – второй записывает на доске.</a:t>
            </a:r>
            <a:endParaRPr lang="ru-RU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9" y="1178579"/>
            <a:ext cx="4032448" cy="538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6" name="Picture 6" descr="https://www.englishteachers.ru/uploadedfiles/waresimgs/1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"/>
            <a:ext cx="1475656" cy="201521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b="50557"/>
          <a:stretch>
            <a:fillRect/>
          </a:stretch>
        </p:blipFill>
        <p:spPr bwMode="auto">
          <a:xfrm>
            <a:off x="323528" y="2100329"/>
            <a:ext cx="7200800" cy="475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know</a:t>
            </a:r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organize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124744"/>
            <a:ext cx="4988714" cy="2445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в сотрудничестве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Отличительные особенности: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взаимозависимость членов группы;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личная ответственность каждого члена группы за собственные успехи и успехи своих товарищей;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общая  оценка работы группы.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в сотрудничестве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Задача - создать условия для активной совместной учебной деятельности учащихся в разных учебных ситуациях.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Работа в </a:t>
            </a:r>
            <a:r>
              <a:rPr lang="ru-RU" sz="3000" dirty="0" err="1" smtClean="0">
                <a:cs typeface="Times New Roman" pitchFamily="18" charset="0"/>
              </a:rPr>
              <a:t>микрогруппах</a:t>
            </a:r>
            <a:r>
              <a:rPr lang="ru-RU" sz="3000" dirty="0" smtClean="0">
                <a:cs typeface="Times New Roman" pitchFamily="18" charset="0"/>
              </a:rPr>
              <a:t> (по 3-4 ученика) (в каждой группе есть и сильный, и слабый и средний ученик).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Одно общее задание.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Роли для выполнения этого задания дети распределяют сами либо с подсказки учителя.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Каждый ученик отвечает за результат и своей работы, и всей группы, оценивать можно и усилия учащихся, и личный прогресс каждого.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Оценка – одна на всю группу.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 Учитель сам выбирает, кто из группы отчитается за задание.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Модели учебного взаимодействия: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 – состав группы 3 человека: «сильный», «средний» и «слабый»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Данная модель предполагает:</a:t>
            </a:r>
          </a:p>
          <a:p>
            <a:r>
              <a:rPr lang="ru-RU" dirty="0" smtClean="0"/>
              <a:t>проговаривание;</a:t>
            </a:r>
          </a:p>
          <a:p>
            <a:r>
              <a:rPr lang="ru-RU" dirty="0" smtClean="0"/>
              <a:t>объяснение;</a:t>
            </a:r>
          </a:p>
          <a:p>
            <a:r>
              <a:rPr lang="ru-RU" dirty="0" smtClean="0"/>
              <a:t>текущий контроль со стороны группы.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Общие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r>
              <a:rPr lang="ru-RU" dirty="0" smtClean="0"/>
              <a:t>Группы с большой наполняемостью и разным уровнем подготовки;</a:t>
            </a:r>
          </a:p>
          <a:p>
            <a:r>
              <a:rPr lang="ru-RU" dirty="0" err="1" smtClean="0"/>
              <a:t>Класс-комплекты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dirty="0" smtClean="0"/>
              <a:t>Модель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196752"/>
            <a:ext cx="402379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0108" t="55263"/>
          <a:stretch>
            <a:fillRect/>
          </a:stretch>
        </p:blipFill>
        <p:spPr bwMode="auto">
          <a:xfrm>
            <a:off x="179512" y="2204864"/>
            <a:ext cx="3815538" cy="4653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932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ru-RU" dirty="0" smtClean="0"/>
              <a:t>Модель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96752"/>
            <a:ext cx="4132554" cy="559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35520"/>
          <a:stretch>
            <a:fillRect/>
          </a:stretch>
        </p:blipFill>
        <p:spPr bwMode="auto">
          <a:xfrm>
            <a:off x="331162" y="1988840"/>
            <a:ext cx="5573493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403647" cy="1830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Модель «Пила»</a:t>
            </a:r>
            <a:r>
              <a:rPr lang="ru-RU" dirty="0" smtClean="0"/>
              <a:t> (</a:t>
            </a:r>
            <a:r>
              <a:rPr lang="ru-RU" dirty="0" err="1" smtClean="0"/>
              <a:t>Jigsaw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Учебный материал делится учителем на фрагменты (логические или смысловые блоки). </a:t>
            </a:r>
          </a:p>
          <a:p>
            <a:r>
              <a:rPr lang="ru-RU" dirty="0" smtClean="0"/>
              <a:t>Каждый член группы получает свой фрагмент.</a:t>
            </a:r>
          </a:p>
          <a:p>
            <a:r>
              <a:rPr lang="ru-RU" dirty="0" smtClean="0"/>
              <a:t>Затем происходит встреча «экспертов» (по определенному фрагменту) из разных групп.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b="1" dirty="0" smtClean="0"/>
              <a:t>Модель «Пила»</a:t>
            </a:r>
            <a:r>
              <a:rPr lang="ru-RU" sz="3600" dirty="0" smtClean="0"/>
              <a:t> (</a:t>
            </a:r>
            <a:r>
              <a:rPr lang="ru-RU" sz="3600" dirty="0" err="1" smtClean="0"/>
              <a:t>Jigsaw</a:t>
            </a:r>
            <a:r>
              <a:rPr lang="ru-RU" sz="36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198884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99792" y="2852936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411760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43608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55576" y="2780928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1403648" y="2492896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5940152" y="2564904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28184" y="206084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642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76256" y="3717032"/>
            <a:ext cx="51244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80112" y="3717032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640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115616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79712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Выгнутая вверх стрелка 25"/>
          <p:cNvSpPr/>
          <p:nvPr/>
        </p:nvSpPr>
        <p:spPr>
          <a:xfrm>
            <a:off x="1403648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низ стрелка 26"/>
          <p:cNvSpPr/>
          <p:nvPr/>
        </p:nvSpPr>
        <p:spPr>
          <a:xfrm>
            <a:off x="1403648" y="5733256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779912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44008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>
            <a:off x="6732240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Выгнутая вниз стрелка 31"/>
          <p:cNvSpPr/>
          <p:nvPr/>
        </p:nvSpPr>
        <p:spPr>
          <a:xfrm>
            <a:off x="4067944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372200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308304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Выгнутая вверх стрелка 34"/>
          <p:cNvSpPr/>
          <p:nvPr/>
        </p:nvSpPr>
        <p:spPr>
          <a:xfrm>
            <a:off x="4139952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низ стрелка 35"/>
          <p:cNvSpPr/>
          <p:nvPr/>
        </p:nvSpPr>
        <p:spPr>
          <a:xfrm>
            <a:off x="6732240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Модель «Пила»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268760"/>
            <a:ext cx="3984240" cy="540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27267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Модель «Пила»</a:t>
            </a:r>
            <a:endParaRPr lang="ru-RU" dirty="0"/>
          </a:p>
        </p:txBody>
      </p:sp>
      <p:pic>
        <p:nvPicPr>
          <p:cNvPr id="419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24744"/>
            <a:ext cx="4005690" cy="56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t="19146" b="51497"/>
          <a:stretch>
            <a:fillRect/>
          </a:stretch>
        </p:blipFill>
        <p:spPr bwMode="auto">
          <a:xfrm>
            <a:off x="467544" y="2492896"/>
            <a:ext cx="731473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0575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Ролевые игры проблемной направленности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57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dirty="0" smtClean="0"/>
              <a:t>В отличие от дискуссии, учащиеся </a:t>
            </a:r>
            <a:r>
              <a:rPr lang="ru-RU" sz="4400" b="1" dirty="0" smtClean="0"/>
              <a:t>«проживают» ситуацию</a:t>
            </a:r>
            <a:r>
              <a:rPr lang="ru-RU" sz="4400" dirty="0" smtClean="0"/>
              <a:t>, принимая на себя </a:t>
            </a:r>
            <a:r>
              <a:rPr lang="ru-RU" sz="4400" b="1" dirty="0" smtClean="0"/>
              <a:t>роли </a:t>
            </a:r>
            <a:r>
              <a:rPr lang="ru-RU" sz="4400" dirty="0" smtClean="0"/>
              <a:t>персонажей, попавших в эту ситуацию.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4400" b="1" dirty="0" smtClean="0"/>
              <a:t>В задании должны присутствовать:</a:t>
            </a:r>
          </a:p>
          <a:p>
            <a:endParaRPr lang="ru-RU" sz="3600" dirty="0" smtClean="0"/>
          </a:p>
          <a:p>
            <a:r>
              <a:rPr lang="ru-RU" sz="3600" dirty="0" smtClean="0"/>
              <a:t>Проблемная ситуация;</a:t>
            </a:r>
          </a:p>
          <a:p>
            <a:endParaRPr lang="ru-RU" sz="3600" dirty="0" smtClean="0"/>
          </a:p>
          <a:p>
            <a:r>
              <a:rPr lang="ru-RU" sz="3600" dirty="0" smtClean="0"/>
              <a:t>Наличие и распределение ролей (легенды ролей);</a:t>
            </a:r>
          </a:p>
          <a:p>
            <a:endParaRPr lang="ru-RU" sz="3600" dirty="0" smtClean="0"/>
          </a:p>
          <a:p>
            <a:r>
              <a:rPr lang="ru-RU" sz="3600" dirty="0" smtClean="0"/>
              <a:t>Сюжет ролевой игры;</a:t>
            </a:r>
          </a:p>
          <a:p>
            <a:endParaRPr lang="ru-RU" sz="3600" dirty="0" smtClean="0"/>
          </a:p>
          <a:p>
            <a:r>
              <a:rPr lang="ru-RU" sz="3600" dirty="0" smtClean="0"/>
              <a:t>Наличие общей цели у группы;</a:t>
            </a:r>
          </a:p>
          <a:p>
            <a:endParaRPr lang="ru-RU" sz="3600" dirty="0" smtClean="0"/>
          </a:p>
          <a:p>
            <a:r>
              <a:rPr lang="ru-RU" sz="3600" dirty="0" err="1" smtClean="0"/>
              <a:t>Многоальтернативность</a:t>
            </a:r>
            <a:r>
              <a:rPr lang="ru-RU" sz="3600" dirty="0" smtClean="0"/>
              <a:t> решений.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922114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Ролевые игры проблемной направленности</a:t>
            </a:r>
            <a:endParaRPr lang="ru-RU" sz="2800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96752"/>
            <a:ext cx="3923651" cy="542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b="26948"/>
          <a:stretch>
            <a:fillRect/>
          </a:stretch>
        </p:blipFill>
        <p:spPr bwMode="auto">
          <a:xfrm>
            <a:off x="2555776" y="1196752"/>
            <a:ext cx="542177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https://www.englishteachers.ru/uploadedfiles/waresimgs/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66727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Ролевые игры проблемной направленности</a:t>
            </a:r>
            <a:endParaRPr lang="ru-RU" sz="2400" dirty="0"/>
          </a:p>
        </p:txBody>
      </p:sp>
      <p:pic>
        <p:nvPicPr>
          <p:cNvPr id="4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297707"/>
            <a:ext cx="8378524" cy="5560293"/>
          </a:xfrm>
          <a:noFill/>
        </p:spPr>
      </p:pic>
      <p:pic>
        <p:nvPicPr>
          <p:cNvPr id="50178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259632" cy="1641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Дискуссии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Правила ведения дискуссии</a:t>
            </a:r>
          </a:p>
          <a:p>
            <a:pPr algn="ctr">
              <a:buNone/>
            </a:pPr>
            <a:endParaRPr lang="en-US" dirty="0" smtClean="0"/>
          </a:p>
          <a:p>
            <a:r>
              <a:rPr lang="ru-RU" b="1" dirty="0" smtClean="0"/>
              <a:t>Дискуссия</a:t>
            </a:r>
            <a:r>
              <a:rPr lang="ru-RU" dirty="0" smtClean="0"/>
              <a:t> – это деловой обмен мнениями, требующий </a:t>
            </a:r>
            <a:r>
              <a:rPr lang="ru-RU" i="1" dirty="0" smtClean="0"/>
              <a:t>объективного подхода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Каждое высказывание должно быть </a:t>
            </a:r>
            <a:r>
              <a:rPr lang="ru-RU" i="1" dirty="0" smtClean="0"/>
              <a:t>подкреплено фактами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 обсуждении </a:t>
            </a:r>
            <a:r>
              <a:rPr lang="ru-RU" i="1" dirty="0" smtClean="0"/>
              <a:t>следует предоставить </a:t>
            </a:r>
            <a:r>
              <a:rPr lang="ru-RU" dirty="0" smtClean="0"/>
              <a:t>каждому участнику </a:t>
            </a:r>
            <a:r>
              <a:rPr lang="ru-RU" i="1" dirty="0" smtClean="0"/>
              <a:t>возможность высказаться</a:t>
            </a:r>
            <a:r>
              <a:rPr lang="ru-RU" dirty="0" smtClean="0"/>
              <a:t>;</a:t>
            </a:r>
          </a:p>
          <a:p>
            <a:r>
              <a:rPr lang="ru-RU" i="1" dirty="0" smtClean="0"/>
              <a:t>Каждое высказывание</a:t>
            </a:r>
            <a:r>
              <a:rPr lang="ru-RU" dirty="0" smtClean="0"/>
              <a:t>, позиция должны быть </a:t>
            </a:r>
            <a:r>
              <a:rPr lang="ru-RU" i="1" dirty="0" smtClean="0"/>
              <a:t>внимательно рассмотрены</a:t>
            </a:r>
            <a:r>
              <a:rPr lang="ru-RU" dirty="0" smtClean="0"/>
              <a:t> всеми участниками дискуссии.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Общие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Задачи:</a:t>
            </a:r>
          </a:p>
          <a:p>
            <a:r>
              <a:rPr lang="ru-RU" dirty="0" smtClean="0"/>
              <a:t>Опросить всех учащихся;</a:t>
            </a:r>
          </a:p>
          <a:p>
            <a:r>
              <a:rPr lang="ru-RU" dirty="0" smtClean="0"/>
              <a:t>Дать новый материал;</a:t>
            </a:r>
          </a:p>
          <a:p>
            <a:r>
              <a:rPr lang="ru-RU" dirty="0" smtClean="0"/>
              <a:t>Проверить усвоение нового материала.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Дискуссия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546" t="33071" r="11816" b="45274"/>
          <a:stretch>
            <a:fillRect/>
          </a:stretch>
        </p:blipFill>
        <p:spPr bwMode="auto">
          <a:xfrm>
            <a:off x="251521" y="1772815"/>
            <a:ext cx="8863156" cy="430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Y:\Titul-OKT\Для ОГР\EE10P5Check.jpg"/>
          <p:cNvPicPr>
            <a:picLocks noChangeAspect="1" noChangeArrowheads="1"/>
          </p:cNvPicPr>
          <p:nvPr/>
        </p:nvPicPr>
        <p:blipFill>
          <a:blip r:embed="rId2" cstate="print"/>
          <a:srcRect l="9247" t="13289" r="9838" b="13622"/>
          <a:stretch>
            <a:fillRect/>
          </a:stretch>
        </p:blipFill>
        <p:spPr bwMode="auto">
          <a:xfrm>
            <a:off x="1187450" y="1268413"/>
            <a:ext cx="7734300" cy="558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Дискуссии</a:t>
            </a:r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24744"/>
            <a:ext cx="3838183" cy="553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50655" t="58529" b="11556"/>
          <a:stretch>
            <a:fillRect/>
          </a:stretch>
        </p:blipFill>
        <p:spPr bwMode="auto">
          <a:xfrm>
            <a:off x="251520" y="2780928"/>
            <a:ext cx="4067944" cy="355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ttps://www.englishteachers.ru/uploadedfiles/waresimgs/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66727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Дискуссии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265748"/>
            <a:ext cx="3838575" cy="525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51966"/>
          <a:stretch>
            <a:fillRect/>
          </a:stretch>
        </p:blipFill>
        <p:spPr bwMode="auto">
          <a:xfrm>
            <a:off x="0" y="2996952"/>
            <a:ext cx="536553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AutoShape 4" descr="https://www.englishteachers.ru/uploadedfiles/waresimgs/364.jpg"/>
          <p:cNvSpPr>
            <a:spLocks noChangeAspect="1" noChangeArrowheads="1"/>
          </p:cNvSpPr>
          <p:nvPr/>
        </p:nvSpPr>
        <p:spPr bwMode="auto">
          <a:xfrm>
            <a:off x="63500" y="-136525"/>
            <a:ext cx="3238500" cy="3238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4" name="Picture 6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6224" cy="2757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118" r="6931"/>
          <a:stretch>
            <a:fillRect/>
          </a:stretch>
        </p:blipFill>
        <p:spPr bwMode="auto">
          <a:xfrm>
            <a:off x="611560" y="1628800"/>
            <a:ext cx="8222118" cy="4491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7200528" cy="864096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Метод проектов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7180" y="1412776"/>
            <a:ext cx="4053175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751337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3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955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248472" cy="55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39911" cy="234888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20914" r="11029" b="31094"/>
          <a:stretch>
            <a:fillRect/>
          </a:stretch>
        </p:blipFill>
        <p:spPr bwMode="auto">
          <a:xfrm>
            <a:off x="-1" y="2420888"/>
            <a:ext cx="517251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584671" cy="493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85801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Деление хода урока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084" t="46167" r="9204" b="13436"/>
          <a:stretch>
            <a:fillRect/>
          </a:stretch>
        </p:blipFill>
        <p:spPr bwMode="auto">
          <a:xfrm>
            <a:off x="457200" y="1899268"/>
            <a:ext cx="8229600" cy="392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/>
              <a:t>Цикловое планирование уроков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604216"/>
            <a:ext cx="8364671" cy="412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Количество учеников на одного учителя: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4038600" cy="4525963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Молдавия – до 35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Бразилия – 32,1;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Китай – 27,6;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Корея – 18,2;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Индонезия – 17,4;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Финляндия – 16,5;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Турция – 16,4;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Нидерланды – 16,4;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США – 15,3;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Ирландия – 14,8;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Швеция – 14,4;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Словения – 14,1;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Германия – 13,7;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Новая Зеландия – 13,5;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Великобритания – 13,4;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772816"/>
            <a:ext cx="40386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16. Япония – 13,1;</a:t>
            </a:r>
          </a:p>
          <a:p>
            <a:pPr marL="514350" indent="-514350">
              <a:buNone/>
            </a:pPr>
            <a:r>
              <a:rPr lang="ru-RU" dirty="0" smtClean="0"/>
              <a:t>17. Дания – 12,7;</a:t>
            </a:r>
          </a:p>
          <a:p>
            <a:pPr marL="514350" indent="-514350">
              <a:buNone/>
            </a:pPr>
            <a:r>
              <a:rPr lang="ru-RU" dirty="0" smtClean="0"/>
              <a:t>18. Австралия – 12,6; </a:t>
            </a:r>
          </a:p>
          <a:p>
            <a:pPr marL="514350" indent="-514350">
              <a:buNone/>
            </a:pPr>
            <a:r>
              <a:rPr lang="ru-RU" dirty="0" smtClean="0"/>
              <a:t>19. Чехия – 12,4;</a:t>
            </a:r>
          </a:p>
          <a:p>
            <a:pPr marL="514350" indent="-514350">
              <a:buNone/>
            </a:pPr>
            <a:r>
              <a:rPr lang="ru-RU" dirty="0" smtClean="0"/>
              <a:t>20. Венгрия – 12;</a:t>
            </a:r>
          </a:p>
          <a:p>
            <a:pPr marL="514350" indent="-514350">
              <a:buNone/>
            </a:pPr>
            <a:r>
              <a:rPr lang="ru-RU" dirty="0" smtClean="0"/>
              <a:t>21. Израиль – 11,7;</a:t>
            </a:r>
          </a:p>
          <a:p>
            <a:pPr marL="514350" indent="-514350">
              <a:buNone/>
            </a:pPr>
            <a:r>
              <a:rPr lang="ru-RU" dirty="0" smtClean="0"/>
              <a:t>22. Швейцария – 11,6;</a:t>
            </a:r>
          </a:p>
          <a:p>
            <a:pPr marL="514350" indent="-514350">
              <a:buNone/>
            </a:pPr>
            <a:r>
              <a:rPr lang="ru-RU" dirty="0" smtClean="0"/>
              <a:t>23. Исландия – 10,9;</a:t>
            </a:r>
          </a:p>
          <a:p>
            <a:pPr marL="514350" indent="-514350">
              <a:buNone/>
            </a:pPr>
            <a:r>
              <a:rPr lang="ru-RU" dirty="0" smtClean="0"/>
              <a:t>24. Италия – 10,8; Ф</a:t>
            </a:r>
          </a:p>
          <a:p>
            <a:pPr marL="514350" indent="-514350">
              <a:buNone/>
            </a:pPr>
            <a:r>
              <a:rPr lang="ru-RU" dirty="0" smtClean="0"/>
              <a:t>25. Франция – 10,4;</a:t>
            </a:r>
          </a:p>
          <a:p>
            <a:pPr marL="514350" indent="-514350">
              <a:buNone/>
            </a:pPr>
            <a:r>
              <a:rPr lang="ru-RU" dirty="0" smtClean="0"/>
              <a:t>26. Австрия – 10,2;</a:t>
            </a:r>
          </a:p>
          <a:p>
            <a:pPr marL="514350" indent="-514350">
              <a:buNone/>
            </a:pPr>
            <a:r>
              <a:rPr lang="ru-RU" dirty="0" smtClean="0"/>
              <a:t>27. Испания – 10,1;</a:t>
            </a:r>
          </a:p>
          <a:p>
            <a:pPr marL="514350" indent="-514350">
              <a:buNone/>
            </a:pPr>
            <a:r>
              <a:rPr lang="ru-RU" dirty="0" smtClean="0"/>
              <a:t>28. Бельгия – 9,9;</a:t>
            </a:r>
          </a:p>
          <a:p>
            <a:pPr marL="514350" indent="-514350">
              <a:buNone/>
            </a:pPr>
            <a:r>
              <a:rPr lang="ru-RU" dirty="0" smtClean="0"/>
              <a:t>29. Греция – 9,7;</a:t>
            </a:r>
          </a:p>
          <a:p>
            <a:pPr marL="514350" indent="-514350">
              <a:buNone/>
            </a:pPr>
            <a:r>
              <a:rPr lang="ru-RU" dirty="0" smtClean="0"/>
              <a:t>30. Норвегия – 9,2;</a:t>
            </a:r>
          </a:p>
          <a:p>
            <a:pPr marL="514350" indent="-514350">
              <a:buNone/>
            </a:pPr>
            <a:r>
              <a:rPr lang="ru-RU" dirty="0" smtClean="0"/>
              <a:t>31. Португалия – 7,6.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5589240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*По данным ОЭСР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Английский язык в школе №1(49) – 2015 г.</a:t>
            </a:r>
          </a:p>
          <a:p>
            <a:r>
              <a:rPr lang="ru-RU" dirty="0" smtClean="0"/>
              <a:t>Е.С. </a:t>
            </a:r>
            <a:r>
              <a:rPr lang="ru-RU" dirty="0" err="1" smtClean="0"/>
              <a:t>Полат</a:t>
            </a:r>
            <a:r>
              <a:rPr lang="ru-RU" dirty="0" smtClean="0"/>
              <a:t>, М.Ю. </a:t>
            </a:r>
            <a:r>
              <a:rPr lang="ru-RU" dirty="0" err="1" smtClean="0"/>
              <a:t>Бухаркина</a:t>
            </a:r>
            <a:r>
              <a:rPr lang="ru-RU" dirty="0" smtClean="0"/>
              <a:t> – Современные педагогические и информационные технологии в системе образования</a:t>
            </a:r>
          </a:p>
          <a:p>
            <a:r>
              <a:rPr lang="ru-RU" dirty="0" smtClean="0"/>
              <a:t>А.А. Миролюбов – Методика преподавания иностранных языков «Титул»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Пути решения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Приемы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 обучающей структуры «</a:t>
            </a:r>
            <a:r>
              <a:rPr lang="ru-RU" dirty="0" err="1" smtClean="0"/>
              <a:t>Take</a:t>
            </a:r>
            <a:r>
              <a:rPr lang="ru-RU" dirty="0" smtClean="0"/>
              <a:t> </a:t>
            </a:r>
            <a:r>
              <a:rPr lang="ru-RU" dirty="0" err="1" smtClean="0"/>
              <a:t>Off</a:t>
            </a:r>
            <a:r>
              <a:rPr lang="ru-RU" dirty="0" smtClean="0"/>
              <a:t>- </a:t>
            </a:r>
            <a:r>
              <a:rPr lang="ru-RU" dirty="0" err="1" smtClean="0"/>
              <a:t>Touch</a:t>
            </a:r>
            <a:r>
              <a:rPr lang="ru-RU" dirty="0" smtClean="0"/>
              <a:t> </a:t>
            </a:r>
            <a:r>
              <a:rPr lang="ru-RU" dirty="0" err="1" smtClean="0"/>
              <a:t>Down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внедрение </a:t>
            </a:r>
            <a:r>
              <a:rPr lang="ru-RU" dirty="0" err="1" smtClean="0"/>
              <a:t>игротехники</a:t>
            </a:r>
            <a:r>
              <a:rPr lang="ru-RU" dirty="0" smtClean="0"/>
              <a:t> в структуру урока;</a:t>
            </a:r>
          </a:p>
          <a:p>
            <a:r>
              <a:rPr lang="ru-RU" dirty="0" smtClean="0"/>
              <a:t>обучение в сотрудничестве;</a:t>
            </a:r>
          </a:p>
          <a:p>
            <a:r>
              <a:rPr lang="ru-RU" dirty="0" smtClean="0"/>
              <a:t>ролевые игры проблемной направленности;</a:t>
            </a:r>
          </a:p>
          <a:p>
            <a:r>
              <a:rPr lang="ru-RU" dirty="0" smtClean="0"/>
              <a:t>дискуссии;</a:t>
            </a:r>
          </a:p>
          <a:p>
            <a:r>
              <a:rPr lang="ru-RU" dirty="0" smtClean="0"/>
              <a:t>метод проектов;</a:t>
            </a:r>
          </a:p>
          <a:p>
            <a:r>
              <a:rPr lang="ru-RU" dirty="0" smtClean="0"/>
              <a:t>деление хода урока;</a:t>
            </a:r>
          </a:p>
          <a:p>
            <a:r>
              <a:rPr lang="ru-RU" dirty="0" smtClean="0"/>
              <a:t>портфель ученика;</a:t>
            </a:r>
          </a:p>
          <a:p>
            <a:r>
              <a:rPr lang="ru-RU" dirty="0" smtClean="0"/>
              <a:t>циклическое планирование уроков.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784976" cy="36004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Использование обучающей структуры «</a:t>
            </a:r>
            <a:r>
              <a:rPr lang="ru-RU" sz="2400" b="1" dirty="0" err="1" smtClean="0"/>
              <a:t>Take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Off</a:t>
            </a:r>
            <a:r>
              <a:rPr lang="ru-RU" sz="2400" b="1" dirty="0" smtClean="0"/>
              <a:t>- </a:t>
            </a:r>
            <a:r>
              <a:rPr lang="ru-RU" sz="2400" b="1" dirty="0" err="1" smtClean="0"/>
              <a:t>Touch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Down</a:t>
            </a:r>
            <a:r>
              <a:rPr lang="ru-RU" sz="2400" b="1" dirty="0" smtClean="0"/>
              <a:t>»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i="1" dirty="0" smtClean="0"/>
              <a:t>«ТЭЙК ОФ ТАЧ ДАУН» – «встать-сесть» - обучающая структура для получения информации о классе (кто решил задачу одним способом, двумя, тремя), а также знакомства с классом, аудиторией.   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Цель использования. </a:t>
            </a:r>
            <a:r>
              <a:rPr lang="ru-RU" sz="2000" dirty="0" smtClean="0"/>
              <a:t>Структура может быть использована как:</a:t>
            </a:r>
          </a:p>
          <a:p>
            <a:pPr lvl="0"/>
            <a:r>
              <a:rPr lang="ru-RU" sz="2000" dirty="0" smtClean="0"/>
              <a:t>проверка готовности к уроку;</a:t>
            </a:r>
          </a:p>
          <a:p>
            <a:pPr lvl="0"/>
            <a:r>
              <a:rPr lang="ru-RU" sz="2000" dirty="0" smtClean="0"/>
              <a:t>введение новой темы/ лексики; </a:t>
            </a:r>
          </a:p>
          <a:p>
            <a:pPr lvl="0"/>
            <a:r>
              <a:rPr lang="ru-RU" sz="2000" dirty="0" smtClean="0"/>
              <a:t>получение информации о выполнении домашнего задания;</a:t>
            </a:r>
          </a:p>
          <a:p>
            <a:pPr lvl="0"/>
            <a:r>
              <a:rPr lang="ru-RU" sz="2000" dirty="0" smtClean="0"/>
              <a:t>проверка усвоения лексики</a:t>
            </a:r>
            <a:r>
              <a:rPr lang="en-US" sz="2000" dirty="0" smtClean="0"/>
              <a:t>;  </a:t>
            </a:r>
            <a:endParaRPr lang="ru-RU" sz="2000" dirty="0" smtClean="0"/>
          </a:p>
          <a:p>
            <a:pPr lvl="0"/>
            <a:r>
              <a:rPr lang="ru-RU" sz="2000" dirty="0" smtClean="0"/>
              <a:t>получение информации о классе, как для учителя, так и для учеников друг о друге (невербальная социализация) .</a:t>
            </a:r>
            <a:endParaRPr lang="en-US" sz="2000" dirty="0" smtClean="0"/>
          </a:p>
          <a:p>
            <a:pPr lvl="0"/>
            <a:endParaRPr lang="en-US" sz="2000" dirty="0" smtClean="0"/>
          </a:p>
          <a:p>
            <a:pPr lvl="0">
              <a:buNone/>
            </a:pPr>
            <a:r>
              <a:rPr lang="en-US" sz="1600" dirty="0" smtClean="0"/>
              <a:t>* </a:t>
            </a:r>
            <a:r>
              <a:rPr lang="ru-RU" sz="1600" dirty="0" smtClean="0"/>
              <a:t>По материалам статьи </a:t>
            </a:r>
            <a:r>
              <a:rPr lang="ru-RU" sz="1600" dirty="0" err="1" smtClean="0"/>
              <a:t>Ялышевой</a:t>
            </a:r>
            <a:r>
              <a:rPr lang="ru-RU" sz="1600" dirty="0" smtClean="0"/>
              <a:t> </a:t>
            </a:r>
            <a:r>
              <a:rPr lang="ru-RU" sz="1600" dirty="0" err="1" smtClean="0"/>
              <a:t>Алии</a:t>
            </a:r>
            <a:r>
              <a:rPr lang="ru-RU" sz="1600" dirty="0" smtClean="0"/>
              <a:t> </a:t>
            </a:r>
            <a:r>
              <a:rPr lang="ru-RU" sz="1600" dirty="0" err="1" smtClean="0"/>
              <a:t>Алиевны</a:t>
            </a:r>
            <a:endParaRPr lang="ru-RU" sz="16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Take</a:t>
            </a:r>
            <a:r>
              <a:rPr lang="ru-RU" b="1" dirty="0" smtClean="0"/>
              <a:t> </a:t>
            </a:r>
            <a:r>
              <a:rPr lang="ru-RU" b="1" dirty="0" err="1" smtClean="0"/>
              <a:t>Off</a:t>
            </a:r>
            <a:r>
              <a:rPr lang="ru-RU" b="1" dirty="0" smtClean="0"/>
              <a:t>- </a:t>
            </a:r>
            <a:r>
              <a:rPr lang="ru-RU" b="1" dirty="0" err="1" smtClean="0"/>
              <a:t>Touch</a:t>
            </a:r>
            <a:r>
              <a:rPr lang="ru-RU" b="1" dirty="0" smtClean="0"/>
              <a:t> </a:t>
            </a:r>
            <a:r>
              <a:rPr lang="ru-RU" b="1" dirty="0" err="1" smtClean="0"/>
              <a:t>Down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Проверить </a:t>
            </a:r>
            <a:r>
              <a:rPr lang="ru-RU" b="1" dirty="0" smtClean="0"/>
              <a:t>готовность к уроку</a:t>
            </a:r>
            <a:r>
              <a:rPr lang="ru-RU" dirty="0" smtClean="0"/>
              <a:t> можно просто визуально, а можно сказать: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en-US" dirty="0" smtClean="0"/>
              <a:t> Stand up if you are a person who… has/doesn’t have a book, a new/unusual pen/exercise book (show everybody), a vocabulary, etc.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4784"/>
            <a:ext cx="53901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8333"/>
          <a:stretch>
            <a:fillRect/>
          </a:stretch>
        </p:blipFill>
        <p:spPr bwMode="auto">
          <a:xfrm>
            <a:off x="4644009" y="0"/>
            <a:ext cx="4499992" cy="606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</a:t>
            </a:r>
            <a:r>
              <a:rPr lang="en-US" sz="2000" dirty="0" smtClean="0"/>
              <a:t>(what </a:t>
            </a:r>
            <a:r>
              <a:rPr lang="en-US" sz="2000" dirty="0" smtClean="0"/>
              <a:t>does </a:t>
            </a:r>
            <a:r>
              <a:rPr lang="en-US" sz="2000" dirty="0" smtClean="0"/>
              <a:t>it </a:t>
            </a:r>
            <a:r>
              <a:rPr lang="en-US" sz="2000" dirty="0" smtClean="0"/>
              <a:t>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now 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smtClean="0"/>
              <a:t>wants </a:t>
            </a:r>
            <a:r>
              <a:rPr lang="en-US" sz="2000" dirty="0" smtClean="0"/>
              <a:t>to be a gold miner?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ld_notepad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old_notepad</Template>
  <TotalTime>8168</TotalTime>
  <Words>1174</Words>
  <Application>Microsoft Office PowerPoint</Application>
  <PresentationFormat>Экран (4:3)</PresentationFormat>
  <Paragraphs>216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old_notepad</vt:lpstr>
      <vt:lpstr>Слайд 1</vt:lpstr>
      <vt:lpstr>Общие проблемы</vt:lpstr>
      <vt:lpstr>Общие проблемы</vt:lpstr>
      <vt:lpstr> Количество учеников на одного учителя:</vt:lpstr>
      <vt:lpstr>Пути решения проблемы</vt:lpstr>
      <vt:lpstr>Приемы</vt:lpstr>
      <vt:lpstr>Использование обучающей структуры «Take Off- Touch Down» </vt:lpstr>
      <vt:lpstr>«Take Off- Touch Down»</vt:lpstr>
      <vt:lpstr>Слайд 9</vt:lpstr>
      <vt:lpstr>“Take off - Touch Down” развивает:</vt:lpstr>
      <vt:lpstr>Внедрение игротехники в структуру урока</vt:lpstr>
      <vt:lpstr>Игра «Разлученные буквы»</vt:lpstr>
      <vt:lpstr> Игра «Шаги» </vt:lpstr>
      <vt:lpstr>Игра «адрес электронной почты»</vt:lpstr>
      <vt:lpstr>Игра «адрес электронной почты»</vt:lpstr>
      <vt:lpstr>Игра «Зашифрованное слово»</vt:lpstr>
      <vt:lpstr>Обучение в сотрудничестве</vt:lpstr>
      <vt:lpstr>Обучение в сотрудничестве</vt:lpstr>
      <vt:lpstr>Модели учебного взаимодействия:</vt:lpstr>
      <vt:lpstr>Модель «Вертушка»</vt:lpstr>
      <vt:lpstr>Модель «Вертушка»</vt:lpstr>
      <vt:lpstr>Модель «Пила» (Jigsaw)</vt:lpstr>
      <vt:lpstr>  Модель «Пила» (Jigsaw)</vt:lpstr>
      <vt:lpstr>Модель «Пила»</vt:lpstr>
      <vt:lpstr>Модель «Пила»</vt:lpstr>
      <vt:lpstr>Ролевые игры проблемной направленности</vt:lpstr>
      <vt:lpstr>Ролевые игры проблемной направленности</vt:lpstr>
      <vt:lpstr>Ролевые игры проблемной направленности</vt:lpstr>
      <vt:lpstr>Дискуссии</vt:lpstr>
      <vt:lpstr>Дискуссия</vt:lpstr>
      <vt:lpstr>Слайд 31</vt:lpstr>
      <vt:lpstr>Дискуссии</vt:lpstr>
      <vt:lpstr>Дискуссии</vt:lpstr>
      <vt:lpstr>Метод проектов</vt:lpstr>
      <vt:lpstr>Метод проектов</vt:lpstr>
      <vt:lpstr>Метод проектов</vt:lpstr>
      <vt:lpstr>Метод проектов</vt:lpstr>
      <vt:lpstr>Деление хода урока</vt:lpstr>
      <vt:lpstr>Цикловое планирование уроков</vt:lpstr>
      <vt:lpstr>Используемая литература: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bim</dc:creator>
  <cp:lastModifiedBy>bim</cp:lastModifiedBy>
  <cp:revision>26</cp:revision>
  <dcterms:created xsi:type="dcterms:W3CDTF">2015-01-14T11:28:26Z</dcterms:created>
  <dcterms:modified xsi:type="dcterms:W3CDTF">2015-01-21T09:34:34Z</dcterms:modified>
</cp:coreProperties>
</file>