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7"/>
  </p:notesMasterIdLst>
  <p:sldIdLst>
    <p:sldId id="256" r:id="rId2"/>
    <p:sldId id="257" r:id="rId3"/>
    <p:sldId id="258" r:id="rId4"/>
    <p:sldId id="259" r:id="rId5"/>
    <p:sldId id="260" r:id="rId6"/>
    <p:sldId id="29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5" r:id="rId57"/>
    <p:sldId id="314"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636" autoAdjust="0"/>
  </p:normalViewPr>
  <p:slideViewPr>
    <p:cSldViewPr>
      <p:cViewPr>
        <p:scale>
          <a:sx n="69" d="100"/>
          <a:sy n="69" d="100"/>
        </p:scale>
        <p:origin x="-2820" y="-10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pitchFamily="34"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pitchFamily="34" charset="0"/>
              </a:defRPr>
            </a:lvl1pPr>
          </a:lstStyle>
          <a:p>
            <a:pPr>
              <a:defRPr/>
            </a:pPr>
            <a:fld id="{1F1CE17D-7F77-40A0-942A-9E2A82CE04C7}" type="datetimeFigureOut">
              <a:rPr lang="ru-RU"/>
              <a:pPr>
                <a:defRPr/>
              </a:pPr>
              <a:t>23.04.2014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pitchFamily="34"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Arial" pitchFamily="34" charset="0"/>
              </a:defRPr>
            </a:lvl1pPr>
          </a:lstStyle>
          <a:p>
            <a:pPr>
              <a:defRPr/>
            </a:pPr>
            <a:fld id="{941F7239-D97C-4146-91AD-3CAACCCF294B}" type="slidenum">
              <a:rPr lang="ru-RU"/>
              <a:pPr>
                <a:defRPr/>
              </a:pPr>
              <a:t>‹#›</a:t>
            </a:fld>
            <a:endParaRPr lang="ru-RU"/>
          </a:p>
        </p:txBody>
      </p:sp>
    </p:spTree>
    <p:extLst>
      <p:ext uri="{BB962C8B-B14F-4D97-AF65-F5344CB8AC3E}">
        <p14:creationId xmlns:p14="http://schemas.microsoft.com/office/powerpoint/2010/main" val="25730249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059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BD3CCF3-EBA2-41A1-9D45-6A710056C17B}" type="slidenum">
              <a:rPr lang="ru-RU" altLang="ru-RU" smtClean="0"/>
              <a:pPr eaLnBrk="1" hangingPunct="1"/>
              <a:t>50</a:t>
            </a:fld>
            <a:endParaRPr lang="ru-RU" alt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981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F2D0F6DB-B95D-41E7-B8CD-18976BD09128}" type="slidenum">
              <a:rPr lang="ru-RU" altLang="ru-RU" smtClean="0"/>
              <a:pPr eaLnBrk="1" hangingPunct="1"/>
              <a:t>63</a:t>
            </a:fld>
            <a:endParaRPr lang="ru-RU" alt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08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8495E9A-7297-40A4-ABF3-B2124765D6BD}" type="slidenum">
              <a:rPr lang="ru-RU" altLang="ru-RU" smtClean="0"/>
              <a:pPr eaLnBrk="1" hangingPunct="1"/>
              <a:t>64</a:t>
            </a:fld>
            <a:endParaRPr lang="ru-RU" alt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186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A9EDF02-0F43-4C08-8721-43BF20A6FF12}" type="slidenum">
              <a:rPr lang="ru-RU" altLang="ru-RU" smtClean="0"/>
              <a:pPr eaLnBrk="1" hangingPunct="1"/>
              <a:t>65</a:t>
            </a:fld>
            <a:endParaRPr lang="ru-RU" alt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288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0F00F4D4-04AA-4F3E-AB95-90C74E25CE61}" type="slidenum">
              <a:rPr lang="ru-RU" altLang="ru-RU" smtClean="0"/>
              <a:pPr eaLnBrk="1" hangingPunct="1"/>
              <a:t>66</a:t>
            </a:fld>
            <a:endParaRPr lang="ru-RU" alt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390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2B017664-0F6C-4C64-80C2-5B0177515A2F}" type="slidenum">
              <a:rPr lang="ru-RU" altLang="ru-RU" smtClean="0"/>
              <a:pPr eaLnBrk="1" hangingPunct="1"/>
              <a:t>67</a:t>
            </a:fld>
            <a:endParaRPr lang="ru-RU" alt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493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00808AE9-EB85-457D-8221-283E0BD8EABC}" type="slidenum">
              <a:rPr lang="ru-RU" altLang="ru-RU" smtClean="0"/>
              <a:pPr eaLnBrk="1" hangingPunct="1"/>
              <a:t>68</a:t>
            </a:fld>
            <a:endParaRPr lang="ru-RU" altLang="ru-R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595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5304ADB6-E589-41F1-96E8-5ABC8E2AEDC0}" type="slidenum">
              <a:rPr lang="ru-RU" altLang="ru-RU" smtClean="0"/>
              <a:pPr eaLnBrk="1" hangingPunct="1"/>
              <a:t>69</a:t>
            </a:fld>
            <a:endParaRPr lang="ru-RU" alt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698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2D089B2C-2C46-452D-8683-2E70CE96F1A1}" type="slidenum">
              <a:rPr lang="ru-RU" altLang="ru-RU" smtClean="0"/>
              <a:pPr eaLnBrk="1" hangingPunct="1"/>
              <a:t>70</a:t>
            </a:fld>
            <a:endParaRPr lang="ru-RU" alt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800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C3CFAC2E-F8AC-46C5-9A2F-F8CA49A7159D}" type="slidenum">
              <a:rPr lang="ru-RU" altLang="ru-RU" smtClean="0"/>
              <a:pPr eaLnBrk="1" hangingPunct="1"/>
              <a:t>71</a:t>
            </a:fld>
            <a:endParaRPr lang="ru-RU" altLang="ru-R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902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639F127B-AD5B-479B-B253-12D6B0D05C08}" type="slidenum">
              <a:rPr lang="ru-RU" altLang="ru-RU" smtClean="0"/>
              <a:pPr eaLnBrk="1" hangingPunct="1"/>
              <a:t>72</a:t>
            </a:fld>
            <a:endParaRPr lang="ru-RU" alt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162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02D96E1C-D00E-4460-8438-19738EDFCC17}" type="slidenum">
              <a:rPr lang="ru-RU" altLang="ru-RU" smtClean="0"/>
              <a:pPr eaLnBrk="1" hangingPunct="1"/>
              <a:t>51</a:t>
            </a:fld>
            <a:endParaRPr lang="ru-RU" alt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005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9194CA21-6968-42FC-BD83-0F38432B8408}" type="slidenum">
              <a:rPr lang="ru-RU" altLang="ru-RU" smtClean="0"/>
              <a:pPr eaLnBrk="1" hangingPunct="1"/>
              <a:t>73</a:t>
            </a:fld>
            <a:endParaRPr lang="ru-RU" altLang="ru-RU"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107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6C01DE0A-438A-43F5-92E2-1F4593CCF69E}" type="slidenum">
              <a:rPr lang="ru-RU" altLang="ru-RU" smtClean="0"/>
              <a:pPr eaLnBrk="1" hangingPunct="1"/>
              <a:t>74</a:t>
            </a:fld>
            <a:endParaRPr lang="ru-RU" altLang="ru-RU"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210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26698BA-1506-41F1-8648-55FCE6EAA1D2}" type="slidenum">
              <a:rPr lang="ru-RU" altLang="ru-RU" smtClean="0"/>
              <a:pPr eaLnBrk="1" hangingPunct="1"/>
              <a:t>75</a:t>
            </a:fld>
            <a:endParaRPr lang="ru-RU" altLang="ru-R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31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9D0E7AD-A569-4319-B76A-854EEE515391}" type="slidenum">
              <a:rPr lang="ru-RU" altLang="ru-RU" smtClean="0"/>
              <a:pPr eaLnBrk="1" hangingPunct="1"/>
              <a:t>76</a:t>
            </a:fld>
            <a:endParaRPr lang="ru-RU" altLang="ru-R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414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9E4879E1-6977-4E65-80E6-35701C7D7F9E}" type="slidenum">
              <a:rPr lang="ru-RU" altLang="ru-RU" smtClean="0"/>
              <a:pPr eaLnBrk="1" hangingPunct="1"/>
              <a:t>77</a:t>
            </a:fld>
            <a:endParaRPr lang="ru-RU" altLang="ru-R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517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3A2F3F7D-920A-4A57-82F9-0CF909D7A95C}" type="slidenum">
              <a:rPr lang="ru-RU" altLang="ru-RU" smtClean="0"/>
              <a:pPr eaLnBrk="1" hangingPunct="1"/>
              <a:t>78</a:t>
            </a:fld>
            <a:endParaRPr lang="ru-RU" altLang="ru-RU"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619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BE90A0A-51DF-4DAD-A87C-E7CE71037234}" type="slidenum">
              <a:rPr lang="ru-RU" altLang="ru-RU" smtClean="0"/>
              <a:pPr eaLnBrk="1" hangingPunct="1"/>
              <a:t>79</a:t>
            </a:fld>
            <a:endParaRPr lang="ru-RU" altLang="ru-RU"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722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0AAD55BB-F829-4EA7-8C9B-A7AE93401323}" type="slidenum">
              <a:rPr lang="ru-RU" altLang="ru-RU" smtClean="0"/>
              <a:pPr eaLnBrk="1" hangingPunct="1"/>
              <a:t>80</a:t>
            </a:fld>
            <a:endParaRPr lang="ru-RU" altLang="ru-RU"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824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6CDAE81D-F4B2-4CB3-BA60-F21FF1CA9086}" type="slidenum">
              <a:rPr lang="ru-RU" altLang="ru-RU" smtClean="0"/>
              <a:pPr eaLnBrk="1" hangingPunct="1"/>
              <a:t>81</a:t>
            </a:fld>
            <a:endParaRPr lang="ru-RU" altLang="ru-RU"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3926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CC3D004-FE77-4BFE-A540-58C79DA0F1BF}" type="slidenum">
              <a:rPr lang="ru-RU" altLang="ru-RU" smtClean="0"/>
              <a:pPr eaLnBrk="1" hangingPunct="1"/>
              <a:t>82</a:t>
            </a:fld>
            <a:endParaRPr lang="ru-RU" alt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264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302DE8C-101A-4564-ADBA-F073691C5520}" type="slidenum">
              <a:rPr lang="ru-RU" altLang="ru-RU" smtClean="0"/>
              <a:pPr eaLnBrk="1" hangingPunct="1"/>
              <a:t>52</a:t>
            </a:fld>
            <a:endParaRPr lang="ru-RU" altLang="ru-RU"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029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BCFCBF0-2EDE-4F2F-8B21-562D33F7D70E}" type="slidenum">
              <a:rPr lang="ru-RU" altLang="ru-RU" smtClean="0"/>
              <a:pPr eaLnBrk="1" hangingPunct="1"/>
              <a:t>83</a:t>
            </a:fld>
            <a:endParaRPr lang="ru-RU" altLang="ru-RU"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131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F6786933-62CB-41A2-BA18-C5F9C3E14A27}" type="slidenum">
              <a:rPr lang="ru-RU" altLang="ru-RU" smtClean="0"/>
              <a:pPr eaLnBrk="1" hangingPunct="1"/>
              <a:t>84</a:t>
            </a:fld>
            <a:endParaRPr lang="ru-RU" altLang="ru-RU"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23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96464FFD-733C-45FD-8A36-3EB84CCD165F}" type="slidenum">
              <a:rPr lang="ru-RU" altLang="ru-RU" smtClean="0"/>
              <a:pPr eaLnBrk="1" hangingPunct="1"/>
              <a:t>85</a:t>
            </a:fld>
            <a:endParaRPr lang="ru-RU" altLang="ru-RU"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33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6F098CD7-B4E4-44A0-8DF8-A600AC0B00C2}" type="slidenum">
              <a:rPr lang="ru-RU" altLang="ru-RU" smtClean="0"/>
              <a:pPr eaLnBrk="1" hangingPunct="1"/>
              <a:t>86</a:t>
            </a:fld>
            <a:endParaRPr lang="ru-RU" altLang="ru-RU"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438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5349DFF-ACBC-4771-BA39-9D821511E8C1}" type="slidenum">
              <a:rPr lang="ru-RU" altLang="ru-RU" smtClean="0"/>
              <a:pPr eaLnBrk="1" hangingPunct="1"/>
              <a:t>88</a:t>
            </a:fld>
            <a:endParaRPr lang="ru-RU" altLang="ru-RU"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541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9308DA3-7C58-40FF-B995-BA62BE5A6E1E}" type="slidenum">
              <a:rPr lang="ru-RU" altLang="ru-RU" smtClean="0"/>
              <a:pPr eaLnBrk="1" hangingPunct="1"/>
              <a:t>89</a:t>
            </a:fld>
            <a:endParaRPr lang="ru-RU" altLang="ru-RU"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6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1DF54F80-449C-408F-B6CD-207D540CCC97}" type="slidenum">
              <a:rPr lang="ru-RU" altLang="ru-RU" smtClean="0"/>
              <a:pPr eaLnBrk="1" hangingPunct="1"/>
              <a:t>90</a:t>
            </a:fld>
            <a:endParaRPr lang="ru-RU" altLang="ru-RU"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746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03FF82F-0275-4FD2-9C9C-8C883639B156}" type="slidenum">
              <a:rPr lang="ru-RU" altLang="ru-RU" smtClean="0"/>
              <a:pPr eaLnBrk="1" hangingPunct="1"/>
              <a:t>91</a:t>
            </a:fld>
            <a:endParaRPr lang="ru-RU" altLang="ru-RU"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848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FDE69F2C-8D84-450D-964B-FD3112FC5EA6}" type="slidenum">
              <a:rPr lang="ru-RU" altLang="ru-RU" smtClean="0"/>
              <a:pPr eaLnBrk="1" hangingPunct="1"/>
              <a:t>92</a:t>
            </a:fld>
            <a:endParaRPr lang="ru-RU" altLang="ru-RU"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4950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4F313DA9-7DC8-42E4-B862-D175A97A85C8}" type="slidenum">
              <a:rPr lang="ru-RU" altLang="ru-RU" smtClean="0"/>
              <a:pPr eaLnBrk="1" hangingPunct="1"/>
              <a:t>93</a:t>
            </a:fld>
            <a:endParaRPr lang="ru-RU"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366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7F12DF06-0B0B-47A6-A6AF-427983F976C7}" type="slidenum">
              <a:rPr lang="ru-RU" altLang="ru-RU" smtClean="0"/>
              <a:pPr eaLnBrk="1" hangingPunct="1"/>
              <a:t>57</a:t>
            </a:fld>
            <a:endParaRPr lang="ru-RU" altLang="ru-RU"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053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AD0F2D1-30D9-4C9D-8BF3-E5C1C216B488}" type="slidenum">
              <a:rPr lang="ru-RU" altLang="ru-RU" smtClean="0"/>
              <a:pPr eaLnBrk="1" hangingPunct="1"/>
              <a:t>94</a:t>
            </a:fld>
            <a:endParaRPr lang="ru-RU" altLang="ru-RU"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155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32A1FC0C-04FA-44FE-8403-DBD786D7AF75}" type="slidenum">
              <a:rPr lang="ru-RU" altLang="ru-RU" smtClean="0"/>
              <a:pPr eaLnBrk="1" hangingPunct="1"/>
              <a:t>95</a:t>
            </a:fld>
            <a:endParaRPr lang="ru-RU" altLang="ru-RU"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258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57BD721-591C-45DD-B6F5-858760C5C1B0}" type="slidenum">
              <a:rPr lang="ru-RU" altLang="ru-RU" smtClean="0"/>
              <a:pPr eaLnBrk="1" hangingPunct="1"/>
              <a:t>96</a:t>
            </a:fld>
            <a:endParaRPr lang="ru-RU" altLang="ru-RU"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360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F325BD51-DC2D-471D-8E4A-EA7484CE7CC7}" type="slidenum">
              <a:rPr lang="ru-RU" altLang="ru-RU" smtClean="0"/>
              <a:pPr eaLnBrk="1" hangingPunct="1"/>
              <a:t>97</a:t>
            </a:fld>
            <a:endParaRPr lang="ru-RU" altLang="ru-RU"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462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3579F685-2C1A-4C79-BB16-9B3691844C9B}" type="slidenum">
              <a:rPr lang="ru-RU" altLang="ru-RU" smtClean="0"/>
              <a:pPr eaLnBrk="1" hangingPunct="1"/>
              <a:t>98</a:t>
            </a:fld>
            <a:endParaRPr lang="ru-RU" altLang="ru-RU"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565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757AB1A0-1BE7-4FD8-8CF1-4E38864C9105}" type="slidenum">
              <a:rPr lang="ru-RU" altLang="ru-RU" smtClean="0"/>
              <a:pPr eaLnBrk="1" hangingPunct="1"/>
              <a:t>99</a:t>
            </a:fld>
            <a:endParaRPr lang="ru-RU" altLang="ru-RU"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667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FF3A78C-2414-4529-9165-FF5FF84D057D}" type="slidenum">
              <a:rPr lang="ru-RU" altLang="ru-RU" smtClean="0"/>
              <a:pPr eaLnBrk="1" hangingPunct="1"/>
              <a:t>100</a:t>
            </a:fld>
            <a:endParaRPr lang="ru-RU" altLang="ru-RU"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770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01ADC922-0B6E-4C66-83C4-22ECCC576FFA}" type="slidenum">
              <a:rPr lang="ru-RU" altLang="ru-RU" smtClean="0"/>
              <a:pPr eaLnBrk="1" hangingPunct="1"/>
              <a:t>101</a:t>
            </a:fld>
            <a:endParaRPr lang="ru-RU" altLang="ru-RU"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87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E33E482-0505-43B6-9744-739A5BA4473B}" type="slidenum">
              <a:rPr lang="ru-RU" altLang="ru-RU" smtClean="0"/>
              <a:pPr eaLnBrk="1" hangingPunct="1"/>
              <a:t>102</a:t>
            </a:fld>
            <a:endParaRPr lang="ru-RU" altLang="ru-RU"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5974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2157EF4D-9DB9-4754-BDF6-19A2E91EF04B}" type="slidenum">
              <a:rPr lang="ru-RU" altLang="ru-RU" smtClean="0"/>
              <a:pPr eaLnBrk="1" hangingPunct="1"/>
              <a:t>103</a:t>
            </a:fld>
            <a:endParaRPr lang="ru-RU" alt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469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6551DA1E-6C42-46E6-91B0-5761CA86778C}" type="slidenum">
              <a:rPr lang="ru-RU" altLang="ru-RU" smtClean="0"/>
              <a:pPr eaLnBrk="1" hangingPunct="1"/>
              <a:t>58</a:t>
            </a:fld>
            <a:endParaRPr lang="ru-RU" altLang="ru-RU"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6077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887A4830-85D8-472C-AE0D-95403938535E}" type="slidenum">
              <a:rPr lang="ru-RU" altLang="ru-RU" smtClean="0"/>
              <a:pPr eaLnBrk="1" hangingPunct="1"/>
              <a:t>104</a:t>
            </a:fld>
            <a:endParaRPr lang="ru-RU" alt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571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7A46E51-2AF3-4640-AA9F-3398F689E940}" type="slidenum">
              <a:rPr lang="ru-RU" altLang="ru-RU" smtClean="0"/>
              <a:pPr eaLnBrk="1" hangingPunct="1"/>
              <a:t>59</a:t>
            </a:fld>
            <a:endParaRPr lang="ru-RU" alt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67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F7E144B-9952-410B-9F59-71706D6546EE}" type="slidenum">
              <a:rPr lang="ru-RU" altLang="ru-RU" smtClean="0"/>
              <a:pPr eaLnBrk="1" hangingPunct="1"/>
              <a:t>60</a:t>
            </a:fld>
            <a:endParaRPr lang="ru-RU" alt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77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AF8939F8-EECE-4E55-A0ED-A6FD79FBC247}" type="slidenum">
              <a:rPr lang="ru-RU" altLang="ru-RU" smtClean="0"/>
              <a:pPr eaLnBrk="1" hangingPunct="1"/>
              <a:t>61</a:t>
            </a:fld>
            <a:endParaRPr lang="ru-RU" alt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1878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EEBE4C7E-13A6-475D-B899-1996B476C971}" type="slidenum">
              <a:rPr lang="ru-RU" altLang="ru-RU" smtClean="0"/>
              <a:pPr eaLnBrk="1" hangingPunct="1"/>
              <a:t>62</a:t>
            </a:fld>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8AC1BC5D-7BF6-42AB-989D-8ACC35090632}" type="datetimeFigureOut">
              <a:rPr lang="ru-RU"/>
              <a:pPr>
                <a:defRPr/>
              </a:pPr>
              <a:t>23.04.2014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C7AF010-FC49-4868-8DF9-69E30D2C864B}" type="slidenum">
              <a:rPr lang="ru-RU"/>
              <a:pPr>
                <a:defRPr/>
              </a:pPr>
              <a:t>‹#›</a:t>
            </a:fld>
            <a:endParaRPr lang="ru-RU"/>
          </a:p>
        </p:txBody>
      </p:sp>
    </p:spTree>
    <p:extLst>
      <p:ext uri="{BB962C8B-B14F-4D97-AF65-F5344CB8AC3E}">
        <p14:creationId xmlns:p14="http://schemas.microsoft.com/office/powerpoint/2010/main" val="1944504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81B8966-EC4C-41C1-A5F6-BE4708E162D9}" type="datetimeFigureOut">
              <a:rPr lang="ru-RU"/>
              <a:pPr>
                <a:defRPr/>
              </a:pPr>
              <a:t>23.04.2014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BB9449E-1EC9-4D93-B451-DEFB2D0CBB49}" type="slidenum">
              <a:rPr lang="ru-RU"/>
              <a:pPr>
                <a:defRPr/>
              </a:pPr>
              <a:t>‹#›</a:t>
            </a:fld>
            <a:endParaRPr lang="ru-RU"/>
          </a:p>
        </p:txBody>
      </p:sp>
    </p:spTree>
    <p:extLst>
      <p:ext uri="{BB962C8B-B14F-4D97-AF65-F5344CB8AC3E}">
        <p14:creationId xmlns:p14="http://schemas.microsoft.com/office/powerpoint/2010/main" val="3632261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916843F-2718-4F0A-B2CF-A0E4236F22F4}" type="datetimeFigureOut">
              <a:rPr lang="ru-RU"/>
              <a:pPr>
                <a:defRPr/>
              </a:pPr>
              <a:t>23.04.2014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DE6D3C9-5D48-4918-86F5-A953494884E2}" type="slidenum">
              <a:rPr lang="ru-RU"/>
              <a:pPr>
                <a:defRPr/>
              </a:pPr>
              <a:t>‹#›</a:t>
            </a:fld>
            <a:endParaRPr lang="ru-RU"/>
          </a:p>
        </p:txBody>
      </p:sp>
    </p:spTree>
    <p:extLst>
      <p:ext uri="{BB962C8B-B14F-4D97-AF65-F5344CB8AC3E}">
        <p14:creationId xmlns:p14="http://schemas.microsoft.com/office/powerpoint/2010/main" val="845719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AA47B3A-F523-400C-A2EE-4C8595145DD1}" type="datetimeFigureOut">
              <a:rPr lang="ru-RU"/>
              <a:pPr>
                <a:defRPr/>
              </a:pPr>
              <a:t>23.04.2014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4C7BD7E-C714-4C1F-8245-79D32A709F49}" type="slidenum">
              <a:rPr lang="ru-RU"/>
              <a:pPr>
                <a:defRPr/>
              </a:pPr>
              <a:t>‹#›</a:t>
            </a:fld>
            <a:endParaRPr lang="ru-RU"/>
          </a:p>
        </p:txBody>
      </p:sp>
    </p:spTree>
    <p:extLst>
      <p:ext uri="{BB962C8B-B14F-4D97-AF65-F5344CB8AC3E}">
        <p14:creationId xmlns:p14="http://schemas.microsoft.com/office/powerpoint/2010/main" val="1252291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B49566D5-8473-43E6-BC9F-1A1A19C57C1A}" type="datetimeFigureOut">
              <a:rPr lang="ru-RU"/>
              <a:pPr>
                <a:defRPr/>
              </a:pPr>
              <a:t>23.04.2014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160CF17-77C8-4E68-8F3D-8680C8C39722}" type="slidenum">
              <a:rPr lang="ru-RU"/>
              <a:pPr>
                <a:defRPr/>
              </a:pPr>
              <a:t>‹#›</a:t>
            </a:fld>
            <a:endParaRPr lang="ru-RU"/>
          </a:p>
        </p:txBody>
      </p:sp>
    </p:spTree>
    <p:extLst>
      <p:ext uri="{BB962C8B-B14F-4D97-AF65-F5344CB8AC3E}">
        <p14:creationId xmlns:p14="http://schemas.microsoft.com/office/powerpoint/2010/main" val="58759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FE92562-0899-4598-A545-2BC6808BD624}" type="datetimeFigureOut">
              <a:rPr lang="ru-RU"/>
              <a:pPr>
                <a:defRPr/>
              </a:pPr>
              <a:t>23.04.2014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A234DDC-2AA8-40C5-91EF-BBBED60D0596}" type="slidenum">
              <a:rPr lang="ru-RU"/>
              <a:pPr>
                <a:defRPr/>
              </a:pPr>
              <a:t>‹#›</a:t>
            </a:fld>
            <a:endParaRPr lang="ru-RU"/>
          </a:p>
        </p:txBody>
      </p:sp>
    </p:spTree>
    <p:extLst>
      <p:ext uri="{BB962C8B-B14F-4D97-AF65-F5344CB8AC3E}">
        <p14:creationId xmlns:p14="http://schemas.microsoft.com/office/powerpoint/2010/main" val="3547829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452881A-9321-4EFD-B081-D5B7F875B937}" type="datetimeFigureOut">
              <a:rPr lang="ru-RU"/>
              <a:pPr>
                <a:defRPr/>
              </a:pPr>
              <a:t>23.04.2014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4D7E75B-C248-4B93-A6BD-6A603D825F59}" type="slidenum">
              <a:rPr lang="ru-RU"/>
              <a:pPr>
                <a:defRPr/>
              </a:pPr>
              <a:t>‹#›</a:t>
            </a:fld>
            <a:endParaRPr lang="ru-RU"/>
          </a:p>
        </p:txBody>
      </p:sp>
    </p:spTree>
    <p:extLst>
      <p:ext uri="{BB962C8B-B14F-4D97-AF65-F5344CB8AC3E}">
        <p14:creationId xmlns:p14="http://schemas.microsoft.com/office/powerpoint/2010/main" val="15704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C042499E-52E4-43E8-9435-E36D00FEFA17}" type="datetimeFigureOut">
              <a:rPr lang="ru-RU"/>
              <a:pPr>
                <a:defRPr/>
              </a:pPr>
              <a:t>23.04.2014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B3D49B67-1C99-4A0A-A9A2-13806593F412}" type="slidenum">
              <a:rPr lang="ru-RU"/>
              <a:pPr>
                <a:defRPr/>
              </a:pPr>
              <a:t>‹#›</a:t>
            </a:fld>
            <a:endParaRPr lang="ru-RU"/>
          </a:p>
        </p:txBody>
      </p:sp>
    </p:spTree>
    <p:extLst>
      <p:ext uri="{BB962C8B-B14F-4D97-AF65-F5344CB8AC3E}">
        <p14:creationId xmlns:p14="http://schemas.microsoft.com/office/powerpoint/2010/main" val="799157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19F0C00-3E19-4B2E-85D1-A526998A253A}" type="datetimeFigureOut">
              <a:rPr lang="ru-RU"/>
              <a:pPr>
                <a:defRPr/>
              </a:pPr>
              <a:t>23.04.2014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6FDEA960-85EB-4E46-9B82-C594020805AC}" type="slidenum">
              <a:rPr lang="ru-RU"/>
              <a:pPr>
                <a:defRPr/>
              </a:pPr>
              <a:t>‹#›</a:t>
            </a:fld>
            <a:endParaRPr lang="ru-RU"/>
          </a:p>
        </p:txBody>
      </p:sp>
    </p:spTree>
    <p:extLst>
      <p:ext uri="{BB962C8B-B14F-4D97-AF65-F5344CB8AC3E}">
        <p14:creationId xmlns:p14="http://schemas.microsoft.com/office/powerpoint/2010/main" val="2607634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9AC1A5D-8625-450A-BF59-6F3F526355CD}" type="datetimeFigureOut">
              <a:rPr lang="ru-RU"/>
              <a:pPr>
                <a:defRPr/>
              </a:pPr>
              <a:t>23.04.2014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D82A02D-79C7-4E9E-B0A7-BEA9FF0FA734}" type="slidenum">
              <a:rPr lang="ru-RU"/>
              <a:pPr>
                <a:defRPr/>
              </a:pPr>
              <a:t>‹#›</a:t>
            </a:fld>
            <a:endParaRPr lang="ru-RU"/>
          </a:p>
        </p:txBody>
      </p:sp>
    </p:spTree>
    <p:extLst>
      <p:ext uri="{BB962C8B-B14F-4D97-AF65-F5344CB8AC3E}">
        <p14:creationId xmlns:p14="http://schemas.microsoft.com/office/powerpoint/2010/main" val="578756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1F79940-6ADD-4BF9-A7D7-715A77F36C23}" type="datetimeFigureOut">
              <a:rPr lang="ru-RU"/>
              <a:pPr>
                <a:defRPr/>
              </a:pPr>
              <a:t>23.04.2014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BF9E12A-BE67-4836-AE1F-3FE5644150D0}" type="slidenum">
              <a:rPr lang="ru-RU"/>
              <a:pPr>
                <a:defRPr/>
              </a:pPr>
              <a:t>‹#›</a:t>
            </a:fld>
            <a:endParaRPr lang="ru-RU"/>
          </a:p>
        </p:txBody>
      </p:sp>
    </p:spTree>
    <p:extLst>
      <p:ext uri="{BB962C8B-B14F-4D97-AF65-F5344CB8AC3E}">
        <p14:creationId xmlns:p14="http://schemas.microsoft.com/office/powerpoint/2010/main" val="341940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9FCD0F3-3860-46AD-93F0-ADAA3897A1C9}" type="datetimeFigureOut">
              <a:rPr lang="ru-RU"/>
              <a:pPr>
                <a:defRPr/>
              </a:pPr>
              <a:t>23.04.2014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13D268F-688C-40F7-A1D0-20598E44844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101.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35.png"/></Relationships>
</file>

<file path=ppt/slides/_rels/slide102.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137.jpeg"/></Relationships>
</file>

<file path=ppt/slides/_rels/slide10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138.jpeg"/></Relationships>
</file>

<file path=ppt/slides/_rels/slide104.xml.rels><?xml version="1.0" encoding="UTF-8" standalone="yes"?>
<Relationships xmlns="http://schemas.openxmlformats.org/package/2006/relationships"><Relationship Id="rId3" Type="http://schemas.openxmlformats.org/officeDocument/2006/relationships/hyperlink" Target="https://www.englishteachers.ru/download/Proposed_speaking_part_in_the_final_exam_and_training_students_with_Happy_Englishru.rar"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hyperlink" Target="http://www.cambridge.org/servlet/file/Speaking_EGE-FIN.pdf?ITEM_ENT_ID=7415831&amp;COLLSPEC_ENT_ID=594" TargetMode="External"/><Relationship Id="rId4" Type="http://schemas.openxmlformats.org/officeDocument/2006/relationships/hyperlink" Target="https://www.englishteachers.ru/forum/index.php?showtopic=2446&amp;view=findpost&amp;p=92372" TargetMode="External"/></Relationships>
</file>

<file path=ppt/slides/_rels/slide105.xml.rels><?xml version="1.0" encoding="UTF-8" standalone="yes"?>
<Relationships xmlns="http://schemas.openxmlformats.org/package/2006/relationships"><Relationship Id="rId8" Type="http://schemas.openxmlformats.org/officeDocument/2006/relationships/image" Target="../media/image145.jpeg"/><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image" Target="../media/image139.jpeg"/><Relationship Id="rId1" Type="http://schemas.openxmlformats.org/officeDocument/2006/relationships/slideLayout" Target="../slideLayouts/slideLayout1.xml"/><Relationship Id="rId6" Type="http://schemas.openxmlformats.org/officeDocument/2006/relationships/image" Target="../media/image143.jpeg"/><Relationship Id="rId11" Type="http://schemas.openxmlformats.org/officeDocument/2006/relationships/image" Target="../media/image148.jpeg"/><Relationship Id="rId5" Type="http://schemas.openxmlformats.org/officeDocument/2006/relationships/image" Target="../media/image142.jpeg"/><Relationship Id="rId10" Type="http://schemas.openxmlformats.org/officeDocument/2006/relationships/image" Target="../media/image147.jpeg"/><Relationship Id="rId4" Type="http://schemas.openxmlformats.org/officeDocument/2006/relationships/image" Target="../media/image141.jpeg"/><Relationship Id="rId9" Type="http://schemas.openxmlformats.org/officeDocument/2006/relationships/image" Target="../media/image146.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2.jpeg"/></Relationships>
</file>

<file path=ppt/slides/_rels/slide5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5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6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6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6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0.png"/></Relationships>
</file>

<file path=ppt/slides/_rels/slide6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2.jpeg"/></Relationships>
</file>

<file path=ppt/slides/_rels/slide6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93.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5.jpeg"/></Relationships>
</file>

<file path=ppt/slides/_rels/slide7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8.jpeg"/></Relationships>
</file>

<file path=ppt/slides/_rels/slide7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00.jpeg"/></Relationships>
</file>

<file path=ppt/slides/_rels/slide7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01.jpeg"/></Relationships>
</file>

<file path=ppt/slides/_rels/slide7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7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04.png"/></Relationships>
</file>

<file path=ppt/slides/_rels/slide7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78.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07.jpeg"/></Relationships>
</file>

<file path=ppt/slides/_rels/slide7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08.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09.jpeg"/></Relationships>
</file>

<file path=ppt/slides/_rels/slide8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09.jpeg"/></Relationships>
</file>

<file path=ppt/slides/_rels/slide8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11.png"/></Relationships>
</file>

<file path=ppt/slides/_rels/slide8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12.jpeg"/></Relationships>
</file>

<file path=ppt/slides/_rels/slide8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13.jpeg"/></Relationships>
</file>

<file path=ppt/slides/_rels/slide8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14.png"/></Relationships>
</file>

<file path=ppt/slides/_rels/slide8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15.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17.png"/></Relationships>
</file>

<file path=ppt/slides/_rels/slide8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19.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9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92.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93.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24.png"/></Relationships>
</file>

<file path=ppt/slides/_rels/slide9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91.jpeg"/></Relationships>
</file>

<file path=ppt/slides/_rels/slide9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91.jpeg"/></Relationships>
</file>

<file path=ppt/slides/_rels/slide9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9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29.jpeg"/></Relationships>
</file>

<file path=ppt/slides/_rels/slide98.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9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766763" y="2568575"/>
            <a:ext cx="7772400" cy="1470025"/>
          </a:xfrm>
        </p:spPr>
        <p:txBody>
          <a:bodyPr/>
          <a:lstStyle/>
          <a:p>
            <a:pPr eaLnBrk="1" hangingPunct="1"/>
            <a:endParaRPr lang="ru-RU" altLang="ru-RU" smtClean="0"/>
          </a:p>
        </p:txBody>
      </p:sp>
      <p:sp>
        <p:nvSpPr>
          <p:cNvPr id="3" name="Подзаголовок 2"/>
          <p:cNvSpPr>
            <a:spLocks noGrp="1"/>
          </p:cNvSpPr>
          <p:nvPr>
            <p:ph type="subTitle" idx="1"/>
          </p:nvPr>
        </p:nvSpPr>
        <p:spPr>
          <a:xfrm>
            <a:off x="1947863" y="4365625"/>
            <a:ext cx="6400800" cy="1752600"/>
          </a:xfrm>
        </p:spPr>
        <p:txBody>
          <a:bodyPr rtlCol="0">
            <a:noAutofit/>
          </a:bodyPr>
          <a:lstStyle/>
          <a:p>
            <a:pPr algn="r" eaLnBrk="1" hangingPunct="1">
              <a:defRPr/>
            </a:pPr>
            <a:r>
              <a:rPr lang="ru-RU" sz="2000" i="1" dirty="0">
                <a:solidFill>
                  <a:schemeClr val="tx1">
                    <a:lumMod val="95000"/>
                    <a:lumOff val="5000"/>
                  </a:schemeClr>
                </a:solidFill>
                <a:latin typeface="Times New Roman" panose="02020603050405020304" pitchFamily="18" charset="0"/>
                <a:cs typeface="Times New Roman" panose="02020603050405020304" pitchFamily="18" charset="0"/>
              </a:rPr>
              <a:t>Буров Илья Михайлович</a:t>
            </a:r>
          </a:p>
          <a:p>
            <a:pPr algn="r" eaLnBrk="1" hangingPunct="1">
              <a:defRPr/>
            </a:pPr>
            <a:r>
              <a:rPr lang="ru-RU" sz="2000" dirty="0">
                <a:solidFill>
                  <a:schemeClr val="tx1">
                    <a:lumMod val="95000"/>
                    <a:lumOff val="5000"/>
                  </a:schemeClr>
                </a:solidFill>
              </a:rPr>
              <a:t>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учитель английского языка ГБОУ СОШ №98 г. Москва, аспирант Университета Российской Академии Образования кафедры методики преподавания иностранных языков, </a:t>
            </a:r>
            <a:endPar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r" eaLnBrk="1" hangingPunct="1">
              <a:defRPr/>
            </a:pPr>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член жюри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устной части окружного этапа </a:t>
            </a:r>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Всероссийской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олимпиады школьников 2014 года</a:t>
            </a:r>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1200329"/>
          </a:xfrm>
          <a:prstGeom prst="rect">
            <a:avLst/>
          </a:prstGeom>
          <a:noFill/>
        </p:spPr>
        <p:txBody>
          <a:bodyPr>
            <a:spAutoFit/>
          </a:bodyPr>
          <a:lstStyle/>
          <a:p>
            <a:pPr algn="ctr">
              <a:defRPr/>
            </a:pP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Проект части говорения в ЕГЭ. Подготовка школьников к говорению средствами курса </a:t>
            </a:r>
            <a:b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b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a:t>
            </a:r>
            <a:r>
              <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Enjoy English</a:t>
            </a: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 2-11 класс</a:t>
            </a:r>
          </a:p>
        </p:txBody>
      </p:sp>
      <p:pic>
        <p:nvPicPr>
          <p:cNvPr id="2053" name="Picture 5" descr="C:\Users\Илья\Desktop\аспирантура говорение\3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87463" y="1733550"/>
            <a:ext cx="936625"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1475" y="1733550"/>
            <a:ext cx="915988"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C:\Users\Илья\Desktop\аспирантура говорение\4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24088" y="1733550"/>
            <a:ext cx="9588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C:\Users\Илья\Desktop\аспирантура говорение\5 класс.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82938" y="1733550"/>
            <a:ext cx="1014412"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C:\Users\Илья\Desktop\аспирантура говорение\6 класс.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89413" y="1730375"/>
            <a:ext cx="9906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C:\Users\Илья\Desktop\аспирантура говорение\7 класс.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80013" y="1730375"/>
            <a:ext cx="1004887"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C:\Users\Илья\Desktop\аспирантура говорение\8 класс.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84900" y="1730375"/>
            <a:ext cx="979488"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C:\Users\Илья\Desktop\аспирантура говорение\9 класс.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64388" y="1722438"/>
            <a:ext cx="989012"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C:\Users\Илья\Desktop\аспирантура говорение\10 класс.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627438" y="3068638"/>
            <a:ext cx="9493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C:\Users\Илья\Desktop\аспирантура говорение\11 класс.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576763" y="3078163"/>
            <a:ext cx="9334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EE-3</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126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2770" name="Picture 2"/>
          <p:cNvPicPr>
            <a:picLocks noChangeAspect="1" noChangeArrowheads="1"/>
          </p:cNvPicPr>
          <p:nvPr/>
        </p:nvPicPr>
        <p:blipFill>
          <a:blip r:embed="rId2"/>
          <a:srcRect/>
          <a:stretch>
            <a:fillRect/>
          </a:stretch>
        </p:blipFill>
        <p:spPr bwMode="auto">
          <a:xfrm>
            <a:off x="2627313" y="784225"/>
            <a:ext cx="4421187" cy="60848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70"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8" name="Picture 9" descr="http://www.titul.ru/central/pickup.php?s=www_titul_ru&amp;i=ci2mc5nz0omr5rb013ownkfjt198wgzz"/>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040" y="836712"/>
            <a:ext cx="1905000"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342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3429"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902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798" y="628248"/>
            <a:ext cx="1900229" cy="2614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4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628650"/>
            <a:ext cx="4546600" cy="622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Заголовок 1"/>
          <p:cNvSpPr>
            <a:spLocks noGrp="1"/>
          </p:cNvSpPr>
          <p:nvPr>
            <p:ph type="ctrTitle"/>
          </p:nvPr>
        </p:nvSpPr>
        <p:spPr>
          <a:xfrm>
            <a:off x="0" y="2582863"/>
            <a:ext cx="1851025" cy="99377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1600" smtClean="0">
                <a:latin typeface="Arial Black" pitchFamily="34" charset="0"/>
              </a:rPr>
              <a:t>EE-</a:t>
            </a:r>
            <a:r>
              <a:rPr lang="ru-RU" altLang="ru-RU" sz="1600" smtClean="0">
                <a:latin typeface="Arial Black" pitchFamily="34" charset="0"/>
              </a:rPr>
              <a:t>10</a:t>
            </a:r>
            <a:r>
              <a:rPr lang="en-US" altLang="ru-RU" sz="1600" smtClean="0">
                <a:latin typeface="Arial Black" pitchFamily="34" charset="0"/>
              </a:rPr>
              <a:t/>
            </a:r>
            <a:br>
              <a:rPr lang="en-US" altLang="ru-RU" sz="1600" smtClean="0">
                <a:latin typeface="Arial Black" pitchFamily="34" charset="0"/>
              </a:rPr>
            </a:br>
            <a:r>
              <a:rPr lang="en-US" altLang="ru-RU" sz="1600" smtClean="0">
                <a:latin typeface="Arial Black" pitchFamily="34" charset="0"/>
              </a:rPr>
              <a:t>Student’s </a:t>
            </a:r>
            <a:r>
              <a:rPr lang="ru-RU" altLang="ru-RU" sz="1600" smtClean="0">
                <a:latin typeface="Arial Black" pitchFamily="34" charset="0"/>
              </a:rPr>
              <a:t/>
            </a:r>
            <a:br>
              <a:rPr lang="ru-RU" altLang="ru-RU" sz="1600" smtClean="0">
                <a:latin typeface="Arial Black" pitchFamily="34" charset="0"/>
              </a:rPr>
            </a:br>
            <a:r>
              <a:rPr lang="en-US" altLang="ru-RU" sz="1600" smtClean="0">
                <a:latin typeface="Arial Black" pitchFamily="34" charset="0"/>
              </a:rPr>
              <a:t>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445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4453"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902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173" y="646829"/>
            <a:ext cx="1407800" cy="19366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445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8925" y="908050"/>
            <a:ext cx="7545388" cy="5113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547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5477"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«задание С6- Монолог - сравнение двух фотографий (картинок)»</a:t>
            </a:r>
          </a:p>
        </p:txBody>
      </p:sp>
      <p:pic>
        <p:nvPicPr>
          <p:cNvPr id="131074"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243" y="692696"/>
            <a:ext cx="1928743" cy="26393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107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87675" y="692150"/>
            <a:ext cx="4486275" cy="61563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650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6501"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«задание С6- Монолог - сравнение двух фотографий (картинок)»</a:t>
            </a:r>
          </a:p>
        </p:txBody>
      </p:sp>
      <p:pic>
        <p:nvPicPr>
          <p:cNvPr id="131074"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243" y="692696"/>
            <a:ext cx="1928743" cy="26393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209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692150"/>
            <a:ext cx="4556125" cy="61801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07950" y="1555750"/>
            <a:ext cx="8208963" cy="4537075"/>
          </a:xfrm>
        </p:spPr>
        <p:txBody>
          <a:bodyPr rtlCol="0">
            <a:noAutofit/>
          </a:bodyPr>
          <a:lstStyle/>
          <a:p>
            <a:pPr algn="l" eaLnBrk="1" fontAlgn="auto" hangingPunct="1">
              <a:spcAft>
                <a:spcPts val="0"/>
              </a:spcAft>
              <a:buFont typeface="Arial" pitchFamily="34" charset="0"/>
              <a:buNone/>
              <a:defRPr/>
            </a:pPr>
            <a:r>
              <a:rPr lang="ru-RU" sz="2000" b="1" i="1" dirty="0" smtClean="0">
                <a:solidFill>
                  <a:schemeClr val="tx1"/>
                </a:solidFill>
              </a:rPr>
              <a:t>Используемые ресурсы:</a:t>
            </a:r>
          </a:p>
          <a:p>
            <a:pPr marL="342900" indent="-342900" algn="l" eaLnBrk="1" fontAlgn="auto" hangingPunct="1">
              <a:spcAft>
                <a:spcPts val="0"/>
              </a:spcAft>
              <a:buFont typeface="Arial" panose="020B0604020202020204" pitchFamily="34" charset="0"/>
              <a:buChar char="•"/>
              <a:defRPr/>
            </a:pPr>
            <a:r>
              <a:rPr lang="ru-RU" sz="1800" b="1" dirty="0">
                <a:hlinkClick r:id="rId3"/>
              </a:rPr>
              <a:t>Проект части "Говорение" в ЕГЭ и средства подготовки школьников к говорению в курсе "</a:t>
            </a:r>
            <a:r>
              <a:rPr lang="ru-RU" sz="1800" b="1" dirty="0" err="1">
                <a:hlinkClick r:id="rId3"/>
              </a:rPr>
              <a:t>Happy</a:t>
            </a:r>
            <a:r>
              <a:rPr lang="ru-RU" sz="1800" b="1" dirty="0">
                <a:hlinkClick r:id="rId3"/>
              </a:rPr>
              <a:t> English.ru" для 2-11 </a:t>
            </a:r>
            <a:r>
              <a:rPr lang="ru-RU" sz="1800" b="1" dirty="0" smtClean="0">
                <a:hlinkClick r:id="rId3"/>
              </a:rPr>
              <a:t>классов</a:t>
            </a:r>
            <a:r>
              <a:rPr lang="ru-RU" sz="1800" dirty="0"/>
              <a:t> </a:t>
            </a:r>
          </a:p>
          <a:p>
            <a:pPr marL="342900" indent="-342900" algn="l" eaLnBrk="1" fontAlgn="auto" hangingPunct="1">
              <a:spcAft>
                <a:spcPts val="0"/>
              </a:spcAft>
              <a:buFont typeface="Arial" panose="020B0604020202020204" pitchFamily="34" charset="0"/>
              <a:buChar char="•"/>
              <a:defRPr/>
            </a:pPr>
            <a:endParaRPr lang="ru-RU" sz="1800" b="1" i="1" dirty="0" smtClean="0">
              <a:solidFill>
                <a:schemeClr val="tx1"/>
              </a:solidFill>
              <a:hlinkClick r:id="rId4"/>
            </a:endParaRPr>
          </a:p>
          <a:p>
            <a:pPr marL="342900" indent="-342900" algn="l" eaLnBrk="1" fontAlgn="auto" hangingPunct="1">
              <a:spcAft>
                <a:spcPts val="0"/>
              </a:spcAft>
              <a:buFont typeface="Arial" panose="020B0604020202020204" pitchFamily="34" charset="0"/>
              <a:buChar char="•"/>
              <a:defRPr/>
            </a:pPr>
            <a:r>
              <a:rPr lang="en-US" sz="1800" b="1" i="1" dirty="0" smtClean="0">
                <a:solidFill>
                  <a:schemeClr val="tx1"/>
                </a:solidFill>
                <a:hlinkClick r:id="rId4"/>
              </a:rPr>
              <a:t>https</a:t>
            </a:r>
            <a:r>
              <a:rPr lang="en-US" sz="1800" b="1" i="1" dirty="0">
                <a:solidFill>
                  <a:schemeClr val="tx1"/>
                </a:solidFill>
                <a:hlinkClick r:id="rId4"/>
              </a:rPr>
              <a:t>://</a:t>
            </a:r>
            <a:r>
              <a:rPr lang="en-US" sz="1800" b="1" i="1" dirty="0" smtClean="0">
                <a:solidFill>
                  <a:schemeClr val="tx1"/>
                </a:solidFill>
                <a:hlinkClick r:id="rId4"/>
              </a:rPr>
              <a:t>www.englishteachers.ru/forum/index.php?showtopic=2446&amp;view=findpost&amp;p=92372</a:t>
            </a:r>
            <a:r>
              <a:rPr lang="ru-RU" sz="1800" b="1" i="1" dirty="0" smtClean="0">
                <a:solidFill>
                  <a:schemeClr val="tx1"/>
                </a:solidFill>
              </a:rPr>
              <a:t> </a:t>
            </a:r>
            <a:r>
              <a:rPr lang="ru-RU" sz="1800" dirty="0">
                <a:solidFill>
                  <a:schemeClr val="tx1"/>
                </a:solidFill>
              </a:rPr>
              <a:t>Современные тенденции в языковом </a:t>
            </a:r>
            <a:r>
              <a:rPr lang="ru-RU" sz="1800" dirty="0" smtClean="0">
                <a:solidFill>
                  <a:schemeClr val="tx1"/>
                </a:solidFill>
              </a:rPr>
              <a:t>образовании</a:t>
            </a:r>
          </a:p>
          <a:p>
            <a:pPr marL="342900" indent="-342900" algn="l" eaLnBrk="1" fontAlgn="auto" hangingPunct="1">
              <a:spcAft>
                <a:spcPts val="0"/>
              </a:spcAft>
              <a:buFont typeface="Arial" panose="020B0604020202020204" pitchFamily="34" charset="0"/>
              <a:buChar char="•"/>
              <a:defRPr/>
            </a:pPr>
            <a:endParaRPr lang="ru-RU" sz="1800" i="1" dirty="0">
              <a:solidFill>
                <a:schemeClr val="tx1"/>
              </a:solidFill>
            </a:endParaRPr>
          </a:p>
          <a:p>
            <a:pPr marL="342900" indent="-342900" algn="l" eaLnBrk="1" fontAlgn="auto" hangingPunct="1">
              <a:spcAft>
                <a:spcPts val="0"/>
              </a:spcAft>
              <a:buFont typeface="Arial" panose="020B0604020202020204" pitchFamily="34" charset="0"/>
              <a:buChar char="•"/>
              <a:defRPr/>
            </a:pPr>
            <a:r>
              <a:rPr lang="en-US" sz="1800" b="1" i="1" dirty="0">
                <a:solidFill>
                  <a:schemeClr val="tx1"/>
                </a:solidFill>
                <a:hlinkClick r:id="rId5"/>
              </a:rPr>
              <a:t>http://</a:t>
            </a:r>
            <a:r>
              <a:rPr lang="en-US" sz="1800" b="1" i="1" dirty="0" smtClean="0">
                <a:solidFill>
                  <a:schemeClr val="tx1"/>
                </a:solidFill>
                <a:hlinkClick r:id="rId5"/>
              </a:rPr>
              <a:t>www.cambridge.org/servlet/file/Speaking_EGE-FIN.pdf?ITEM_ENT_ID=7415831&amp;COLLSPEC_ENT_ID=594</a:t>
            </a:r>
            <a:r>
              <a:rPr lang="ru-RU" sz="1800" b="1" i="1" dirty="0" smtClean="0">
                <a:solidFill>
                  <a:schemeClr val="tx1"/>
                </a:solidFill>
              </a:rPr>
              <a:t> - </a:t>
            </a:r>
            <a:r>
              <a:rPr lang="en-US" sz="1800" dirty="0">
                <a:solidFill>
                  <a:schemeClr val="tx1"/>
                </a:solidFill>
              </a:rPr>
              <a:t>SPEAKING in the Russian State Exam: </a:t>
            </a:r>
            <a:r>
              <a:rPr lang="en-US" sz="1800" dirty="0" smtClean="0">
                <a:solidFill>
                  <a:schemeClr val="tx1"/>
                </a:solidFill>
              </a:rPr>
              <a:t>when</a:t>
            </a:r>
            <a:r>
              <a:rPr lang="en-US" sz="1800" dirty="0">
                <a:solidFill>
                  <a:schemeClr val="tx1"/>
                </a:solidFill>
              </a:rPr>
              <a:t>, what and how?</a:t>
            </a:r>
            <a:endParaRPr lang="en-US" sz="1800" dirty="0" smtClean="0">
              <a:solidFill>
                <a:schemeClr val="tx1"/>
              </a:solidFill>
            </a:endParaRPr>
          </a:p>
        </p:txBody>
      </p:sp>
      <p:sp>
        <p:nvSpPr>
          <p:cNvPr id="10752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 name="Прямоугольник 1"/>
          <p:cNvSpPr/>
          <p:nvPr/>
        </p:nvSpPr>
        <p:spPr>
          <a:xfrm>
            <a:off x="107504" y="188640"/>
            <a:ext cx="8208912" cy="1200329"/>
          </a:xfrm>
          <a:prstGeom prst="rect">
            <a:avLst/>
          </a:prstGeom>
        </p:spPr>
        <p:txBody>
          <a:bodyPr>
            <a:spAutoFit/>
          </a:bodyPr>
          <a:lstStyle/>
          <a:p>
            <a:pPr algn="ctr">
              <a:defRPr/>
            </a:pP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Проект части говорения в ЕГЭ. Подготовка школьников к говорению средствами курса </a:t>
            </a:r>
            <a:b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b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a:t>
            </a:r>
            <a:r>
              <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Enjoy English</a:t>
            </a: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 2-11 класс</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Заголовок 1"/>
          <p:cNvSpPr>
            <a:spLocks noGrp="1"/>
          </p:cNvSpPr>
          <p:nvPr>
            <p:ph type="ctrTitle"/>
          </p:nvPr>
        </p:nvSpPr>
        <p:spPr>
          <a:xfrm>
            <a:off x="766763" y="2568575"/>
            <a:ext cx="7772400" cy="1470025"/>
          </a:xfrm>
        </p:spPr>
        <p:txBody>
          <a:bodyPr/>
          <a:lstStyle/>
          <a:p>
            <a:pPr eaLnBrk="1" hangingPunct="1"/>
            <a:endParaRPr lang="ru-RU" altLang="ru-RU" smtClean="0"/>
          </a:p>
        </p:txBody>
      </p:sp>
      <p:sp>
        <p:nvSpPr>
          <p:cNvPr id="3" name="Подзаголовок 2"/>
          <p:cNvSpPr>
            <a:spLocks noGrp="1"/>
          </p:cNvSpPr>
          <p:nvPr>
            <p:ph type="subTitle" idx="1"/>
          </p:nvPr>
        </p:nvSpPr>
        <p:spPr>
          <a:xfrm>
            <a:off x="1947863" y="4365625"/>
            <a:ext cx="6400800" cy="1752600"/>
          </a:xfrm>
        </p:spPr>
        <p:txBody>
          <a:bodyPr rtlCol="0">
            <a:noAutofit/>
          </a:bodyPr>
          <a:lstStyle/>
          <a:p>
            <a:pPr algn="r" eaLnBrk="1" hangingPunct="1">
              <a:defRPr/>
            </a:pPr>
            <a:r>
              <a:rPr lang="ru-RU" sz="2000" i="1" dirty="0">
                <a:solidFill>
                  <a:schemeClr val="tx1">
                    <a:lumMod val="95000"/>
                    <a:lumOff val="5000"/>
                  </a:schemeClr>
                </a:solidFill>
                <a:latin typeface="Times New Roman" panose="02020603050405020304" pitchFamily="18" charset="0"/>
                <a:cs typeface="Times New Roman" panose="02020603050405020304" pitchFamily="18" charset="0"/>
              </a:rPr>
              <a:t>Буров Илья Михайлович</a:t>
            </a:r>
          </a:p>
          <a:p>
            <a:pPr algn="r" eaLnBrk="1" hangingPunct="1">
              <a:defRPr/>
            </a:pPr>
            <a:r>
              <a:rPr lang="ru-RU" sz="2000" dirty="0">
                <a:solidFill>
                  <a:schemeClr val="tx1">
                    <a:lumMod val="95000"/>
                    <a:lumOff val="5000"/>
                  </a:schemeClr>
                </a:solidFill>
              </a:rPr>
              <a:t>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учитель английского языка ГБОУ СОШ №98 г. Москва, аспирант Университета Российской Академии Образования кафедры методики преподавания иностранных языков, </a:t>
            </a:r>
            <a:endPar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r" eaLnBrk="1" hangingPunct="1">
              <a:defRPr/>
            </a:pPr>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член жюри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устной части окружного этапа </a:t>
            </a:r>
            <a:r>
              <a:rPr lang="ru-RU" sz="1800" dirty="0" smtClean="0">
                <a:solidFill>
                  <a:schemeClr val="tx1">
                    <a:lumMod val="95000"/>
                    <a:lumOff val="5000"/>
                  </a:schemeClr>
                </a:solidFill>
                <a:latin typeface="Times New Roman" panose="02020603050405020304" pitchFamily="18" charset="0"/>
                <a:cs typeface="Times New Roman" panose="02020603050405020304" pitchFamily="18" charset="0"/>
              </a:rPr>
              <a:t>Всероссийской </a:t>
            </a:r>
            <a:r>
              <a:rPr lang="ru-RU" sz="1800" dirty="0">
                <a:solidFill>
                  <a:schemeClr val="tx1">
                    <a:lumMod val="95000"/>
                    <a:lumOff val="5000"/>
                  </a:schemeClr>
                </a:solidFill>
                <a:latin typeface="Times New Roman" panose="02020603050405020304" pitchFamily="18" charset="0"/>
                <a:cs typeface="Times New Roman" panose="02020603050405020304" pitchFamily="18" charset="0"/>
              </a:rPr>
              <a:t>олимпиады школьников 2014 года</a:t>
            </a:r>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830997"/>
          </a:xfrm>
          <a:prstGeom prst="rect">
            <a:avLst/>
          </a:prstGeom>
          <a:noFill/>
        </p:spPr>
        <p:txBody>
          <a:bodyPr>
            <a:spAutoFit/>
          </a:bodyPr>
          <a:lstStyle/>
          <a:p>
            <a:pPr algn="ctr">
              <a:defRPr/>
            </a:pPr>
            <a:r>
              <a:rPr lang="ru-RU" sz="4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Спасибо за внимание!</a:t>
            </a:r>
            <a:endParaRPr lang="ru-RU" sz="4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pic>
        <p:nvPicPr>
          <p:cNvPr id="108549" name="Picture 5" descr="C:\Users\Илья\Desktop\аспирантура говорение\3 класс.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463" y="1733550"/>
            <a:ext cx="936625"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6" descr="C:\Users\Илья\Desktop\аспирантура говорение\2 клас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 y="1733550"/>
            <a:ext cx="915988"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1" name="Picture 7" descr="C:\Users\Илья\Desktop\аспирантура говорение\4 класс.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4088" y="1733550"/>
            <a:ext cx="9588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2" name="Picture 8" descr="C:\Users\Илья\Desktop\аспирантура говорение\5 класс.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2938" y="1733550"/>
            <a:ext cx="1014412"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3" name="Picture 9" descr="C:\Users\Илья\Desktop\аспирантура говорение\6 класс.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89413" y="1730375"/>
            <a:ext cx="9906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4" name="Picture 10" descr="C:\Users\Илья\Desktop\аспирантура говорение\7 класс.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0013" y="1730375"/>
            <a:ext cx="1004887"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5" name="Picture 11" descr="C:\Users\Илья\Desktop\аспирантура говорение\8 класс.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4900" y="1730375"/>
            <a:ext cx="979488"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6" name="Picture 12" descr="C:\Users\Илья\Desktop\аспирантура говорение\9 класс.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4388" y="1722438"/>
            <a:ext cx="989012"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7" name="Picture 13" descr="C:\Users\Илья\Desktop\аспирантура говорение\10 класс.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27438" y="3068638"/>
            <a:ext cx="9493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8" name="Picture 14" descr="C:\Users\Илья\Desktop\аспирантура говорение\11 класс.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6763" y="3078163"/>
            <a:ext cx="9334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EE-3</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229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3794" name="Picture 2"/>
          <p:cNvPicPr>
            <a:picLocks noChangeAspect="1" noChangeArrowheads="1"/>
          </p:cNvPicPr>
          <p:nvPr/>
        </p:nvPicPr>
        <p:blipFill>
          <a:blip r:embed="rId2"/>
          <a:srcRect/>
          <a:stretch>
            <a:fillRect/>
          </a:stretch>
        </p:blipFill>
        <p:spPr bwMode="auto">
          <a:xfrm>
            <a:off x="2457450" y="784225"/>
            <a:ext cx="4346575" cy="60182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4" name="Прямоугольник 9"/>
          <p:cNvSpPr>
            <a:spLocks noChangeArrowheads="1"/>
          </p:cNvSpPr>
          <p:nvPr/>
        </p:nvSpPr>
        <p:spPr bwMode="auto">
          <a:xfrm>
            <a:off x="0" y="188913"/>
            <a:ext cx="903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8" name="Picture 9" descr="http://www.titul.ru/central/pickup.php?s=www_titul_ru&amp;i=ci2mc5nz0omr5rb013ownkfjt198wgzz"/>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040" y="836712"/>
            <a:ext cx="1905000"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EE-4</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331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4818" name="Picture 2" descr="C:\Users\Илья\Desktop\аспирантура говорение\4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9330" y="1196752"/>
            <a:ext cx="1590592" cy="21786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4819" name="Picture 3"/>
          <p:cNvPicPr>
            <a:picLocks noChangeAspect="1" noChangeArrowheads="1"/>
          </p:cNvPicPr>
          <p:nvPr/>
        </p:nvPicPr>
        <p:blipFill>
          <a:blip r:embed="rId3"/>
          <a:srcRect/>
          <a:stretch>
            <a:fillRect/>
          </a:stretch>
        </p:blipFill>
        <p:spPr bwMode="auto">
          <a:xfrm>
            <a:off x="2262188" y="784225"/>
            <a:ext cx="4425950" cy="6073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19"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434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5842"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311" y="771648"/>
            <a:ext cx="1958961" cy="2683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5843" name="Picture 3"/>
          <p:cNvPicPr>
            <a:picLocks noChangeAspect="1" noChangeArrowheads="1"/>
          </p:cNvPicPr>
          <p:nvPr/>
        </p:nvPicPr>
        <p:blipFill>
          <a:blip r:embed="rId3"/>
          <a:srcRect/>
          <a:stretch>
            <a:fillRect/>
          </a:stretch>
        </p:blipFill>
        <p:spPr bwMode="auto">
          <a:xfrm>
            <a:off x="2481263" y="762000"/>
            <a:ext cx="4398962" cy="609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43" name="Прямоугольник 10"/>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536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5842"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311" y="771648"/>
            <a:ext cx="1958961" cy="2683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6866" name="Picture 2"/>
          <p:cNvPicPr>
            <a:picLocks noChangeAspect="1" noChangeArrowheads="1"/>
          </p:cNvPicPr>
          <p:nvPr/>
        </p:nvPicPr>
        <p:blipFill>
          <a:blip r:embed="rId3"/>
          <a:srcRect/>
          <a:stretch>
            <a:fillRect/>
          </a:stretch>
        </p:blipFill>
        <p:spPr bwMode="auto">
          <a:xfrm>
            <a:off x="2484438" y="757238"/>
            <a:ext cx="4491037" cy="60594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7"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638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5842"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311" y="771648"/>
            <a:ext cx="1958961" cy="2683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7890" name="Picture 2"/>
          <p:cNvPicPr>
            <a:picLocks noChangeAspect="1" noChangeArrowheads="1"/>
          </p:cNvPicPr>
          <p:nvPr/>
        </p:nvPicPr>
        <p:blipFill>
          <a:blip r:embed="rId3"/>
          <a:srcRect/>
          <a:stretch>
            <a:fillRect/>
          </a:stretch>
        </p:blipFill>
        <p:spPr bwMode="auto">
          <a:xfrm>
            <a:off x="2627313" y="758825"/>
            <a:ext cx="4362450" cy="60579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91"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741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5842"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311" y="771648"/>
            <a:ext cx="1958961" cy="2683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7414"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38914" name="Picture 2"/>
          <p:cNvPicPr>
            <a:picLocks noChangeAspect="1" noChangeArrowheads="1"/>
          </p:cNvPicPr>
          <p:nvPr/>
        </p:nvPicPr>
        <p:blipFill>
          <a:blip r:embed="rId3"/>
          <a:srcRect/>
          <a:stretch>
            <a:fillRect/>
          </a:stretch>
        </p:blipFill>
        <p:spPr bwMode="auto">
          <a:xfrm>
            <a:off x="2547938" y="793750"/>
            <a:ext cx="4346575" cy="6064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ctrTitle"/>
          </p:nvPr>
        </p:nvSpPr>
        <p:spPr>
          <a:xfrm>
            <a:off x="147638" y="3429000"/>
            <a:ext cx="2192337" cy="1512888"/>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Workbook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843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8437"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39939" name="Picture 3"/>
          <p:cNvPicPr>
            <a:picLocks noChangeAspect="1" noChangeArrowheads="1"/>
          </p:cNvPicPr>
          <p:nvPr/>
        </p:nvPicPr>
        <p:blipFill>
          <a:blip r:embed="rId2"/>
          <a:srcRect/>
          <a:stretch>
            <a:fillRect/>
          </a:stretch>
        </p:blipFill>
        <p:spPr bwMode="auto">
          <a:xfrm>
            <a:off x="2627313" y="747713"/>
            <a:ext cx="4346575" cy="6027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40" name="Picture 4" descr="C:\Users\Илья\Desktop\аспирантура говорение\5 класс рабочая тетрадь.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4488" y="786002"/>
            <a:ext cx="2203337" cy="30310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EE-5</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946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5842"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512" y="771648"/>
            <a:ext cx="1958961" cy="2683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9462"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0962" name="Picture 2"/>
          <p:cNvPicPr>
            <a:picLocks noChangeAspect="1" noChangeArrowheads="1"/>
          </p:cNvPicPr>
          <p:nvPr/>
        </p:nvPicPr>
        <p:blipFill>
          <a:blip r:embed="rId3"/>
          <a:srcRect/>
          <a:stretch>
            <a:fillRect/>
          </a:stretch>
        </p:blipFill>
        <p:spPr bwMode="auto">
          <a:xfrm>
            <a:off x="2644775" y="744538"/>
            <a:ext cx="4527550" cy="61134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EE-6</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048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0485"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1986" name="Picture 2" descr="C:\Users\Илья\Desktop\аспирантура говорение\6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861580"/>
            <a:ext cx="1951037" cy="2657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1987" name="Picture 3"/>
          <p:cNvPicPr>
            <a:picLocks noChangeAspect="1" noChangeArrowheads="1"/>
          </p:cNvPicPr>
          <p:nvPr/>
        </p:nvPicPr>
        <p:blipFill>
          <a:blip r:embed="rId3"/>
          <a:srcRect/>
          <a:stretch>
            <a:fillRect/>
          </a:stretch>
        </p:blipFill>
        <p:spPr bwMode="auto">
          <a:xfrm>
            <a:off x="2827338" y="723900"/>
            <a:ext cx="4508500" cy="61341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разделить по времени сдачу устной и письменной части ЕГЭ по иностранным языкам;</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проводить устную часть в официально разрешенный период досрочной сдачи ЕГЭ: в течение 10 дней с 20 по 31 апреля согласно отработанной в режиме эксперимента процедуре по стандартизированным материалам;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предусмотреть для удаленных и труднодоступных районов возможность сдачи устной части ЕГЭ в режиме онлайн с использованием системы </a:t>
            </a:r>
            <a:r>
              <a:rPr lang="en-US" altLang="ru-RU" sz="1600" smtClean="0">
                <a:latin typeface="Candara" pitchFamily="34" charset="0"/>
              </a:rPr>
              <a:t>Skype</a:t>
            </a:r>
            <a:r>
              <a:rPr lang="ru-RU" altLang="ru-RU" sz="1600" smtClean="0">
                <a:latin typeface="Candara" pitchFamily="34" charset="0"/>
              </a:rPr>
              <a:t>;</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вести запись устной части экзамена на цифровые носители и обеспечить хранение записей с возможностью обращения к ним в случае апелляций;</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непосредственно после сдачи устной части принимать апелляции только по процедуре; апелляции по выставленным баллам принимать в общем потоке после объявления общих результатов ЕГЭ по иностранным языкам;</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организовать масштабную подготовку экспертов-экзаменаторов и экзаменаторов-собеседников для проведения устной части ЕГЭ по </a:t>
            </a:r>
            <a:br>
              <a:rPr lang="ru-RU" altLang="ru-RU" sz="1600" smtClean="0">
                <a:latin typeface="Candara" pitchFamily="34" charset="0"/>
              </a:rPr>
            </a:br>
            <a:r>
              <a:rPr lang="ru-RU" altLang="ru-RU" sz="1600" smtClean="0">
                <a:latin typeface="Candara" pitchFamily="34" charset="0"/>
              </a:rPr>
              <a:t>иностранным языкам (в объеме 72 ч.).</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461665"/>
          </a:xfrm>
          <a:prstGeom prst="rect">
            <a:avLst/>
          </a:prstGeom>
          <a:noFill/>
        </p:spPr>
        <p:txBody>
          <a:bodyPr>
            <a:spAutoFit/>
          </a:bodyPr>
          <a:lstStyle/>
          <a:p>
            <a:pPr algn="ctr">
              <a:defRPr/>
            </a:pPr>
            <a:r>
              <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rPr>
              <a:t>Проект части говорения в ЕГЭ</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EE-6</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150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1509"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1986" name="Picture 2" descr="C:\Users\Илья\Desktop\аспирантура говорение\6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861580"/>
            <a:ext cx="1951037" cy="2657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301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11463" y="793750"/>
            <a:ext cx="4406900" cy="6064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EE-6</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253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2533"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1986" name="Picture 2" descr="C:\Users\Илья\Desktop\аспирантура говорение\6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861580"/>
            <a:ext cx="1951037" cy="2657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403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16238" y="722313"/>
            <a:ext cx="4433887" cy="6135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ctrTitle"/>
          </p:nvPr>
        </p:nvSpPr>
        <p:spPr>
          <a:xfrm>
            <a:off x="-220663" y="2439988"/>
            <a:ext cx="1765301" cy="1512887"/>
          </a:xfrm>
        </p:spPr>
        <p:txBody>
          <a:bodyPr/>
          <a:lstStyle/>
          <a:p>
            <a:pPr marL="273050" indent="-273050" algn="l" eaLnBrk="1" hangingPunct="1">
              <a:spcBef>
                <a:spcPct val="20000"/>
              </a:spcBef>
            </a:pPr>
            <a:r>
              <a:rPr lang="ru-RU" altLang="ru-RU" sz="1400" smtClean="0">
                <a:latin typeface="Candara" pitchFamily="34" charset="0"/>
              </a:rPr>
              <a:t/>
            </a:r>
            <a:br>
              <a:rPr lang="ru-RU" altLang="ru-RU" sz="1400" smtClean="0">
                <a:latin typeface="Candara" pitchFamily="34" charset="0"/>
              </a:rPr>
            </a:br>
            <a:r>
              <a:rPr lang="ru-RU" altLang="ru-RU" sz="1400" smtClean="0">
                <a:latin typeface="Candara" pitchFamily="34" charset="0"/>
              </a:rPr>
              <a:t/>
            </a:r>
            <a:br>
              <a:rPr lang="ru-RU" altLang="ru-RU" sz="1400" smtClean="0">
                <a:latin typeface="Candara" pitchFamily="34" charset="0"/>
              </a:rPr>
            </a:br>
            <a:r>
              <a:rPr lang="ru-RU" altLang="ru-RU" sz="1400" smtClean="0">
                <a:latin typeface="Candara" pitchFamily="34" charset="0"/>
              </a:rPr>
              <a:t/>
            </a:r>
            <a:br>
              <a:rPr lang="ru-RU" altLang="ru-RU" sz="1400" smtClean="0">
                <a:latin typeface="Candara" pitchFamily="34" charset="0"/>
              </a:rPr>
            </a:br>
            <a:r>
              <a:rPr lang="en-US" altLang="ru-RU" sz="1400" smtClean="0">
                <a:latin typeface="Arial Black" pitchFamily="34" charset="0"/>
              </a:rPr>
              <a:t>EE-7</a:t>
            </a:r>
            <a:br>
              <a:rPr lang="en-US" altLang="ru-RU" sz="1400" smtClean="0">
                <a:latin typeface="Arial Black" pitchFamily="34" charset="0"/>
              </a:rPr>
            </a:br>
            <a:r>
              <a:rPr lang="en-US" altLang="ru-RU" sz="1400" smtClean="0">
                <a:latin typeface="Arial Black" pitchFamily="34" charset="0"/>
              </a:rPr>
              <a:t>Student’s book</a:t>
            </a:r>
            <a:r>
              <a:rPr lang="ru-RU" altLang="ru-RU" sz="1400" smtClean="0">
                <a:latin typeface="Candara" pitchFamily="34" charset="0"/>
              </a:rPr>
              <a:t/>
            </a:r>
            <a:br>
              <a:rPr lang="ru-RU" altLang="ru-RU" sz="1400" smtClean="0">
                <a:latin typeface="Candara" pitchFamily="34" charset="0"/>
              </a:rPr>
            </a:br>
            <a:r>
              <a:rPr lang="ru-RU" altLang="ru-RU" sz="1400" smtClean="0">
                <a:latin typeface="Candara" pitchFamily="34" charset="0"/>
              </a:rPr>
              <a:t/>
            </a:r>
            <a:br>
              <a:rPr lang="ru-RU" altLang="ru-RU" sz="1400" smtClean="0">
                <a:latin typeface="Candara" pitchFamily="34" charset="0"/>
              </a:rPr>
            </a:br>
            <a:endParaRPr lang="ru-RU" altLang="ru-RU" sz="1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355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3557"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5058" name="Picture 2" descr="C:\Users\Илья\Desktop\аспирантура говорение\7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140" y="856455"/>
            <a:ext cx="1152590" cy="1584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5065"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87450" y="1052513"/>
            <a:ext cx="7916863" cy="54530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EE-7</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458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4581"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5058" name="Picture 2" descr="C:\Users\Илья\Desktop\аспирантура говорение\7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810" y="856454"/>
            <a:ext cx="1609740" cy="22125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608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450" y="722313"/>
            <a:ext cx="4418013" cy="60658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EE-7</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560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5605"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5058" name="Picture 2" descr="C:\Users\Илья\Desktop\аспирантура говорение\7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5810" y="856454"/>
            <a:ext cx="1609740" cy="22125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710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06600" y="846138"/>
            <a:ext cx="7015163" cy="48148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EE-8</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662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6629"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81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7313" y="728663"/>
            <a:ext cx="4438650" cy="6102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4" name="Picture 2" descr="C:\Users\Илья\Desktop\аспирантура говорение\8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520" y="836712"/>
            <a:ext cx="1735586" cy="2385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EE-8</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765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7653"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9154" name="Picture 2" descr="C:\Users\Илья\Desktop\аспирантура говорение\8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836712"/>
            <a:ext cx="1735586" cy="2385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017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43213" y="722313"/>
            <a:ext cx="4470400" cy="6135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EE-8</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867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8677"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49154" name="Picture 2" descr="C:\Users\Илья\Desktop\аспирантура говорение\8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836712"/>
            <a:ext cx="1735586" cy="2385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84450" y="722313"/>
            <a:ext cx="4510088" cy="6135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EE-9</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2970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29701"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52228"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00338" y="758825"/>
            <a:ext cx="4467225" cy="6099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5" name="Picture 9" descr="http://www.titul.ru/central/pickup.php?s=www_titul_ru&amp;i=7nennlbld8cigukh5840m4xawlcesac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EE-10</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072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30725"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53250" name="Picture 2" descr="C:\Users\Илья\Desktop\аспирантура говорение\10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19" y="908720"/>
            <a:ext cx="1666403" cy="22924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32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40000" y="712788"/>
            <a:ext cx="4468813" cy="61452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830997"/>
          </a:xfrm>
          <a:prstGeom prst="rect">
            <a:avLst/>
          </a:prstGeom>
          <a:noFill/>
        </p:spPr>
        <p:txBody>
          <a:bodyPr>
            <a:spAutoFit/>
          </a:bodyPr>
          <a:lstStyle/>
          <a:p>
            <a:pPr algn="ctr">
              <a:defRPr/>
            </a:pPr>
            <a:r>
              <a:rPr lang="ru-RU" sz="2400" b="1" dirty="0" err="1"/>
              <a:t>Апробационные</a:t>
            </a:r>
            <a:r>
              <a:rPr lang="ru-RU" sz="2400" b="1" dirty="0"/>
              <a:t> задания устной части ЕГЭ по иностранному языку</a:t>
            </a:r>
            <a:endPar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graphicFrame>
        <p:nvGraphicFramePr>
          <p:cNvPr id="4" name="Таблица 3"/>
          <p:cNvGraphicFramePr>
            <a:graphicFrameLocks noGrp="1"/>
          </p:cNvGraphicFramePr>
          <p:nvPr/>
        </p:nvGraphicFramePr>
        <p:xfrm>
          <a:off x="250825" y="1092200"/>
          <a:ext cx="7850188" cy="5056189"/>
        </p:xfrm>
        <a:graphic>
          <a:graphicData uri="http://schemas.openxmlformats.org/drawingml/2006/table">
            <a:tbl>
              <a:tblPr firstRow="1" firstCol="1" bandRow="1">
                <a:tableStyleId>{5C22544A-7EE6-4342-B048-85BDC9FD1C3A}</a:tableStyleId>
              </a:tblPr>
              <a:tblGrid>
                <a:gridCol w="1014853"/>
                <a:gridCol w="4835479"/>
                <a:gridCol w="1238717"/>
                <a:gridCol w="761139"/>
              </a:tblGrid>
              <a:tr h="739128">
                <a:tc>
                  <a:txBody>
                    <a:bodyPr/>
                    <a:lstStyle/>
                    <a:p>
                      <a:pPr algn="ctr">
                        <a:lnSpc>
                          <a:spcPct val="115000"/>
                        </a:lnSpc>
                        <a:spcBef>
                          <a:spcPts val="900"/>
                        </a:spcBef>
                        <a:spcAft>
                          <a:spcPts val="900"/>
                        </a:spcAft>
                      </a:pPr>
                      <a:r>
                        <a:rPr lang="ru-RU" sz="2000" dirty="0">
                          <a:effectLst/>
                        </a:rPr>
                        <a:t>Задание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Содержание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a:effectLst/>
                        </a:rPr>
                        <a:t>Уровень сложности</a:t>
                      </a:r>
                      <a:endParaRPr lang="ru-RU" sz="200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Макс, балл</a:t>
                      </a:r>
                      <a:endParaRPr lang="ru-RU" sz="20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СЗ</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Прочитать вслух отрывок из информационного или научно-популярного стилистически нейтрального </a:t>
                      </a:r>
                      <a:r>
                        <a:rPr lang="ru-RU" sz="1600" dirty="0" smtClean="0">
                          <a:effectLst/>
                        </a:rPr>
                        <a:t/>
                      </a:r>
                      <a:br>
                        <a:rPr lang="ru-RU" sz="1600" dirty="0" smtClean="0">
                          <a:effectLst/>
                        </a:rPr>
                      </a:br>
                      <a:r>
                        <a:rPr lang="ru-RU" sz="1600" dirty="0" smtClean="0">
                          <a:effectLst/>
                        </a:rPr>
                        <a:t>тек­ста</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1</a:t>
                      </a:r>
                      <a:endParaRPr lang="ru-RU" sz="2400" dirty="0">
                        <a:effectLst/>
                        <a:latin typeface="Calibri"/>
                        <a:ea typeface="Calibri"/>
                        <a:cs typeface="Times New Roman"/>
                      </a:endParaRPr>
                    </a:p>
                  </a:txBody>
                  <a:tcPr marL="19053" marR="19053" marT="19045" marB="19045"/>
                </a:tc>
              </a:tr>
              <a:tr h="1316731">
                <a:tc>
                  <a:txBody>
                    <a:bodyPr/>
                    <a:lstStyle/>
                    <a:p>
                      <a:pPr algn="ctr">
                        <a:lnSpc>
                          <a:spcPct val="115000"/>
                        </a:lnSpc>
                        <a:spcBef>
                          <a:spcPts val="900"/>
                        </a:spcBef>
                        <a:spcAft>
                          <a:spcPts val="900"/>
                        </a:spcAft>
                      </a:pPr>
                      <a:r>
                        <a:rPr lang="ru-RU" sz="2800" dirty="0">
                          <a:effectLst/>
                        </a:rPr>
                        <a:t>С4</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Задать пять вопросов на определенную тему (путеше­ствия, покупки, еда, транспорт, занятия спортом и т.д.). Экзаменуемому предлагается визуальный стимул и ключевые слова (о чем надо спросить).</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5</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С5</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Рассказать другу о сделанной тобой фотографии, </a:t>
                      </a:r>
                      <a:r>
                        <a:rPr lang="ru-RU" sz="1600" dirty="0" smtClean="0">
                          <a:effectLst/>
                        </a:rPr>
                        <a:t/>
                      </a:r>
                      <a:br>
                        <a:rPr lang="ru-RU" sz="1600" dirty="0" smtClean="0">
                          <a:effectLst/>
                        </a:rPr>
                      </a:br>
                      <a:r>
                        <a:rPr lang="ru-RU" sz="1600" dirty="0" smtClean="0">
                          <a:effectLst/>
                        </a:rPr>
                        <a:t>поче­му </a:t>
                      </a:r>
                      <a:r>
                        <a:rPr lang="ru-RU" sz="1600" dirty="0">
                          <a:effectLst/>
                        </a:rPr>
                        <a:t>ты сделал ее и почему хочешь показать ее другу (одна на выбор экзаменуемого из двух-трех).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С6</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Сравнить две предложенные фотографии (например, пляжный отдых и турпоход), выявить сходства, </a:t>
                      </a:r>
                      <a:r>
                        <a:rPr lang="ru-RU" sz="1600" dirty="0" smtClean="0">
                          <a:effectLst/>
                        </a:rPr>
                        <a:t/>
                      </a:r>
                      <a:br>
                        <a:rPr lang="ru-RU" sz="1600" dirty="0" smtClean="0">
                          <a:effectLst/>
                        </a:rPr>
                      </a:br>
                      <a:r>
                        <a:rPr lang="ru-RU" sz="1600" dirty="0" smtClean="0">
                          <a:effectLst/>
                        </a:rPr>
                        <a:t>разли­чия </a:t>
                      </a:r>
                      <a:r>
                        <a:rPr lang="ru-RU" sz="1600" dirty="0">
                          <a:effectLst/>
                        </a:rPr>
                        <a:t>и рассказать о своих предпочтениях.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Высокий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1"/>
          <p:cNvSpPr>
            <a:spLocks noGrp="1"/>
          </p:cNvSpPr>
          <p:nvPr>
            <p:ph type="ctrTitle"/>
          </p:nvPr>
        </p:nvSpPr>
        <p:spPr>
          <a:xfrm>
            <a:off x="-187325" y="2390775"/>
            <a:ext cx="1546225" cy="1871663"/>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1600" smtClean="0">
                <a:latin typeface="Arial Black" pitchFamily="34" charset="0"/>
              </a:rPr>
              <a:t>EE-10</a:t>
            </a:r>
            <a:br>
              <a:rPr lang="en-US" altLang="ru-RU" sz="1600" smtClean="0">
                <a:latin typeface="Arial Black" pitchFamily="34" charset="0"/>
              </a:rPr>
            </a:br>
            <a:r>
              <a:rPr lang="en-US" altLang="ru-RU" sz="16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174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31749"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53250" name="Picture 2" descr="C:\Users\Илья\Desktop\аспирантура говорение\10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1574" y="850494"/>
            <a:ext cx="1099230"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17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901700"/>
            <a:ext cx="7648575" cy="508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EE-11</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277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32773"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55298" name="Picture 2" descr="C:\Users\Илья\Desktop\аспирантура говорение\11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9789" y="980728"/>
            <a:ext cx="1632108" cy="22334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52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4600" y="722313"/>
            <a:ext cx="4384675" cy="6019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ctrTitle"/>
          </p:nvPr>
        </p:nvSpPr>
        <p:spPr>
          <a:xfrm>
            <a:off x="0" y="2997200"/>
            <a:ext cx="2513013" cy="1511300"/>
          </a:xfrm>
        </p:spPr>
        <p:txBody>
          <a:bodyPr/>
          <a:lstStyle/>
          <a:p>
            <a:pPr marL="273050" indent="-273050" algn="l" eaLnBrk="1" hangingPunct="1">
              <a:spcBef>
                <a:spcPct val="20000"/>
              </a:spcBef>
            </a:pP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r>
              <a:rPr lang="en-US" altLang="ru-RU" sz="2400" smtClean="0">
                <a:latin typeface="Arial Black" pitchFamily="34" charset="0"/>
              </a:rPr>
              <a:t>EE-11</a:t>
            </a:r>
            <a:br>
              <a:rPr lang="en-US" altLang="ru-RU" sz="2400" smtClean="0">
                <a:latin typeface="Arial Black" pitchFamily="34" charset="0"/>
              </a:rPr>
            </a:br>
            <a:r>
              <a:rPr lang="en-US" altLang="ru-RU" sz="2400" smtClean="0">
                <a:latin typeface="Arial Black" pitchFamily="34" charset="0"/>
              </a:rPr>
              <a:t>Student’s book</a:t>
            </a:r>
            <a:r>
              <a:rPr lang="ru-RU" altLang="ru-RU" sz="2400" smtClean="0">
                <a:latin typeface="Candara" pitchFamily="34" charset="0"/>
              </a:rPr>
              <a:t/>
            </a:r>
            <a:br>
              <a:rPr lang="ru-RU" altLang="ru-RU" sz="2400" smtClean="0">
                <a:latin typeface="Candara" pitchFamily="34" charset="0"/>
              </a:rPr>
            </a:br>
            <a:r>
              <a:rPr lang="ru-RU" altLang="ru-RU" sz="2400" smtClean="0">
                <a:latin typeface="Candara" pitchFamily="34" charset="0"/>
              </a:rPr>
              <a:t/>
            </a:r>
            <a:br>
              <a:rPr lang="ru-RU" altLang="ru-RU" sz="2400" smtClean="0">
                <a:latin typeface="Candara" pitchFamily="34" charset="0"/>
              </a:rPr>
            </a:br>
            <a:endParaRPr lang="ru-RU" altLang="ru-RU" sz="24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379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33797"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55298" name="Picture 2" descr="C:\Users\Илья\Desktop\аспирантура говорение\11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9789" y="980728"/>
            <a:ext cx="1632108" cy="22334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63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27313" y="752475"/>
            <a:ext cx="4338637" cy="60309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830997"/>
          </a:xfrm>
          <a:prstGeom prst="rect">
            <a:avLst/>
          </a:prstGeom>
          <a:noFill/>
        </p:spPr>
        <p:txBody>
          <a:bodyPr>
            <a:spAutoFit/>
          </a:bodyPr>
          <a:lstStyle/>
          <a:p>
            <a:pPr algn="ctr">
              <a:defRPr/>
            </a:pPr>
            <a:r>
              <a:rPr lang="ru-RU" sz="2400" b="1" dirty="0" err="1"/>
              <a:t>Апробационные</a:t>
            </a:r>
            <a:r>
              <a:rPr lang="ru-RU" sz="2400" b="1" dirty="0"/>
              <a:t> задания устной части ЕГЭ по иностранному языку</a:t>
            </a:r>
            <a:endPar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graphicFrame>
        <p:nvGraphicFramePr>
          <p:cNvPr id="4" name="Таблица 3"/>
          <p:cNvGraphicFramePr>
            <a:graphicFrameLocks noGrp="1"/>
          </p:cNvGraphicFramePr>
          <p:nvPr/>
        </p:nvGraphicFramePr>
        <p:xfrm>
          <a:off x="250825" y="1092200"/>
          <a:ext cx="7850188" cy="5056188"/>
        </p:xfrm>
        <a:graphic>
          <a:graphicData uri="http://schemas.openxmlformats.org/drawingml/2006/table">
            <a:tbl>
              <a:tblPr firstRow="1" firstCol="1" bandRow="1">
                <a:tableStyleId>{5C22544A-7EE6-4342-B048-85BDC9FD1C3A}</a:tableStyleId>
              </a:tblPr>
              <a:tblGrid>
                <a:gridCol w="1014853"/>
                <a:gridCol w="4835479"/>
                <a:gridCol w="1238717"/>
                <a:gridCol w="761139"/>
              </a:tblGrid>
              <a:tr h="739128">
                <a:tc>
                  <a:txBody>
                    <a:bodyPr/>
                    <a:lstStyle/>
                    <a:p>
                      <a:pPr algn="ctr">
                        <a:lnSpc>
                          <a:spcPct val="115000"/>
                        </a:lnSpc>
                        <a:spcBef>
                          <a:spcPts val="900"/>
                        </a:spcBef>
                        <a:spcAft>
                          <a:spcPts val="900"/>
                        </a:spcAft>
                      </a:pPr>
                      <a:r>
                        <a:rPr lang="ru-RU" sz="2000" dirty="0">
                          <a:effectLst/>
                        </a:rPr>
                        <a:t>Задание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Содержание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a:effectLst/>
                        </a:rPr>
                        <a:t>Уровень сложности</a:t>
                      </a:r>
                      <a:endParaRPr lang="ru-RU" sz="200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Макс, балл</a:t>
                      </a:r>
                      <a:endParaRPr lang="ru-RU" sz="20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СЗ</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Прочитать вслух отрывок из информационного или научно-популярного стилистически нейтрального </a:t>
                      </a:r>
                      <a:r>
                        <a:rPr lang="ru-RU" sz="1600" dirty="0" smtClean="0">
                          <a:effectLst/>
                        </a:rPr>
                        <a:t/>
                      </a:r>
                      <a:br>
                        <a:rPr lang="ru-RU" sz="1600" dirty="0" smtClean="0">
                          <a:effectLst/>
                        </a:rPr>
                      </a:br>
                      <a:r>
                        <a:rPr lang="ru-RU" sz="1600" dirty="0" smtClean="0">
                          <a:effectLst/>
                        </a:rPr>
                        <a:t>тек­ста</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1</a:t>
                      </a:r>
                      <a:endParaRPr lang="ru-RU" sz="2400" dirty="0">
                        <a:effectLst/>
                        <a:latin typeface="Calibri"/>
                        <a:ea typeface="Calibri"/>
                        <a:cs typeface="Times New Roman"/>
                      </a:endParaRPr>
                    </a:p>
                  </a:txBody>
                  <a:tcPr marL="19053" marR="19053" marT="19045" marB="19045"/>
                </a:tc>
              </a:tr>
              <a:tr h="1316731">
                <a:tc>
                  <a:txBody>
                    <a:bodyPr/>
                    <a:lstStyle/>
                    <a:p>
                      <a:pPr algn="ctr">
                        <a:lnSpc>
                          <a:spcPct val="115000"/>
                        </a:lnSpc>
                        <a:spcBef>
                          <a:spcPts val="900"/>
                        </a:spcBef>
                        <a:spcAft>
                          <a:spcPts val="900"/>
                        </a:spcAft>
                      </a:pPr>
                      <a:r>
                        <a:rPr lang="ru-RU" sz="2800" dirty="0">
                          <a:solidFill>
                            <a:srgbClr val="FFFF00"/>
                          </a:solidFill>
                          <a:effectLst/>
                        </a:rPr>
                        <a:t>С4</a:t>
                      </a:r>
                      <a:endParaRPr lang="ru-RU" sz="2800" dirty="0">
                        <a:solidFill>
                          <a:srgbClr val="FFFF00"/>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Задать пять вопросов на определенную тему (путеше­ствия, покупки, еда, транспорт, занятия спортом и т.д.). Экзаменуемому предлагается визуальный стимул и ключевые слова (о чем надо спросить).</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5</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С5</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Рассказать другу о сделанной тобой фотографии, </a:t>
                      </a:r>
                      <a:r>
                        <a:rPr lang="ru-RU" sz="1600" dirty="0" smtClean="0">
                          <a:effectLst/>
                        </a:rPr>
                        <a:t/>
                      </a:r>
                      <a:br>
                        <a:rPr lang="ru-RU" sz="1600" dirty="0" smtClean="0">
                          <a:effectLst/>
                        </a:rPr>
                      </a:br>
                      <a:r>
                        <a:rPr lang="ru-RU" sz="1600" dirty="0" smtClean="0">
                          <a:effectLst/>
                        </a:rPr>
                        <a:t>поче­му </a:t>
                      </a:r>
                      <a:r>
                        <a:rPr lang="ru-RU" sz="1600" dirty="0">
                          <a:effectLst/>
                        </a:rPr>
                        <a:t>ты сделал ее и почему хочешь показать ее другу (одна на выбор экзаменуемого из двух-трех).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С6</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Сравнить две предложенные фотографии (например, пляжный отдых и турпоход), выявить сходства, </a:t>
                      </a:r>
                      <a:r>
                        <a:rPr lang="ru-RU" sz="1600" dirty="0" smtClean="0">
                          <a:effectLst/>
                        </a:rPr>
                        <a:t/>
                      </a:r>
                      <a:br>
                        <a:rPr lang="ru-RU" sz="1600" dirty="0" smtClean="0">
                          <a:effectLst/>
                        </a:rPr>
                      </a:br>
                      <a:r>
                        <a:rPr lang="ru-RU" sz="1600" dirty="0" smtClean="0">
                          <a:effectLst/>
                        </a:rPr>
                        <a:t>разли­чия </a:t>
                      </a:r>
                      <a:r>
                        <a:rPr lang="ru-RU" sz="1600" dirty="0">
                          <a:effectLst/>
                        </a:rPr>
                        <a:t>и рассказать о своих предпочтениях.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Высокий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1200329"/>
          </a:xfrm>
          <a:prstGeom prst="rect">
            <a:avLst/>
          </a:prstGeom>
          <a:noFill/>
        </p:spPr>
        <p:txBody>
          <a:bodyPr>
            <a:spAutoFit/>
          </a:bodyPr>
          <a:lstStyle/>
          <a:p>
            <a:pPr algn="ctr">
              <a:defRPr/>
            </a:pPr>
            <a:r>
              <a:rPr lang="ru-RU" sz="3600" b="1" dirty="0"/>
              <a:t>Критерии оценивания задания С-4 «Условный диалог расспрос»</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graphicFrame>
        <p:nvGraphicFramePr>
          <p:cNvPr id="6" name="Объект 3"/>
          <p:cNvGraphicFramePr>
            <a:graphicFrameLocks/>
          </p:cNvGraphicFramePr>
          <p:nvPr/>
        </p:nvGraphicFramePr>
        <p:xfrm>
          <a:off x="238125" y="1700213"/>
          <a:ext cx="8064500" cy="3241675"/>
        </p:xfrm>
        <a:graphic>
          <a:graphicData uri="http://schemas.openxmlformats.org/drawingml/2006/table">
            <a:tbl>
              <a:tblPr/>
              <a:tblGrid>
                <a:gridCol w="2795938"/>
                <a:gridCol w="2795938"/>
                <a:gridCol w="2472624"/>
              </a:tblGrid>
              <a:tr h="597209">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rgbClr val="FFFFFF"/>
                          </a:solidFill>
                          <a:effectLst/>
                          <a:latin typeface="Times New Roman" pitchFamily="18" charset="0"/>
                          <a:cs typeface="Times New Roman" pitchFamily="18" charset="0"/>
                        </a:rPr>
                        <a:t> Баллы</a:t>
                      </a: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rgbClr val="FFFFFF"/>
                          </a:solidFill>
                          <a:effectLst/>
                          <a:latin typeface="Times New Roman" pitchFamily="18" charset="0"/>
                          <a:cs typeface="Times New Roman" pitchFamily="18" charset="0"/>
                        </a:rPr>
                        <a:t>1</a:t>
                      </a: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rgbClr val="FFFFFF"/>
                          </a:solidFill>
                          <a:effectLst/>
                          <a:latin typeface="Times New Roman" pitchFamily="18" charset="0"/>
                          <a:cs typeface="Times New Roman" pitchFamily="18" charset="0"/>
                        </a:rPr>
                        <a:t>0</a:t>
                      </a: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644466">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1" i="0" u="none" strike="noStrike" cap="none" normalizeH="0" baseline="0" dirty="0" smtClean="0">
                          <a:ln>
                            <a:noFill/>
                          </a:ln>
                          <a:solidFill>
                            <a:srgbClr val="000000"/>
                          </a:solidFill>
                          <a:effectLst/>
                          <a:latin typeface="Times New Roman" pitchFamily="18" charset="0"/>
                          <a:cs typeface="Times New Roman" pitchFamily="18" charset="0"/>
                        </a:rPr>
                        <a:t>Вопросы 1-5</a:t>
                      </a:r>
                      <a:endParaRPr kumimoji="0" lang="ru-RU" altLang="ru-RU" sz="2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rgbClr val="000000"/>
                          </a:solidFill>
                          <a:effectLst/>
                          <a:latin typeface="Times New Roman" pitchFamily="18" charset="0"/>
                          <a:cs typeface="Times New Roman" pitchFamily="18" charset="0"/>
                        </a:rPr>
                        <a:t>Вопрос задан, возможные погрешности не затрудняют восприятия</a:t>
                      </a: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c>
                  <a:txBody>
                    <a:bodyPr/>
                    <a:lstStyle>
                      <a:lvl1pPr>
                        <a:spcBef>
                          <a:spcPct val="20000"/>
                        </a:spcBef>
                        <a:buClr>
                          <a:schemeClr val="accent2"/>
                        </a:buClr>
                        <a:buFont typeface="Wingdings" pitchFamily="2" charset="2"/>
                        <a:defRPr sz="2600">
                          <a:solidFill>
                            <a:schemeClr val="tx1"/>
                          </a:solidFill>
                          <a:latin typeface="Verdana" pitchFamily="34" charset="0"/>
                        </a:defRPr>
                      </a:lvl1pPr>
                      <a:lvl2pPr>
                        <a:spcBef>
                          <a:spcPct val="20000"/>
                        </a:spcBef>
                        <a:buClr>
                          <a:schemeClr val="accent2"/>
                        </a:buClr>
                        <a:buFont typeface="Wingdings" pitchFamily="2" charset="2"/>
                        <a:defRPr sz="2200">
                          <a:solidFill>
                            <a:schemeClr val="tx1"/>
                          </a:solidFill>
                          <a:latin typeface="Verdana" pitchFamily="34" charset="0"/>
                        </a:defRPr>
                      </a:lvl2pPr>
                      <a:lvl3pPr>
                        <a:spcBef>
                          <a:spcPct val="20000"/>
                        </a:spcBef>
                        <a:buClr>
                          <a:schemeClr val="accent2"/>
                        </a:buClr>
                        <a:buFont typeface="Wingdings" pitchFamily="2" charset="2"/>
                        <a:defRPr sz="2100">
                          <a:solidFill>
                            <a:schemeClr val="tx1"/>
                          </a:solidFill>
                          <a:latin typeface="Verdana" pitchFamily="34" charset="0"/>
                        </a:defRPr>
                      </a:lvl3pPr>
                      <a:lvl4pPr>
                        <a:spcBef>
                          <a:spcPct val="20000"/>
                        </a:spcBef>
                        <a:buClr>
                          <a:schemeClr val="accent2"/>
                        </a:buClr>
                        <a:buFont typeface="Wingdings" pitchFamily="2" charset="2"/>
                        <a:defRPr>
                          <a:solidFill>
                            <a:schemeClr val="tx1"/>
                          </a:solidFill>
                          <a:latin typeface="Verdana" pitchFamily="34" charset="0"/>
                        </a:defRPr>
                      </a:lvl4pPr>
                      <a:lvl5pPr>
                        <a:spcBef>
                          <a:spcPct val="25000"/>
                        </a:spcBef>
                        <a:buClr>
                          <a:schemeClr val="accent2"/>
                        </a:buClr>
                        <a:buFont typeface="Wingdings" pitchFamily="2" charset="2"/>
                        <a:defRPr>
                          <a:solidFill>
                            <a:schemeClr val="tx1"/>
                          </a:solidFill>
                          <a:latin typeface="Verdana" pitchFamily="34" charset="0"/>
                        </a:defRPr>
                      </a:lvl5pPr>
                      <a:lvl6pPr fontAlgn="base">
                        <a:spcBef>
                          <a:spcPct val="25000"/>
                        </a:spcBef>
                        <a:spcAft>
                          <a:spcPct val="0"/>
                        </a:spcAft>
                        <a:buClr>
                          <a:schemeClr val="accent2"/>
                        </a:buClr>
                        <a:buFont typeface="Wingdings" pitchFamily="2" charset="2"/>
                        <a:defRPr>
                          <a:solidFill>
                            <a:schemeClr val="tx1"/>
                          </a:solidFill>
                          <a:latin typeface="Verdana" pitchFamily="34" charset="0"/>
                        </a:defRPr>
                      </a:lvl6pPr>
                      <a:lvl7pPr fontAlgn="base">
                        <a:spcBef>
                          <a:spcPct val="25000"/>
                        </a:spcBef>
                        <a:spcAft>
                          <a:spcPct val="0"/>
                        </a:spcAft>
                        <a:buClr>
                          <a:schemeClr val="accent2"/>
                        </a:buClr>
                        <a:buFont typeface="Wingdings" pitchFamily="2" charset="2"/>
                        <a:defRPr>
                          <a:solidFill>
                            <a:schemeClr val="tx1"/>
                          </a:solidFill>
                          <a:latin typeface="Verdana" pitchFamily="34" charset="0"/>
                        </a:defRPr>
                      </a:lvl7pPr>
                      <a:lvl8pPr fontAlgn="base">
                        <a:spcBef>
                          <a:spcPct val="25000"/>
                        </a:spcBef>
                        <a:spcAft>
                          <a:spcPct val="0"/>
                        </a:spcAft>
                        <a:buClr>
                          <a:schemeClr val="accent2"/>
                        </a:buClr>
                        <a:buFont typeface="Wingdings" pitchFamily="2" charset="2"/>
                        <a:defRPr>
                          <a:solidFill>
                            <a:schemeClr val="tx1"/>
                          </a:solidFill>
                          <a:latin typeface="Verdana" pitchFamily="34" charset="0"/>
                        </a:defRPr>
                      </a:lvl8pPr>
                      <a:lvl9pPr fontAlgn="base">
                        <a:spcBef>
                          <a:spcPct val="25000"/>
                        </a:spcBef>
                        <a:spcAft>
                          <a:spcPct val="0"/>
                        </a:spcAft>
                        <a:buClr>
                          <a:schemeClr val="accent2"/>
                        </a:buClr>
                        <a:buFont typeface="Wingdings" pitchFamily="2" charset="2"/>
                        <a:defRPr>
                          <a:solidFill>
                            <a:schemeClr val="tx1"/>
                          </a:solidFill>
                          <a:latin typeface="Verdana" pitchFamily="34" charset="0"/>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altLang="ru-RU" sz="2400" b="0" i="0" u="none" strike="noStrike" cap="none" normalizeH="0" baseline="0" dirty="0" smtClean="0">
                          <a:ln>
                            <a:noFill/>
                          </a:ln>
                          <a:solidFill>
                            <a:srgbClr val="000000"/>
                          </a:solidFill>
                          <a:effectLst/>
                          <a:latin typeface="Times New Roman" pitchFamily="18" charset="0"/>
                          <a:cs typeface="Times New Roman" pitchFamily="18" charset="0"/>
                        </a:rPr>
                        <a:t>Вопрос не задан или задан с ошибками, искажающими его содержание</a:t>
                      </a:r>
                    </a:p>
                  </a:txBody>
                  <a:tcPr marL="68577" marR="68577"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DCE1"/>
                    </a:solid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954107"/>
          </a:xfrm>
          <a:prstGeom prst="rect">
            <a:avLst/>
          </a:prstGeom>
          <a:noFill/>
        </p:spPr>
        <p:txBody>
          <a:bodyPr>
            <a:spAutoFit/>
          </a:bodyPr>
          <a:lstStyle/>
          <a:p>
            <a:pPr algn="ctr">
              <a:defRPr/>
            </a:pPr>
            <a:r>
              <a:rPr lang="ru-RU" sz="2800" dirty="0"/>
              <a:t>Цель задания С4-проверить умения:</a:t>
            </a:r>
          </a:p>
          <a:p>
            <a:pPr algn="ctr">
              <a:defRPr/>
            </a:pPr>
            <a:endParaRPr lang="ru-RU"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sp>
        <p:nvSpPr>
          <p:cNvPr id="36869" name="Прямоугольник 1"/>
          <p:cNvSpPr>
            <a:spLocks noChangeArrowheads="1"/>
          </p:cNvSpPr>
          <p:nvPr/>
        </p:nvSpPr>
        <p:spPr bwMode="auto">
          <a:xfrm>
            <a:off x="684213" y="1214438"/>
            <a:ext cx="6173787"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ru-RU" altLang="ru-RU"/>
              <a:t>осуществлять запрос информации;</a:t>
            </a:r>
          </a:p>
          <a:p>
            <a:pPr eaLnBrk="1" hangingPunct="1">
              <a:spcBef>
                <a:spcPct val="0"/>
              </a:spcBef>
            </a:pPr>
            <a:endParaRPr lang="ru-RU" altLang="ru-RU"/>
          </a:p>
          <a:p>
            <a:pPr eaLnBrk="1" hangingPunct="1">
              <a:spcBef>
                <a:spcPct val="0"/>
              </a:spcBef>
            </a:pPr>
            <a:r>
              <a:rPr lang="ru-RU" altLang="ru-RU"/>
              <a:t>обращаться за разъяснениями;</a:t>
            </a:r>
          </a:p>
          <a:p>
            <a:pPr eaLnBrk="1" hangingPunct="1">
              <a:spcBef>
                <a:spcPct val="0"/>
              </a:spcBef>
            </a:pPr>
            <a:endParaRPr lang="ru-RU" altLang="ru-RU"/>
          </a:p>
          <a:p>
            <a:pPr eaLnBrk="1">
              <a:spcBef>
                <a:spcPct val="0"/>
              </a:spcBef>
            </a:pPr>
            <a:r>
              <a:rPr lang="ru-RU" altLang="ru-RU"/>
              <a:t>точно и правильно употреблять языковые средства оформления диалогического высказывания.</a:t>
            </a:r>
            <a:endParaRPr lang="ru-RU" altLang="ru-RU" b="1"/>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Заголовок 1"/>
          <p:cNvSpPr>
            <a:spLocks noGrp="1"/>
          </p:cNvSpPr>
          <p:nvPr>
            <p:ph type="ctrTitle"/>
          </p:nvPr>
        </p:nvSpPr>
        <p:spPr>
          <a:xfrm>
            <a:off x="506413" y="2803525"/>
            <a:ext cx="7772400" cy="1470025"/>
          </a:xfrm>
        </p:spPr>
        <p:txBody>
          <a:bodyPr/>
          <a:lstStyle/>
          <a:p>
            <a:pPr marL="285750" indent="-285750" algn="l" eaLnBrk="1" hangingPunct="1">
              <a:spcBef>
                <a:spcPct val="20000"/>
              </a:spcBef>
              <a:buFontTx/>
              <a:buChar char="•"/>
            </a:pPr>
            <a:r>
              <a:rPr lang="en-US" altLang="ru-RU" sz="2800" smtClean="0">
                <a:latin typeface="Gill Sans MT" pitchFamily="34" charset="0"/>
              </a:rPr>
              <a:t>You decided to visit the place and now you are calling to make some clarifications. In a minute you are to ask </a:t>
            </a:r>
            <a:r>
              <a:rPr lang="en-US" altLang="ru-RU" sz="2800" b="1" smtClean="0">
                <a:latin typeface="Gill Sans MT" pitchFamily="34" charset="0"/>
              </a:rPr>
              <a:t>five</a:t>
            </a:r>
            <a:r>
              <a:rPr lang="en-US" altLang="ru-RU" sz="2800" smtClean="0">
                <a:latin typeface="Gill Sans MT" pitchFamily="34" charset="0"/>
              </a:rPr>
              <a:t> questions to find out the following</a:t>
            </a:r>
            <a:endParaRPr lang="ru-RU" altLang="ru-RU" sz="28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954107"/>
          </a:xfrm>
          <a:prstGeom prst="rect">
            <a:avLst/>
          </a:prstGeom>
          <a:noFill/>
        </p:spPr>
        <p:txBody>
          <a:bodyPr>
            <a:spAutoFit/>
          </a:bodyPr>
          <a:lstStyle/>
          <a:p>
            <a:pPr algn="ctr">
              <a:defRPr/>
            </a:pPr>
            <a:r>
              <a:rPr lang="ru-RU" sz="2800" dirty="0"/>
              <a:t>Пример задания С-4 Демо-версия:</a:t>
            </a:r>
          </a:p>
          <a:p>
            <a:pPr algn="ctr">
              <a:defRPr/>
            </a:pPr>
            <a:endParaRPr lang="ru-RU"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sp>
        <p:nvSpPr>
          <p:cNvPr id="37893" name="Прямоугольник 1"/>
          <p:cNvSpPr>
            <a:spLocks noChangeArrowheads="1"/>
          </p:cNvSpPr>
          <p:nvPr/>
        </p:nvSpPr>
        <p:spPr bwMode="auto">
          <a:xfrm>
            <a:off x="684213" y="1214438"/>
            <a:ext cx="61737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endParaRPr lang="ru-RU" altLang="ru-RU" b="1"/>
          </a:p>
        </p:txBody>
      </p:sp>
      <p:pic>
        <p:nvPicPr>
          <p:cNvPr id="378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l="15710" t="27278" r="17348" b="27632"/>
          <a:stretch>
            <a:fillRect/>
          </a:stretch>
        </p:blipFill>
        <p:spPr bwMode="auto">
          <a:xfrm>
            <a:off x="1638300" y="808038"/>
            <a:ext cx="5040313" cy="21161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5" name="Text Box 6"/>
          <p:cNvSpPr txBox="1">
            <a:spLocks noChangeArrowheads="1"/>
          </p:cNvSpPr>
          <p:nvPr/>
        </p:nvSpPr>
        <p:spPr bwMode="auto">
          <a:xfrm>
            <a:off x="323850" y="4273550"/>
            <a:ext cx="3744913"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ru-RU" sz="2000" b="1"/>
              <a:t>1) departure dates</a:t>
            </a:r>
            <a:endParaRPr lang="ru-RU" altLang="ru-RU" sz="2000" b="1"/>
          </a:p>
          <a:p>
            <a:pPr eaLnBrk="1" hangingPunct="1">
              <a:spcBef>
                <a:spcPct val="0"/>
              </a:spcBef>
              <a:buFontTx/>
              <a:buNone/>
            </a:pPr>
            <a:r>
              <a:rPr lang="en-US" altLang="ru-RU" sz="2000" b="1"/>
              <a:t>2) travel time</a:t>
            </a:r>
            <a:endParaRPr lang="ru-RU" altLang="ru-RU" sz="2000" b="1"/>
          </a:p>
          <a:p>
            <a:pPr eaLnBrk="1" hangingPunct="1">
              <a:spcBef>
                <a:spcPct val="0"/>
              </a:spcBef>
              <a:buFontTx/>
              <a:buNone/>
            </a:pPr>
            <a:r>
              <a:rPr lang="en-US" altLang="ru-RU" sz="2000" b="1"/>
              <a:t>3) return ticket price</a:t>
            </a:r>
            <a:endParaRPr lang="ru-RU" altLang="ru-RU" sz="2000" b="1"/>
          </a:p>
          <a:p>
            <a:pPr eaLnBrk="1" hangingPunct="1">
              <a:spcBef>
                <a:spcPct val="0"/>
              </a:spcBef>
              <a:buFontTx/>
              <a:buNone/>
            </a:pPr>
            <a:r>
              <a:rPr lang="en-US" altLang="ru-RU" sz="2000" b="1"/>
              <a:t>4) discounts for students</a:t>
            </a:r>
            <a:endParaRPr lang="ru-RU" altLang="ru-RU" sz="2000" b="1"/>
          </a:p>
          <a:p>
            <a:pPr eaLnBrk="1" hangingPunct="1">
              <a:spcBef>
                <a:spcPct val="0"/>
              </a:spcBef>
              <a:buFontTx/>
              <a:buNone/>
            </a:pPr>
            <a:r>
              <a:rPr lang="en-US" altLang="ru-RU" sz="2000" b="1"/>
              <a:t>5) buying the ticket online</a:t>
            </a:r>
          </a:p>
          <a:p>
            <a:pPr eaLnBrk="1" hangingPunct="1">
              <a:spcBef>
                <a:spcPct val="50000"/>
              </a:spcBef>
              <a:buFontTx/>
              <a:buNone/>
            </a:pPr>
            <a:endParaRPr lang="ru-RU" altLang="ru-RU" sz="1800"/>
          </a:p>
        </p:txBody>
      </p:sp>
      <p:sp>
        <p:nvSpPr>
          <p:cNvPr id="37896" name="Text Box 7"/>
          <p:cNvSpPr txBox="1">
            <a:spLocks noChangeArrowheads="1"/>
          </p:cNvSpPr>
          <p:nvPr/>
        </p:nvSpPr>
        <p:spPr bwMode="auto">
          <a:xfrm>
            <a:off x="4643438" y="4273550"/>
            <a:ext cx="3457575" cy="235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ru-RU" sz="2000" b="1"/>
              <a:t>1)location of the swimming pool</a:t>
            </a:r>
          </a:p>
          <a:p>
            <a:pPr eaLnBrk="1" hangingPunct="1">
              <a:spcBef>
                <a:spcPct val="0"/>
              </a:spcBef>
              <a:buFontTx/>
              <a:buNone/>
            </a:pPr>
            <a:r>
              <a:rPr lang="en-US" altLang="ru-RU" sz="2000" b="1"/>
              <a:t>2)opening hours</a:t>
            </a:r>
          </a:p>
          <a:p>
            <a:pPr eaLnBrk="1" hangingPunct="1">
              <a:spcBef>
                <a:spcPct val="0"/>
              </a:spcBef>
              <a:buFontTx/>
              <a:buNone/>
            </a:pPr>
            <a:r>
              <a:rPr lang="en-US" altLang="ru-RU" sz="2000" b="1"/>
              <a:t>3)sauna availability</a:t>
            </a:r>
          </a:p>
          <a:p>
            <a:pPr eaLnBrk="1" hangingPunct="1">
              <a:spcBef>
                <a:spcPct val="0"/>
              </a:spcBef>
              <a:buFontTx/>
              <a:buNone/>
            </a:pPr>
            <a:r>
              <a:rPr lang="en-US" altLang="ru-RU" sz="2000" b="1"/>
              <a:t>4)price for 3 months</a:t>
            </a:r>
          </a:p>
          <a:p>
            <a:pPr eaLnBrk="1" hangingPunct="1">
              <a:spcBef>
                <a:spcPct val="0"/>
              </a:spcBef>
              <a:buFontTx/>
              <a:buNone/>
            </a:pPr>
            <a:r>
              <a:rPr lang="en-US" altLang="ru-RU" sz="2000" b="1"/>
              <a:t>5)discounts for students</a:t>
            </a:r>
          </a:p>
          <a:p>
            <a:pPr eaLnBrk="1" hangingPunct="1">
              <a:spcBef>
                <a:spcPct val="50000"/>
              </a:spcBef>
              <a:buFontTx/>
              <a:buNone/>
            </a:pPr>
            <a:endParaRPr lang="ru-RU" altLang="ru-RU" sz="18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EE-2</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8916"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3891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29698" name="Picture 2" descr="C:\Users\Илья\Desktop\аспирантура говорение\2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8160" y="756881"/>
            <a:ext cx="1759544" cy="2431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8919"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14613" y="757238"/>
            <a:ext cx="4649787" cy="61007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EE-2</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9940"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3994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29698" name="Picture 2" descr="C:\Users\Илья\Desktop\аспирантура говорение\2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8160" y="756881"/>
            <a:ext cx="1759544" cy="2431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14650" y="757238"/>
            <a:ext cx="4551363" cy="61007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0964"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096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22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00338" y="757238"/>
            <a:ext cx="4440237" cy="61007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ci2mc5nz0omr5rb013ownkfjt198wgzz"/>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124" name="Прямоугольник 4"/>
          <p:cNvSpPr>
            <a:spLocks noChangeArrowheads="1"/>
          </p:cNvSpPr>
          <p:nvPr/>
        </p:nvSpPr>
        <p:spPr bwMode="auto">
          <a:xfrm>
            <a:off x="0" y="260350"/>
            <a:ext cx="8316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b="1"/>
              <a:t>Критерии оценивания</a:t>
            </a:r>
            <a:endParaRPr lang="ru-RU" altLang="ru-RU" sz="2400"/>
          </a:p>
        </p:txBody>
      </p:sp>
      <p:graphicFrame>
        <p:nvGraphicFramePr>
          <p:cNvPr id="8" name="Таблица 7"/>
          <p:cNvGraphicFramePr>
            <a:graphicFrameLocks noGrp="1"/>
          </p:cNvGraphicFramePr>
          <p:nvPr/>
        </p:nvGraphicFramePr>
        <p:xfrm>
          <a:off x="323850" y="1955800"/>
          <a:ext cx="7777163" cy="3849688"/>
        </p:xfrm>
        <a:graphic>
          <a:graphicData uri="http://schemas.openxmlformats.org/drawingml/2006/table">
            <a:tbl>
              <a:tblPr firstRow="1" firstCol="1" bandRow="1">
                <a:tableStyleId>{5C22544A-7EE6-4342-B048-85BDC9FD1C3A}</a:tableStyleId>
              </a:tblPr>
              <a:tblGrid>
                <a:gridCol w="1296194"/>
                <a:gridCol w="3221967"/>
                <a:gridCol w="3259002"/>
              </a:tblGrid>
              <a:tr h="478741">
                <a:tc>
                  <a:txBody>
                    <a:bodyPr/>
                    <a:lstStyle/>
                    <a:p>
                      <a:pPr>
                        <a:lnSpc>
                          <a:spcPct val="115000"/>
                        </a:lnSpc>
                        <a:spcBef>
                          <a:spcPts val="900"/>
                        </a:spcBef>
                        <a:spcAft>
                          <a:spcPts val="900"/>
                        </a:spcAft>
                      </a:pPr>
                      <a:r>
                        <a:rPr lang="ru-RU" sz="1800" dirty="0">
                          <a:effectLst/>
                        </a:rPr>
                        <a:t> </a:t>
                      </a:r>
                      <a:r>
                        <a:rPr lang="ru-RU" sz="1800" dirty="0" smtClean="0">
                          <a:effectLst/>
                        </a:rPr>
                        <a:t>Балл</a:t>
                      </a:r>
                      <a:endParaRPr lang="ru-RU" sz="1800" dirty="0">
                        <a:effectLst/>
                        <a:latin typeface="Calibri"/>
                        <a:ea typeface="Calibri"/>
                        <a:cs typeface="Times New Roman"/>
                      </a:endParaRPr>
                    </a:p>
                  </a:txBody>
                  <a:tcPr marL="19051" marR="19051" marT="19050" marB="19050"/>
                </a:tc>
                <a:tc>
                  <a:txBody>
                    <a:bodyPr/>
                    <a:lstStyle/>
                    <a:p>
                      <a:pPr algn="ctr">
                        <a:lnSpc>
                          <a:spcPct val="115000"/>
                        </a:lnSpc>
                        <a:spcBef>
                          <a:spcPts val="900"/>
                        </a:spcBef>
                        <a:spcAft>
                          <a:spcPts val="900"/>
                        </a:spcAft>
                      </a:pPr>
                      <a:r>
                        <a:rPr lang="ru-RU" sz="1800" dirty="0">
                          <a:effectLst/>
                        </a:rPr>
                        <a:t>1</a:t>
                      </a:r>
                      <a:endParaRPr lang="ru-RU" sz="1800" dirty="0">
                        <a:effectLst/>
                        <a:latin typeface="Calibri"/>
                        <a:ea typeface="Calibri"/>
                        <a:cs typeface="Times New Roman"/>
                      </a:endParaRPr>
                    </a:p>
                  </a:txBody>
                  <a:tcPr marL="19051" marR="19051" marT="19050" marB="19050"/>
                </a:tc>
                <a:tc>
                  <a:txBody>
                    <a:bodyPr/>
                    <a:lstStyle/>
                    <a:p>
                      <a:pPr algn="ctr">
                        <a:lnSpc>
                          <a:spcPct val="115000"/>
                        </a:lnSpc>
                        <a:spcBef>
                          <a:spcPts val="900"/>
                        </a:spcBef>
                        <a:spcAft>
                          <a:spcPts val="900"/>
                        </a:spcAft>
                      </a:pPr>
                      <a:r>
                        <a:rPr lang="ru-RU" sz="1800" dirty="0">
                          <a:effectLst/>
                        </a:rPr>
                        <a:t>0</a:t>
                      </a:r>
                      <a:endParaRPr lang="ru-RU" sz="1800" dirty="0">
                        <a:effectLst/>
                        <a:latin typeface="Calibri"/>
                        <a:ea typeface="Calibri"/>
                        <a:cs typeface="Times New Roman"/>
                      </a:endParaRPr>
                    </a:p>
                  </a:txBody>
                  <a:tcPr marL="19051" marR="19051" marT="19050" marB="19050"/>
                </a:tc>
              </a:tr>
              <a:tr h="3370947">
                <a:tc>
                  <a:txBody>
                    <a:bodyPr/>
                    <a:lstStyle/>
                    <a:p>
                      <a:pPr>
                        <a:lnSpc>
                          <a:spcPct val="115000"/>
                        </a:lnSpc>
                        <a:spcBef>
                          <a:spcPts val="900"/>
                        </a:spcBef>
                        <a:spcAft>
                          <a:spcPts val="900"/>
                        </a:spcAft>
                      </a:pPr>
                      <a:r>
                        <a:rPr lang="ru-RU" sz="1600" dirty="0">
                          <a:effectLst/>
                        </a:rPr>
                        <a:t>Фонетическая сторона речи</a:t>
                      </a:r>
                      <a:endParaRPr lang="ru-RU" sz="1600" dirty="0">
                        <a:effectLst/>
                        <a:latin typeface="Calibri"/>
                        <a:ea typeface="Calibri"/>
                        <a:cs typeface="Times New Roman"/>
                      </a:endParaRPr>
                    </a:p>
                  </a:txBody>
                  <a:tcPr marL="19051" marR="19051" marT="19050" marB="19050"/>
                </a:tc>
                <a:tc>
                  <a:txBody>
                    <a:bodyPr/>
                    <a:lstStyle/>
                    <a:p>
                      <a:pPr algn="ctr">
                        <a:lnSpc>
                          <a:spcPct val="115000"/>
                        </a:lnSpc>
                        <a:spcBef>
                          <a:spcPts val="900"/>
                        </a:spcBef>
                        <a:spcAft>
                          <a:spcPts val="900"/>
                        </a:spcAft>
                      </a:pPr>
                      <a:r>
                        <a:rPr lang="ru-RU" sz="1600" dirty="0">
                          <a:effectLst/>
                        </a:rPr>
                        <a:t>Речь воспринимается легко: не­обоснованные паузы отсутствуют; фразовое ударение и интонацион­ные контуры, произношение слов без нарушений нормы</a:t>
                      </a:r>
                      <a:r>
                        <a:rPr lang="ru-RU" sz="1600" i="1" dirty="0">
                          <a:effectLst/>
                        </a:rPr>
                        <a:t>: </a:t>
                      </a:r>
                      <a:r>
                        <a:rPr lang="ru-RU" sz="1600" i="1" dirty="0" smtClean="0">
                          <a:effectLst/>
                        </a:rPr>
                        <a:t/>
                      </a:r>
                      <a:br>
                        <a:rPr lang="ru-RU" sz="1600" i="1" dirty="0" smtClean="0">
                          <a:effectLst/>
                        </a:rPr>
                      </a:br>
                      <a:r>
                        <a:rPr lang="ru-RU" sz="1600" i="1" dirty="0" smtClean="0">
                          <a:effectLst/>
                        </a:rPr>
                        <a:t>допуска­ется </a:t>
                      </a:r>
                      <a:r>
                        <a:rPr lang="ru-RU" sz="1600" i="1" dirty="0">
                          <a:effectLst/>
                        </a:rPr>
                        <a:t>не более пяти фонетических ошибок, в </a:t>
                      </a:r>
                      <a:r>
                        <a:rPr lang="ru-RU" sz="1600" i="1" dirty="0" err="1">
                          <a:effectLst/>
                        </a:rPr>
                        <a:t>т.ч</a:t>
                      </a:r>
                      <a:r>
                        <a:rPr lang="ru-RU" sz="1600" i="1" dirty="0">
                          <a:effectLst/>
                        </a:rPr>
                        <a:t>. одна-две ошибки, искажающие смысл.</a:t>
                      </a:r>
                      <a:endParaRPr lang="ru-RU" sz="1600" i="1" dirty="0">
                        <a:effectLst/>
                        <a:latin typeface="Calibri"/>
                        <a:ea typeface="Calibri"/>
                        <a:cs typeface="Times New Roman"/>
                      </a:endParaRPr>
                    </a:p>
                  </a:txBody>
                  <a:tcPr marL="19051" marR="19051" marT="19050" marB="19050"/>
                </a:tc>
                <a:tc>
                  <a:txBody>
                    <a:bodyPr/>
                    <a:lstStyle/>
                    <a:p>
                      <a:pPr algn="ctr">
                        <a:lnSpc>
                          <a:spcPct val="115000"/>
                        </a:lnSpc>
                        <a:spcBef>
                          <a:spcPts val="900"/>
                        </a:spcBef>
                        <a:spcAft>
                          <a:spcPts val="900"/>
                        </a:spcAft>
                      </a:pPr>
                      <a:r>
                        <a:rPr lang="ru-RU" sz="1600" dirty="0">
                          <a:effectLst/>
                        </a:rPr>
                        <a:t>Речь воспринимается с трудом из-за большого количества </a:t>
                      </a:r>
                      <a:r>
                        <a:rPr lang="ru-RU" sz="1600" dirty="0" smtClean="0">
                          <a:effectLst/>
                        </a:rPr>
                        <a:t/>
                      </a:r>
                      <a:br>
                        <a:rPr lang="ru-RU" sz="1600" dirty="0" smtClean="0">
                          <a:effectLst/>
                        </a:rPr>
                      </a:br>
                      <a:r>
                        <a:rPr lang="ru-RU" sz="1600" dirty="0" smtClean="0">
                          <a:effectLst/>
                        </a:rPr>
                        <a:t>неестествен­ных </a:t>
                      </a:r>
                      <a:r>
                        <a:rPr lang="ru-RU" sz="1600" dirty="0">
                          <a:effectLst/>
                        </a:rPr>
                        <a:t>пауз, запинок, неверной расста­новки ударений и ошибок в произ­ношении слов, ИЛИ сделано более </a:t>
                      </a:r>
                      <a:r>
                        <a:rPr lang="ru-RU" sz="1600" dirty="0" smtClean="0">
                          <a:solidFill>
                            <a:srgbClr val="FF0000"/>
                          </a:solidFill>
                          <a:effectLst/>
                        </a:rPr>
                        <a:t>ПЯТИ</a:t>
                      </a:r>
                      <a:r>
                        <a:rPr lang="ru-RU" sz="1600" baseline="0" dirty="0" smtClean="0">
                          <a:effectLst/>
                        </a:rPr>
                        <a:t> </a:t>
                      </a:r>
                      <a:r>
                        <a:rPr lang="ru-RU" sz="1600" dirty="0" smtClean="0">
                          <a:effectLst/>
                        </a:rPr>
                        <a:t>фонетических </a:t>
                      </a:r>
                      <a:r>
                        <a:rPr lang="ru-RU" sz="1600" dirty="0">
                          <a:effectLst/>
                        </a:rPr>
                        <a:t>ошибок ИЛИ сделано </a:t>
                      </a:r>
                      <a:r>
                        <a:rPr lang="ru-RU" sz="1600" dirty="0" smtClean="0">
                          <a:solidFill>
                            <a:srgbClr val="FF0000"/>
                          </a:solidFill>
                          <a:effectLst/>
                        </a:rPr>
                        <a:t>ТРИ</a:t>
                      </a:r>
                      <a:r>
                        <a:rPr lang="ru-RU" sz="1600" dirty="0" smtClean="0">
                          <a:effectLst/>
                        </a:rPr>
                        <a:t> </a:t>
                      </a:r>
                      <a:r>
                        <a:rPr lang="ru-RU" sz="1600" dirty="0">
                          <a:effectLst/>
                        </a:rPr>
                        <a:t>и </a:t>
                      </a:r>
                      <a:r>
                        <a:rPr lang="ru-RU" sz="1600" b="0" i="0" dirty="0">
                          <a:effectLst/>
                        </a:rPr>
                        <a:t>более фонетических ошибок, искажающих смысл.</a:t>
                      </a:r>
                      <a:endParaRPr lang="ru-RU" sz="1600" b="0" i="0" dirty="0">
                        <a:effectLst/>
                        <a:latin typeface="Calibri"/>
                        <a:ea typeface="Calibri"/>
                        <a:cs typeface="Times New Roman"/>
                      </a:endParaRPr>
                    </a:p>
                  </a:txBody>
                  <a:tcPr marL="19051" marR="19051" marT="19050" marB="19050"/>
                </a:tc>
              </a:tr>
            </a:tbl>
          </a:graphicData>
        </a:graphic>
      </p:graphicFrame>
      <p:sp>
        <p:nvSpPr>
          <p:cNvPr id="5139" name="Rectangle 1"/>
          <p:cNvSpPr>
            <a:spLocks noChangeArrowheads="1"/>
          </p:cNvSpPr>
          <p:nvPr/>
        </p:nvSpPr>
        <p:spPr bwMode="auto">
          <a:xfrm>
            <a:off x="1331913" y="1033463"/>
            <a:ext cx="5913437" cy="61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2400">
                <a:solidFill>
                  <a:srgbClr val="0D1216"/>
                </a:solidFill>
                <a:cs typeface="Times New Roman" pitchFamily="18" charset="0"/>
              </a:rPr>
              <a:t>СЗ </a:t>
            </a:r>
            <a:r>
              <a:rPr lang="ru-RU" altLang="ru-RU" sz="2400" b="1">
                <a:solidFill>
                  <a:srgbClr val="0D1216"/>
                </a:solidFill>
                <a:cs typeface="Times New Roman" pitchFamily="18" charset="0"/>
              </a:rPr>
              <a:t>(Чтение текста вслух) </a:t>
            </a:r>
            <a:r>
              <a:rPr lang="ru-RU" altLang="ru-RU" sz="2400">
                <a:solidFill>
                  <a:srgbClr val="0D1216"/>
                </a:solidFill>
                <a:cs typeface="Times New Roman" pitchFamily="18" charset="0"/>
              </a:rPr>
              <a:t>- максимум 1 балл</a:t>
            </a:r>
            <a:endParaRPr lang="ru-RU" altLang="ru-RU" sz="800"/>
          </a:p>
          <a:p>
            <a:pPr>
              <a:spcBef>
                <a:spcPct val="0"/>
              </a:spcBef>
              <a:buFontTx/>
              <a:buNone/>
            </a:pPr>
            <a:r>
              <a:rPr lang="ru-RU" altLang="ru-RU" sz="1000">
                <a:solidFill>
                  <a:srgbClr val="0D1216"/>
                </a:solidFill>
                <a:cs typeface="Times New Roman" pitchFamily="18" charset="0"/>
              </a:rPr>
              <a:t> </a:t>
            </a:r>
            <a:endParaRPr lang="ru-RU" altLang="ru-RU" sz="18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1988"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198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32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33675" y="757238"/>
            <a:ext cx="4511675" cy="61007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9" descr="http://www.titul.ru/central/pickup.php?s=www_titul_ru&amp;i=ci2mc5nz0omr5rb013ownkfjt198wgzz"/>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3012"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301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42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43213" y="660400"/>
            <a:ext cx="4491037" cy="619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75" name="Picture 3"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512" y="696850"/>
            <a:ext cx="1863614" cy="25525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5</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4036"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403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5298" name="Picture 2" descr="C:\Users\Илья\Desktop\аспирантура говорение\5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512" y="764704"/>
            <a:ext cx="1815242" cy="2486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52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33700" y="765175"/>
            <a:ext cx="4445000" cy="6092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6</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5060"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506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6322" name="Picture 2" descr="C:\Users\Илья\Desktop\аспирантура говорение\6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1826" y="750634"/>
            <a:ext cx="1768292" cy="2408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63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8150" y="750888"/>
            <a:ext cx="4452938" cy="6107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6</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6084"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608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6322" name="Picture 2" descr="C:\Users\Илья\Desktop\аспирантура говорение\6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1826" y="750634"/>
            <a:ext cx="1768292" cy="2408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73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87675" y="747713"/>
            <a:ext cx="4484688" cy="60975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7</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7108"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710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83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16238" y="660400"/>
            <a:ext cx="4605337" cy="6210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371" name="Picture 3" descr="C:\Users\Илья\Desktop\аспирантура говорение\7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672588"/>
            <a:ext cx="1801440" cy="2475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8</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8132"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813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9394" name="Picture 2" descr="C:\Users\Илья\Desktop\аспирантура говорение\8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6677" y="763781"/>
            <a:ext cx="1870472" cy="25708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939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9113" y="742950"/>
            <a:ext cx="4454525" cy="6094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8</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49156"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4915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9394" name="Picture 2" descr="C:\Users\Илья\Desktop\аспирантура говорение\8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6677" y="763781"/>
            <a:ext cx="1870472" cy="25708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04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76600" y="763588"/>
            <a:ext cx="4421188" cy="60944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9</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0180"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5018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144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54338" y="763588"/>
            <a:ext cx="4483100" cy="60944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7nennlbld8cigukh5840m4xawlcesac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9</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1204"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5120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24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03575" y="763588"/>
            <a:ext cx="4462463" cy="60944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7nennlbld8cigukh5840m4xawlcesac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148" name="Прямоугольник 4"/>
          <p:cNvSpPr>
            <a:spLocks noChangeArrowheads="1"/>
          </p:cNvSpPr>
          <p:nvPr/>
        </p:nvSpPr>
        <p:spPr bwMode="auto">
          <a:xfrm>
            <a:off x="0" y="260350"/>
            <a:ext cx="8316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800"/>
              <a:t>Цель задания С3-проверить умения:</a:t>
            </a:r>
          </a:p>
        </p:txBody>
      </p:sp>
      <p:sp>
        <p:nvSpPr>
          <p:cNvPr id="614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6150" name="Прямоугольник 3"/>
          <p:cNvSpPr>
            <a:spLocks noChangeArrowheads="1"/>
          </p:cNvSpPr>
          <p:nvPr/>
        </p:nvSpPr>
        <p:spPr bwMode="auto">
          <a:xfrm>
            <a:off x="684213" y="2420938"/>
            <a:ext cx="7416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ru-RU" altLang="ru-RU" sz="3600"/>
              <a:t>понимать содержание читаемого и правильно оформить фонетическую сторону устной речи (звуки в потоке речи, интонация, ударение, беглость речи).</a:t>
            </a:r>
            <a:endParaRPr lang="ru-RU" altLang="ru-RU" sz="3600" b="1"/>
          </a:p>
          <a:p>
            <a:pPr eaLnBrk="1" hangingPunct="1">
              <a:spcBef>
                <a:spcPct val="0"/>
              </a:spcBef>
              <a:buFontTx/>
              <a:buNone/>
            </a:pPr>
            <a:endParaRPr lang="ru-RU" altLang="ru-RU" sz="36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2228"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5222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3490"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8623" y="799591"/>
            <a:ext cx="1819456" cy="25029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349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9113" y="800100"/>
            <a:ext cx="4427537" cy="6049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3252"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5325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3490"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8623" y="799591"/>
            <a:ext cx="1819456" cy="25029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451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87675" y="800100"/>
            <a:ext cx="4448175" cy="60372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4276" name="Прямоугольник 4"/>
          <p:cNvSpPr>
            <a:spLocks noChangeArrowheads="1"/>
          </p:cNvSpPr>
          <p:nvPr/>
        </p:nvSpPr>
        <p:spPr bwMode="auto">
          <a:xfrm>
            <a:off x="0" y="260350"/>
            <a:ext cx="9036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a:t>Примеры подготовки к заданию С4 «Условный диалог расспрос»</a:t>
            </a:r>
          </a:p>
        </p:txBody>
      </p:sp>
      <p:sp>
        <p:nvSpPr>
          <p:cNvPr id="5427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553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16238" y="765175"/>
            <a:ext cx="4456112" cy="6108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39" name="Picture 3" descr="C:\Users\Илья\Desktop\аспирантура говорение\11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4864" y="764704"/>
            <a:ext cx="1789121" cy="2448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830997"/>
          </a:xfrm>
          <a:prstGeom prst="rect">
            <a:avLst/>
          </a:prstGeom>
          <a:noFill/>
        </p:spPr>
        <p:txBody>
          <a:bodyPr>
            <a:spAutoFit/>
          </a:bodyPr>
          <a:lstStyle/>
          <a:p>
            <a:pPr algn="ctr">
              <a:defRPr/>
            </a:pPr>
            <a:r>
              <a:rPr lang="ru-RU" sz="2400" b="1" dirty="0" err="1"/>
              <a:t>Апробационные</a:t>
            </a:r>
            <a:r>
              <a:rPr lang="ru-RU" sz="2400" b="1" dirty="0"/>
              <a:t> задания устной части ЕГЭ по иностранному языку</a:t>
            </a:r>
            <a:endPar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graphicFrame>
        <p:nvGraphicFramePr>
          <p:cNvPr id="4" name="Таблица 3"/>
          <p:cNvGraphicFramePr>
            <a:graphicFrameLocks noGrp="1"/>
          </p:cNvGraphicFramePr>
          <p:nvPr/>
        </p:nvGraphicFramePr>
        <p:xfrm>
          <a:off x="250825" y="1092200"/>
          <a:ext cx="7850188" cy="5056188"/>
        </p:xfrm>
        <a:graphic>
          <a:graphicData uri="http://schemas.openxmlformats.org/drawingml/2006/table">
            <a:tbl>
              <a:tblPr firstRow="1" firstCol="1" bandRow="1">
                <a:tableStyleId>{5C22544A-7EE6-4342-B048-85BDC9FD1C3A}</a:tableStyleId>
              </a:tblPr>
              <a:tblGrid>
                <a:gridCol w="1014853"/>
                <a:gridCol w="4835479"/>
                <a:gridCol w="1238717"/>
                <a:gridCol w="761139"/>
              </a:tblGrid>
              <a:tr h="739128">
                <a:tc>
                  <a:txBody>
                    <a:bodyPr/>
                    <a:lstStyle/>
                    <a:p>
                      <a:pPr algn="ctr">
                        <a:lnSpc>
                          <a:spcPct val="115000"/>
                        </a:lnSpc>
                        <a:spcBef>
                          <a:spcPts val="900"/>
                        </a:spcBef>
                        <a:spcAft>
                          <a:spcPts val="900"/>
                        </a:spcAft>
                      </a:pPr>
                      <a:r>
                        <a:rPr lang="ru-RU" sz="2000" dirty="0">
                          <a:effectLst/>
                        </a:rPr>
                        <a:t>Задание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Содержание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a:effectLst/>
                        </a:rPr>
                        <a:t>Уровень сложности</a:t>
                      </a:r>
                      <a:endParaRPr lang="ru-RU" sz="200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Макс, балл</a:t>
                      </a:r>
                      <a:endParaRPr lang="ru-RU" sz="20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СЗ</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Прочитать вслух отрывок из информационного или научно-популярного стилистически нейтрального </a:t>
                      </a:r>
                      <a:r>
                        <a:rPr lang="ru-RU" sz="1600" dirty="0" smtClean="0">
                          <a:effectLst/>
                        </a:rPr>
                        <a:t/>
                      </a:r>
                      <a:br>
                        <a:rPr lang="ru-RU" sz="1600" dirty="0" smtClean="0">
                          <a:effectLst/>
                        </a:rPr>
                      </a:br>
                      <a:r>
                        <a:rPr lang="ru-RU" sz="1600" dirty="0" smtClean="0">
                          <a:effectLst/>
                        </a:rPr>
                        <a:t>тек­ста</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1</a:t>
                      </a:r>
                      <a:endParaRPr lang="ru-RU" sz="2400" dirty="0">
                        <a:effectLst/>
                        <a:latin typeface="Calibri"/>
                        <a:ea typeface="Calibri"/>
                        <a:cs typeface="Times New Roman"/>
                      </a:endParaRPr>
                    </a:p>
                  </a:txBody>
                  <a:tcPr marL="19053" marR="19053" marT="19045" marB="19045"/>
                </a:tc>
              </a:tr>
              <a:tr h="1316731">
                <a:tc>
                  <a:txBody>
                    <a:bodyPr/>
                    <a:lstStyle/>
                    <a:p>
                      <a:pPr algn="ctr">
                        <a:lnSpc>
                          <a:spcPct val="115000"/>
                        </a:lnSpc>
                        <a:spcBef>
                          <a:spcPts val="900"/>
                        </a:spcBef>
                        <a:spcAft>
                          <a:spcPts val="900"/>
                        </a:spcAft>
                      </a:pPr>
                      <a:r>
                        <a:rPr lang="ru-RU" sz="2800" dirty="0">
                          <a:solidFill>
                            <a:schemeClr val="bg1"/>
                          </a:solidFill>
                          <a:effectLst/>
                        </a:rPr>
                        <a:t>С4</a:t>
                      </a:r>
                      <a:endParaRPr lang="ru-RU" sz="2800" dirty="0">
                        <a:solidFill>
                          <a:schemeClr val="bg1"/>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Задать пять вопросов на определенную тему (путеше­ствия, покупки, еда, транспорт, занятия спортом и т.д.). Экзаменуемому предлагается визуальный стимул и ключевые слова (о чем надо спросить).</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5</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solidFill>
                            <a:srgbClr val="FFFF00"/>
                          </a:solidFill>
                          <a:effectLst/>
                        </a:rPr>
                        <a:t>С5</a:t>
                      </a:r>
                      <a:endParaRPr lang="ru-RU" sz="2800" dirty="0">
                        <a:solidFill>
                          <a:srgbClr val="FFFF00"/>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Рассказать другу о сделанной тобой фотографии, </a:t>
                      </a:r>
                      <a:r>
                        <a:rPr lang="ru-RU" sz="1600" dirty="0" smtClean="0">
                          <a:effectLst/>
                        </a:rPr>
                        <a:t/>
                      </a:r>
                      <a:br>
                        <a:rPr lang="ru-RU" sz="1600" dirty="0" smtClean="0">
                          <a:effectLst/>
                        </a:rPr>
                      </a:br>
                      <a:r>
                        <a:rPr lang="ru-RU" sz="1600" dirty="0" smtClean="0">
                          <a:effectLst/>
                        </a:rPr>
                        <a:t>поче­му </a:t>
                      </a:r>
                      <a:r>
                        <a:rPr lang="ru-RU" sz="1600" dirty="0">
                          <a:effectLst/>
                        </a:rPr>
                        <a:t>ты сделал ее и почему хочешь показать ее другу (одна на выбор экзаменуемого из двух-трех).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С6</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Сравнить две предложенные фотографии (например, пляжный отдых и турпоход), выявить сходства, </a:t>
                      </a:r>
                      <a:r>
                        <a:rPr lang="ru-RU" sz="1600" dirty="0" smtClean="0">
                          <a:effectLst/>
                        </a:rPr>
                        <a:t/>
                      </a:r>
                      <a:br>
                        <a:rPr lang="ru-RU" sz="1600" dirty="0" smtClean="0">
                          <a:effectLst/>
                        </a:rPr>
                      </a:br>
                      <a:r>
                        <a:rPr lang="ru-RU" sz="1600" dirty="0" smtClean="0">
                          <a:effectLst/>
                        </a:rPr>
                        <a:t>разли­чия </a:t>
                      </a:r>
                      <a:r>
                        <a:rPr lang="ru-RU" sz="1600" dirty="0">
                          <a:effectLst/>
                        </a:rPr>
                        <a:t>и рассказать о своих предпочтениях.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Высокий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5" name="Прямоугольник 4"/>
          <p:cNvSpPr/>
          <p:nvPr/>
        </p:nvSpPr>
        <p:spPr>
          <a:xfrm>
            <a:off x="251520" y="53008"/>
            <a:ext cx="8316416" cy="646331"/>
          </a:xfrm>
          <a:prstGeom prst="rect">
            <a:avLst/>
          </a:prstGeom>
          <a:noFill/>
        </p:spPr>
        <p:txBody>
          <a:bodyPr>
            <a:spAutoFit/>
          </a:bodyPr>
          <a:lstStyle/>
          <a:p>
            <a:pPr algn="ctr">
              <a:defRPr/>
            </a:pPr>
            <a:r>
              <a:rPr lang="ru-RU" sz="3600" b="1" dirty="0"/>
              <a:t>Критерии оценивания задания С-5,С-6 </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sp>
        <p:nvSpPr>
          <p:cNvPr id="2" name="Прямоугольник 1"/>
          <p:cNvSpPr/>
          <p:nvPr/>
        </p:nvSpPr>
        <p:spPr>
          <a:xfrm>
            <a:off x="250825" y="836613"/>
            <a:ext cx="8137525" cy="4832350"/>
          </a:xfrm>
          <a:prstGeom prst="rect">
            <a:avLst/>
          </a:prstGeom>
        </p:spPr>
        <p:txBody>
          <a:bodyPr>
            <a:spAutoFit/>
          </a:bodyPr>
          <a:lstStyle/>
          <a:p>
            <a:pPr>
              <a:defRPr/>
            </a:pPr>
            <a:r>
              <a:rPr lang="ru-RU" sz="3600" dirty="0">
                <a:cs typeface="Arial" pitchFamily="34" charset="0"/>
              </a:rPr>
              <a:t>• </a:t>
            </a:r>
            <a:r>
              <a:rPr lang="ru-RU" sz="3400" dirty="0">
                <a:cs typeface="Arial" pitchFamily="34" charset="0"/>
              </a:rPr>
              <a:t>Решение коммуникативной </a:t>
            </a:r>
            <a:r>
              <a:rPr lang="ru-RU" sz="3400" dirty="0">
                <a:cs typeface="Arial" pitchFamily="34" charset="0"/>
              </a:rPr>
              <a:t>задачи (</a:t>
            </a:r>
            <a:r>
              <a:rPr lang="ru-RU" sz="3400" dirty="0">
                <a:cs typeface="Arial" pitchFamily="34" charset="0"/>
              </a:rPr>
              <a:t>даны </a:t>
            </a:r>
            <a:r>
              <a:rPr lang="ru-RU" sz="3400" dirty="0">
                <a:cs typeface="Arial" pitchFamily="34" charset="0"/>
              </a:rPr>
              <a:t>ответы </a:t>
            </a:r>
            <a:r>
              <a:rPr lang="ru-RU" sz="3400" dirty="0">
                <a:cs typeface="Arial" pitchFamily="34" charset="0"/>
              </a:rPr>
              <a:t>на все вопросы)- </a:t>
            </a:r>
            <a:r>
              <a:rPr lang="ru-RU" sz="3400" dirty="0" err="1">
                <a:solidFill>
                  <a:schemeClr val="accent6">
                    <a:lumMod val="75000"/>
                  </a:schemeClr>
                </a:solidFill>
                <a:cs typeface="Arial" pitchFamily="34" charset="0"/>
              </a:rPr>
              <a:t>max</a:t>
            </a:r>
            <a:r>
              <a:rPr lang="ru-RU" sz="3400" dirty="0">
                <a:solidFill>
                  <a:schemeClr val="accent6">
                    <a:lumMod val="75000"/>
                  </a:schemeClr>
                </a:solidFill>
                <a:cs typeface="Arial" pitchFamily="34" charset="0"/>
              </a:rPr>
              <a:t>. 3 балла</a:t>
            </a:r>
          </a:p>
          <a:p>
            <a:pPr>
              <a:defRPr/>
            </a:pPr>
            <a:r>
              <a:rPr lang="ru-RU" sz="3400" dirty="0">
                <a:cs typeface="Arial" pitchFamily="34" charset="0"/>
              </a:rPr>
              <a:t> </a:t>
            </a:r>
          </a:p>
          <a:p>
            <a:pPr>
              <a:defRPr/>
            </a:pPr>
            <a:r>
              <a:rPr lang="ru-RU" sz="3400" dirty="0">
                <a:cs typeface="Arial" pitchFamily="34" charset="0"/>
              </a:rPr>
              <a:t>• Организация высказывания - </a:t>
            </a:r>
            <a:r>
              <a:rPr lang="ru-RU" sz="3400" dirty="0" err="1">
                <a:solidFill>
                  <a:schemeClr val="accent6">
                    <a:lumMod val="75000"/>
                  </a:schemeClr>
                </a:solidFill>
                <a:cs typeface="Arial" pitchFamily="34" charset="0"/>
              </a:rPr>
              <a:t>max</a:t>
            </a:r>
            <a:r>
              <a:rPr lang="ru-RU" sz="3400" dirty="0">
                <a:solidFill>
                  <a:schemeClr val="accent6">
                    <a:lumMod val="75000"/>
                  </a:schemeClr>
                </a:solidFill>
                <a:cs typeface="Arial" pitchFamily="34" charset="0"/>
              </a:rPr>
              <a:t>. 2 </a:t>
            </a:r>
          </a:p>
          <a:p>
            <a:pPr>
              <a:defRPr/>
            </a:pPr>
            <a:r>
              <a:rPr lang="ru-RU" sz="3400" dirty="0">
                <a:solidFill>
                  <a:schemeClr val="accent6">
                    <a:lumMod val="75000"/>
                  </a:schemeClr>
                </a:solidFill>
                <a:cs typeface="Arial" pitchFamily="34" charset="0"/>
              </a:rPr>
              <a:t>балла</a:t>
            </a:r>
            <a:r>
              <a:rPr lang="ru-RU" sz="3400" dirty="0">
                <a:cs typeface="Arial" pitchFamily="34" charset="0"/>
              </a:rPr>
              <a:t> (наличие вступления и </a:t>
            </a:r>
            <a:r>
              <a:rPr lang="ru-RU" sz="3400" dirty="0">
                <a:cs typeface="Arial" pitchFamily="34" charset="0"/>
              </a:rPr>
              <a:t>заключения</a:t>
            </a:r>
            <a:r>
              <a:rPr lang="ru-RU" sz="3400" dirty="0">
                <a:cs typeface="Arial" pitchFamily="34" charset="0"/>
              </a:rPr>
              <a:t>, завершенность </a:t>
            </a:r>
            <a:r>
              <a:rPr lang="ru-RU" sz="3400" dirty="0">
                <a:cs typeface="Arial" pitchFamily="34" charset="0"/>
              </a:rPr>
              <a:t>высказывания)</a:t>
            </a:r>
            <a:endParaRPr lang="ru-RU" sz="3400" dirty="0">
              <a:cs typeface="Arial" pitchFamily="34" charset="0"/>
            </a:endParaRPr>
          </a:p>
          <a:p>
            <a:pPr>
              <a:defRPr/>
            </a:pPr>
            <a:r>
              <a:rPr lang="ru-RU" sz="3400" dirty="0">
                <a:cs typeface="Arial" pitchFamily="34" charset="0"/>
              </a:rPr>
              <a:t> </a:t>
            </a:r>
          </a:p>
          <a:p>
            <a:pPr>
              <a:defRPr/>
            </a:pPr>
            <a:r>
              <a:rPr lang="ru-RU" sz="3400" dirty="0">
                <a:cs typeface="Arial" pitchFamily="34" charset="0"/>
              </a:rPr>
              <a:t>• Языковое оформление - </a:t>
            </a:r>
            <a:r>
              <a:rPr lang="ru-RU" sz="3400" dirty="0" err="1">
                <a:solidFill>
                  <a:schemeClr val="accent6">
                    <a:lumMod val="75000"/>
                  </a:schemeClr>
                </a:solidFill>
                <a:cs typeface="Arial" pitchFamily="34" charset="0"/>
              </a:rPr>
              <a:t>max</a:t>
            </a:r>
            <a:r>
              <a:rPr lang="ru-RU" sz="3400" dirty="0">
                <a:solidFill>
                  <a:schemeClr val="accent6">
                    <a:lumMod val="75000"/>
                  </a:schemeClr>
                </a:solidFill>
                <a:cs typeface="Arial" pitchFamily="34" charset="0"/>
              </a:rPr>
              <a:t>. 2 балла</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1015663"/>
          </a:xfrm>
          <a:prstGeom prst="rect">
            <a:avLst/>
          </a:prstGeom>
          <a:noFill/>
        </p:spPr>
        <p:txBody>
          <a:bodyPr>
            <a:spAutoFit/>
          </a:bodyPr>
          <a:lstStyle/>
          <a:p>
            <a:pPr algn="ctr">
              <a:defRPr/>
            </a:pPr>
            <a:r>
              <a:rPr lang="ru-RU" sz="3200" b="1" dirty="0"/>
              <a:t>Цель задания С5, С6 - проверить умения:</a:t>
            </a:r>
          </a:p>
          <a:p>
            <a:pPr algn="ctr">
              <a:defRPr/>
            </a:pPr>
            <a:endParaRPr lang="ru-RU"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sp>
        <p:nvSpPr>
          <p:cNvPr id="57349" name="Прямоугольник 1"/>
          <p:cNvSpPr>
            <a:spLocks noChangeArrowheads="1"/>
          </p:cNvSpPr>
          <p:nvPr/>
        </p:nvSpPr>
        <p:spPr bwMode="auto">
          <a:xfrm>
            <a:off x="317500" y="1214438"/>
            <a:ext cx="7632700" cy="538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pPr>
            <a:r>
              <a:rPr lang="ru-RU" altLang="ru-RU" sz="2400"/>
              <a:t>строить высказывание в заданном объеме в контексте коммуникативной задачи в различных стандартных ситуациях социально-бытовой, социально-культурной и социально-трудовой сфер  общения;</a:t>
            </a:r>
            <a:br>
              <a:rPr lang="ru-RU" altLang="ru-RU" sz="2400"/>
            </a:br>
            <a:endParaRPr lang="ru-RU" altLang="ru-RU" sz="2400" b="1"/>
          </a:p>
          <a:p>
            <a:pPr>
              <a:spcBef>
                <a:spcPct val="0"/>
              </a:spcBef>
            </a:pPr>
            <a:r>
              <a:rPr lang="ru-RU" altLang="ru-RU" sz="2400"/>
              <a:t>логично и связно строить высказывание;</a:t>
            </a:r>
            <a:br>
              <a:rPr lang="ru-RU" altLang="ru-RU" sz="2400"/>
            </a:br>
            <a:endParaRPr lang="ru-RU" altLang="ru-RU" sz="2400" b="1"/>
          </a:p>
          <a:p>
            <a:pPr>
              <a:spcBef>
                <a:spcPct val="0"/>
              </a:spcBef>
            </a:pPr>
            <a:r>
              <a:rPr lang="ru-RU" altLang="ru-RU" sz="2400"/>
              <a:t>использовать стратегии описания, сообщения, рассуждения;</a:t>
            </a:r>
            <a:br>
              <a:rPr lang="ru-RU" altLang="ru-RU" sz="2400"/>
            </a:br>
            <a:endParaRPr lang="ru-RU" altLang="ru-RU" sz="2400" b="1"/>
          </a:p>
          <a:p>
            <a:pPr>
              <a:spcBef>
                <a:spcPct val="0"/>
              </a:spcBef>
            </a:pPr>
            <a:r>
              <a:rPr lang="ru-RU" altLang="ru-RU" sz="2400"/>
              <a:t>точно и правильно употреблять языковые средства оформления монологического высказывания. </a:t>
            </a:r>
            <a:endParaRPr lang="ru-RU" altLang="ru-RU" sz="2400" b="1"/>
          </a:p>
          <a:p>
            <a:pPr eaLnBrk="1" hangingPunct="1">
              <a:spcBef>
                <a:spcPct val="0"/>
              </a:spcBef>
            </a:pPr>
            <a:endParaRPr lang="ru-RU" altLang="ru-RU" b="1"/>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1015663"/>
          </a:xfrm>
          <a:prstGeom prst="rect">
            <a:avLst/>
          </a:prstGeom>
          <a:noFill/>
        </p:spPr>
        <p:txBody>
          <a:bodyPr>
            <a:spAutoFit/>
          </a:bodyPr>
          <a:lstStyle/>
          <a:p>
            <a:pPr algn="ctr">
              <a:defRPr/>
            </a:pPr>
            <a:r>
              <a:rPr lang="ru-RU" altLang="ru-RU" sz="3200" dirty="0">
                <a:effectLst>
                  <a:outerShdw blurRad="38100" dist="38100" dir="2700000" algn="tl">
                    <a:srgbClr val="C0C0C0"/>
                  </a:outerShdw>
                </a:effectLst>
                <a:cs typeface="Arial" pitchFamily="34" charset="0"/>
              </a:rPr>
              <a:t>Пример задания</a:t>
            </a:r>
            <a:r>
              <a:rPr lang="en-US" altLang="ru-RU" sz="3200" dirty="0">
                <a:effectLst>
                  <a:outerShdw blurRad="38100" dist="38100" dir="2700000" algn="tl">
                    <a:srgbClr val="C0C0C0"/>
                  </a:outerShdw>
                </a:effectLst>
                <a:latin typeface="Gill Sans MT" pitchFamily="34" charset="0"/>
                <a:cs typeface="Arial" pitchFamily="34" charset="0"/>
              </a:rPr>
              <a:t> C5</a:t>
            </a:r>
            <a:r>
              <a:rPr lang="ru-RU" sz="3200" b="1" dirty="0"/>
              <a:t>:</a:t>
            </a:r>
          </a:p>
          <a:p>
            <a:pPr algn="ctr">
              <a:defRPr/>
            </a:pPr>
            <a:endParaRPr lang="ru-RU"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sp>
        <p:nvSpPr>
          <p:cNvPr id="36869" name="Прямоугольник 1"/>
          <p:cNvSpPr>
            <a:spLocks noChangeArrowheads="1"/>
          </p:cNvSpPr>
          <p:nvPr/>
        </p:nvSpPr>
        <p:spPr bwMode="auto">
          <a:xfrm>
            <a:off x="296863" y="981075"/>
            <a:ext cx="7632700" cy="437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nSpc>
                <a:spcPct val="80000"/>
              </a:lnSpc>
              <a:buFont typeface="Wingdings" pitchFamily="2" charset="2"/>
              <a:buNone/>
              <a:defRPr/>
            </a:pPr>
            <a:r>
              <a:rPr lang="en-US" altLang="ru-RU" sz="2800" b="1" dirty="0" smtClean="0"/>
              <a:t>Imagine that you are showing your photo album</a:t>
            </a:r>
          </a:p>
          <a:p>
            <a:pPr>
              <a:lnSpc>
                <a:spcPct val="80000"/>
              </a:lnSpc>
              <a:buFont typeface="Wingdings" pitchFamily="2" charset="2"/>
              <a:buNone/>
              <a:defRPr/>
            </a:pPr>
            <a:r>
              <a:rPr lang="en-US" altLang="ru-RU" sz="2800" b="1" dirty="0" smtClean="0"/>
              <a:t>to your friend. Choose one photo to present to</a:t>
            </a:r>
          </a:p>
          <a:p>
            <a:pPr>
              <a:lnSpc>
                <a:spcPct val="80000"/>
              </a:lnSpc>
              <a:buFont typeface="Wingdings" pitchFamily="2" charset="2"/>
              <a:buNone/>
              <a:defRPr/>
            </a:pPr>
            <a:r>
              <a:rPr lang="en-US" altLang="ru-RU" sz="2800" b="1" dirty="0" smtClean="0"/>
              <a:t>your friend. When presenting the picture</a:t>
            </a:r>
          </a:p>
          <a:p>
            <a:pPr>
              <a:lnSpc>
                <a:spcPct val="80000"/>
              </a:lnSpc>
              <a:buFont typeface="Wingdings" pitchFamily="2" charset="2"/>
              <a:buNone/>
              <a:defRPr/>
            </a:pPr>
            <a:r>
              <a:rPr lang="en-US" altLang="ru-RU" sz="2800" b="1" dirty="0" smtClean="0"/>
              <a:t>remember to mention:</a:t>
            </a:r>
          </a:p>
          <a:p>
            <a:pPr>
              <a:lnSpc>
                <a:spcPct val="80000"/>
              </a:lnSpc>
              <a:buFont typeface="Wingdings" pitchFamily="2" charset="2"/>
              <a:buNone/>
              <a:defRPr/>
            </a:pPr>
            <a:endParaRPr lang="en-US" altLang="ru-RU" sz="2800" dirty="0" smtClean="0"/>
          </a:p>
          <a:p>
            <a:pPr>
              <a:lnSpc>
                <a:spcPct val="80000"/>
              </a:lnSpc>
              <a:buFont typeface="Arial" panose="020B0604020202020204" pitchFamily="34" charset="0"/>
              <a:buChar char="•"/>
              <a:defRPr/>
            </a:pPr>
            <a:r>
              <a:rPr lang="en-US" altLang="ru-RU" sz="2800" dirty="0" smtClean="0"/>
              <a:t>when you took the photo</a:t>
            </a:r>
          </a:p>
          <a:p>
            <a:pPr>
              <a:lnSpc>
                <a:spcPct val="80000"/>
              </a:lnSpc>
              <a:buFont typeface="Arial" panose="020B0604020202020204" pitchFamily="34" charset="0"/>
              <a:buChar char="•"/>
              <a:defRPr/>
            </a:pPr>
            <a:r>
              <a:rPr lang="en-US" altLang="ru-RU" sz="2800" dirty="0" smtClean="0"/>
              <a:t>who/what is in the photo</a:t>
            </a:r>
          </a:p>
          <a:p>
            <a:pPr>
              <a:lnSpc>
                <a:spcPct val="80000"/>
              </a:lnSpc>
              <a:buFont typeface="Arial" panose="020B0604020202020204" pitchFamily="34" charset="0"/>
              <a:buChar char="•"/>
              <a:defRPr/>
            </a:pPr>
            <a:r>
              <a:rPr lang="en-US" altLang="ru-RU" sz="2800" dirty="0" smtClean="0"/>
              <a:t>what is happening</a:t>
            </a:r>
          </a:p>
          <a:p>
            <a:pPr>
              <a:lnSpc>
                <a:spcPct val="80000"/>
              </a:lnSpc>
              <a:buFont typeface="Arial" panose="020B0604020202020204" pitchFamily="34" charset="0"/>
              <a:buChar char="•"/>
              <a:defRPr/>
            </a:pPr>
            <a:r>
              <a:rPr lang="en-US" altLang="ru-RU" sz="2800" dirty="0" smtClean="0"/>
              <a:t>why you took the photo</a:t>
            </a:r>
          </a:p>
          <a:p>
            <a:pPr>
              <a:lnSpc>
                <a:spcPct val="80000"/>
              </a:lnSpc>
              <a:buFont typeface="Arial" panose="020B0604020202020204" pitchFamily="34" charset="0"/>
              <a:buChar char="•"/>
              <a:defRPr/>
            </a:pPr>
            <a:r>
              <a:rPr lang="en-US" altLang="ru-RU" sz="2800" b="1" dirty="0" smtClean="0"/>
              <a:t>why you decided to show the picture to your</a:t>
            </a:r>
          </a:p>
          <a:p>
            <a:pPr>
              <a:lnSpc>
                <a:spcPct val="80000"/>
              </a:lnSpc>
              <a:buFont typeface="Arial" panose="020B0604020202020204" pitchFamily="34" charset="0"/>
              <a:buChar char="•"/>
              <a:defRPr/>
            </a:pPr>
            <a:r>
              <a:rPr lang="en-US" altLang="ru-RU" sz="2800" b="1" dirty="0" smtClean="0"/>
              <a:t>friend</a:t>
            </a:r>
            <a:endParaRPr lang="ru-RU" altLang="ru-RU" sz="2800" b="1" dirty="0" smtClean="0"/>
          </a:p>
          <a:p>
            <a:pPr marL="0" indent="0" eaLnBrk="1" hangingPunct="1">
              <a:defRPr/>
            </a:pPr>
            <a:endParaRPr lang="ru-RU" altLang="ru-RU" sz="3200" b="1"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38916" name="Прямоугольник 4"/>
          <p:cNvSpPr>
            <a:spLocks noChangeArrowheads="1"/>
          </p:cNvSpPr>
          <p:nvPr/>
        </p:nvSpPr>
        <p:spPr bwMode="auto">
          <a:xfrm>
            <a:off x="0" y="260350"/>
            <a:ext cx="90360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defRPr/>
            </a:pPr>
            <a:r>
              <a:rPr lang="ru-RU" altLang="ru-RU" sz="3600" dirty="0" smtClean="0">
                <a:effectLst>
                  <a:outerShdw blurRad="38100" dist="38100" dir="2700000" algn="tl">
                    <a:srgbClr val="C0C0C0"/>
                  </a:outerShdw>
                </a:effectLst>
              </a:rPr>
              <a:t>С5 –три картинки, выбрать одну для описания</a:t>
            </a:r>
            <a:endParaRPr lang="ru-RU" altLang="ru-RU" sz="3600" b="1" dirty="0" smtClean="0"/>
          </a:p>
        </p:txBody>
      </p:sp>
      <p:sp>
        <p:nvSpPr>
          <p:cNvPr id="5939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593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 y="1011238"/>
            <a:ext cx="2779713"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Рисунок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2438" y="1525588"/>
            <a:ext cx="30511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1009650"/>
            <a:ext cx="2597150"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042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042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6562"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544" y="692229"/>
            <a:ext cx="1728192" cy="238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656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90875" y="692150"/>
            <a:ext cx="4530725" cy="6165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144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144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6562"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544" y="692229"/>
            <a:ext cx="1728192" cy="238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758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695325"/>
            <a:ext cx="4591050" cy="6178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172" name="Прямоугольник 4"/>
          <p:cNvSpPr>
            <a:spLocks noChangeArrowheads="1"/>
          </p:cNvSpPr>
          <p:nvPr/>
        </p:nvSpPr>
        <p:spPr bwMode="auto">
          <a:xfrm>
            <a:off x="0" y="260350"/>
            <a:ext cx="8316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800" b="1"/>
              <a:t>Пример задания С-3 Демо-версия</a:t>
            </a:r>
          </a:p>
        </p:txBody>
      </p:sp>
      <p:sp>
        <p:nvSpPr>
          <p:cNvPr id="717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7174" name="Прямоугольник 1"/>
          <p:cNvSpPr>
            <a:spLocks noChangeArrowheads="1"/>
          </p:cNvSpPr>
          <p:nvPr/>
        </p:nvSpPr>
        <p:spPr bwMode="auto">
          <a:xfrm>
            <a:off x="684213" y="1166813"/>
            <a:ext cx="7343775"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ru-RU" altLang="ru-RU" sz="2400" b="1"/>
              <a:t>С</a:t>
            </a:r>
            <a:r>
              <a:rPr lang="en-US" altLang="ru-RU" sz="2400" b="1"/>
              <a:t>3.</a:t>
            </a:r>
            <a:r>
              <a:rPr lang="en-US" altLang="ru-RU" sz="2400"/>
              <a:t> </a:t>
            </a:r>
            <a:r>
              <a:rPr lang="en-US" altLang="ru-RU" sz="2400" b="1"/>
              <a:t>Imagine that you preparing a project with your friend. You have found some interesting material for the presentation and you want to read this text to your friend whose role will be played by the examiner. You have one minute to read the text silently, then be ready to read it out aloud.</a:t>
            </a:r>
            <a:endParaRPr lang="ru-RU" altLang="ru-RU" sz="2400"/>
          </a:p>
          <a:p>
            <a:pPr eaLnBrk="1" hangingPunct="1">
              <a:spcBef>
                <a:spcPct val="0"/>
              </a:spcBef>
              <a:buFontTx/>
              <a:buNone/>
            </a:pPr>
            <a:r>
              <a:rPr lang="en-US" altLang="ru-RU" sz="2400"/>
              <a:t>You don’t see many birds in winter. Most have left your area. Those that stay are not as active. Activity uses energy that is needed to keep warm.</a:t>
            </a:r>
            <a:endParaRPr lang="ru-RU" altLang="ru-RU" sz="2400"/>
          </a:p>
          <a:p>
            <a:pPr eaLnBrk="1" hangingPunct="1">
              <a:spcBef>
                <a:spcPct val="0"/>
              </a:spcBef>
              <a:buFontTx/>
              <a:buNone/>
            </a:pPr>
            <a:r>
              <a:rPr lang="en-US" altLang="ru-RU" sz="2400"/>
              <a:t>The worst problems for birds in winter are getting enough heat and holding on to the heat once it is made. These are problems for all birds. But it is especially true for very small ones. They cannot find enough food.</a:t>
            </a:r>
            <a:endParaRPr lang="ru-RU" altLang="ru-RU" sz="24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246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246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6562"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544" y="692229"/>
            <a:ext cx="1728192" cy="238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861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9113" y="692150"/>
            <a:ext cx="4592637" cy="6165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349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349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66562"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544" y="692229"/>
            <a:ext cx="1728192" cy="2388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963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575" y="708025"/>
            <a:ext cx="4400550" cy="6149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4516"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451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0660"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3575" y="917575"/>
            <a:ext cx="4291013" cy="5924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ci2mc5nz0omr5rb013ownkfjt198wgzz"/>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554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554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065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3575" y="935038"/>
            <a:ext cx="4205288" cy="58626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ci2mc5nz0omr5rb013ownkfjt198wgzz"/>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656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656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168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87675" y="960438"/>
            <a:ext cx="4356100" cy="59229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descr="http://www.titul.ru/central/pickup.php?s=www_titul_ru&amp;i=ci2mc5nz0omr5rb013ownkfjt198wgzz"/>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758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758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2706" name="Picture 2"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5" y="959946"/>
            <a:ext cx="1702203" cy="2331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270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36888" y="960438"/>
            <a:ext cx="4273550" cy="58975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861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861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2706" name="Picture 2"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5" y="959946"/>
            <a:ext cx="1702203" cy="2331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373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32138" y="927100"/>
            <a:ext cx="4241800" cy="5899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69636"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6963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2706" name="Picture 2"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5" y="959946"/>
            <a:ext cx="1702203" cy="2331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475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87675" y="949325"/>
            <a:ext cx="4289425" cy="5897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5</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066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066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5778" name="Picture 2" descr="C:\Users\Илья\Desktop\аспирантура говорение\5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9977" y="708185"/>
            <a:ext cx="1839561"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0663"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00338" y="708025"/>
            <a:ext cx="4554537" cy="61785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5</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168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168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75778" name="Picture 2" descr="C:\Users\Илья\Desktop\аспирантура говорение\5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9977" y="708185"/>
            <a:ext cx="1839561"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9933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60675" y="708025"/>
            <a:ext cx="4521200" cy="6149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EE-2</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196" name="Прямоугольник 4"/>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sp>
        <p:nvSpPr>
          <p:cNvPr id="819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29698" name="Picture 2" descr="C:\Users\Илья\Desktop\аспирантура говорение\2 класс.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8160" y="756881"/>
            <a:ext cx="1759544" cy="24313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9699" name="Picture 3"/>
          <p:cNvPicPr>
            <a:picLocks noChangeAspect="1" noChangeArrowheads="1"/>
          </p:cNvPicPr>
          <p:nvPr/>
        </p:nvPicPr>
        <p:blipFill>
          <a:blip r:embed="rId3"/>
          <a:srcRect/>
          <a:stretch>
            <a:fillRect/>
          </a:stretch>
        </p:blipFill>
        <p:spPr bwMode="auto">
          <a:xfrm>
            <a:off x="2276475" y="784225"/>
            <a:ext cx="4392613" cy="6073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6</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270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270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0354" name="Picture 2" descr="C:\Users\Илья\Desktop\аспирантура говорение\6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836712"/>
            <a:ext cx="1813639" cy="2470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035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9113" y="836613"/>
            <a:ext cx="4340225" cy="60213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6</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373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373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0354" name="Picture 2" descr="C:\Users\Илья\Desktop\аспирантура говорение\6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528" y="836712"/>
            <a:ext cx="1813639" cy="2470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137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87675" y="836613"/>
            <a:ext cx="4360863" cy="6032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7</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4756"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475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24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87675" y="896938"/>
            <a:ext cx="4319588" cy="59737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03" name="Picture 3" descr="C:\Users\Илья\Desktop\аспирантура говорение\7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5536" y="882649"/>
            <a:ext cx="1691778" cy="2325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Заголовок 1"/>
          <p:cNvSpPr>
            <a:spLocks noGrp="1"/>
          </p:cNvSpPr>
          <p:nvPr>
            <p:ph type="ctrTitle"/>
          </p:nvPr>
        </p:nvSpPr>
        <p:spPr>
          <a:xfrm>
            <a:off x="0" y="2636838"/>
            <a:ext cx="2220913"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1800" smtClean="0">
                <a:latin typeface="Arial Black" pitchFamily="34" charset="0"/>
              </a:rPr>
              <a:t>EE-</a:t>
            </a:r>
            <a:r>
              <a:rPr lang="ru-RU" altLang="ru-RU" sz="1800" smtClean="0">
                <a:latin typeface="Arial Black" pitchFamily="34" charset="0"/>
              </a:rPr>
              <a:t>7</a:t>
            </a:r>
            <a:r>
              <a:rPr lang="en-US" altLang="ru-RU" sz="1800" smtClean="0">
                <a:latin typeface="Arial Black" pitchFamily="34" charset="0"/>
              </a:rPr>
              <a:t/>
            </a:r>
            <a:br>
              <a:rPr lang="en-US" altLang="ru-RU" sz="1800" smtClean="0">
                <a:latin typeface="Arial Black" pitchFamily="34" charset="0"/>
              </a:rPr>
            </a:br>
            <a:r>
              <a:rPr lang="en-US" altLang="ru-RU" sz="18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578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578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2403" name="Picture 3" descr="C:\Users\Илья\Desktop\аспирантура говорение\7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882649"/>
            <a:ext cx="1171558" cy="16102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34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09738" y="858838"/>
            <a:ext cx="7326312" cy="4946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7</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680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680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2403" name="Picture 3" descr="C:\Users\Илья\Desktop\аспирантура говорение\7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882649"/>
            <a:ext cx="1691778" cy="2325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445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575" y="882650"/>
            <a:ext cx="4329113" cy="5975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7</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782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782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2403" name="Picture 3" descr="C:\Users\Илья\Desktop\аспирантура говорение\7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882649"/>
            <a:ext cx="1691778" cy="2325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547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71775" y="882650"/>
            <a:ext cx="4348163" cy="59166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8</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885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885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6498" name="Picture 2" descr="C:\Users\Илья\Desktop\аспирантура говорение\8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980728"/>
            <a:ext cx="1584176" cy="21773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649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16238" y="981075"/>
            <a:ext cx="4319587" cy="5895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9</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79876"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7987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7525"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86088" y="1019175"/>
            <a:ext cx="4352925" cy="5838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9" descr="http://www.titul.ru/central/pickup.php?s=www_titul_ru&amp;i=7nennlbld8cigukh5840m4xawlcesacp"/>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090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090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854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4603" y="764704"/>
            <a:ext cx="1754620" cy="2413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854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87675" y="765175"/>
            <a:ext cx="4435475" cy="6092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192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192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854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4603" y="764704"/>
            <a:ext cx="1754620" cy="2413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957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48038" y="765175"/>
            <a:ext cx="4460875" cy="6092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EE-3</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22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0722" name="Picture 2"/>
          <p:cNvPicPr>
            <a:picLocks noChangeAspect="1" noChangeArrowheads="1"/>
          </p:cNvPicPr>
          <p:nvPr/>
        </p:nvPicPr>
        <p:blipFill>
          <a:blip r:embed="rId2"/>
          <a:srcRect/>
          <a:stretch>
            <a:fillRect/>
          </a:stretch>
        </p:blipFill>
        <p:spPr bwMode="auto">
          <a:xfrm>
            <a:off x="2462213" y="736600"/>
            <a:ext cx="4425950" cy="6005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2" name="Прямоугольник 10"/>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9225" name="Picture 9" descr="http://www.titul.ru/central/pickup.php?s=www_titul_ru&amp;i=ci2mc5nz0omr5rb013ownkfjt198wgzz"/>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040" y="836712"/>
            <a:ext cx="1905000"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294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294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854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4603" y="764704"/>
            <a:ext cx="1754620" cy="2413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059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575" y="765175"/>
            <a:ext cx="4484688" cy="60912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10</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397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397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08546" name="Picture 2" descr="C:\Users\Илья\Desktop\аспирантура говорение\10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4603" y="764704"/>
            <a:ext cx="1754620" cy="24137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059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575" y="765175"/>
            <a:ext cx="4484688" cy="60912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4996"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4997"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1618"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737" y="655331"/>
            <a:ext cx="1874352" cy="2564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161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52738" y="655638"/>
            <a:ext cx="4567237" cy="62023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6020"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602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1618"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737" y="655331"/>
            <a:ext cx="1874352" cy="2564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264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00338" y="655638"/>
            <a:ext cx="4532312" cy="6259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7044"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7045"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1618"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737" y="655331"/>
            <a:ext cx="1874352" cy="2564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366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16238" y="666750"/>
            <a:ext cx="4524375" cy="62023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8068"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8069"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1618"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737" y="655331"/>
            <a:ext cx="1874352" cy="2564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469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67038" y="655638"/>
            <a:ext cx="4557712" cy="62023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11</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89092" name="Прямоугольник 4"/>
          <p:cNvSpPr>
            <a:spLocks noChangeArrowheads="1"/>
          </p:cNvSpPr>
          <p:nvPr/>
        </p:nvSpPr>
        <p:spPr bwMode="auto">
          <a:xfrm>
            <a:off x="0" y="260350"/>
            <a:ext cx="903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С5 «монологическое тематическое высказывание»</a:t>
            </a:r>
          </a:p>
        </p:txBody>
      </p:sp>
      <p:sp>
        <p:nvSpPr>
          <p:cNvPr id="89093"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1618" name="Picture 2" descr="C:\Users\Илья\Desktop\аспирантура говорение\11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737" y="655331"/>
            <a:ext cx="1874352" cy="2564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571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08300" y="655638"/>
            <a:ext cx="4575175" cy="62023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Заголовок 1"/>
          <p:cNvSpPr>
            <a:spLocks noGrp="1"/>
          </p:cNvSpPr>
          <p:nvPr>
            <p:ph type="ctrTitle"/>
          </p:nvPr>
        </p:nvSpPr>
        <p:spPr>
          <a:xfrm>
            <a:off x="766763" y="2568575"/>
            <a:ext cx="7772400" cy="1470025"/>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5" name="Прямоугольник 4"/>
          <p:cNvSpPr/>
          <p:nvPr/>
        </p:nvSpPr>
        <p:spPr>
          <a:xfrm>
            <a:off x="0" y="260648"/>
            <a:ext cx="8316416" cy="830997"/>
          </a:xfrm>
          <a:prstGeom prst="rect">
            <a:avLst/>
          </a:prstGeom>
          <a:noFill/>
        </p:spPr>
        <p:txBody>
          <a:bodyPr>
            <a:spAutoFit/>
          </a:bodyPr>
          <a:lstStyle/>
          <a:p>
            <a:pPr algn="ctr">
              <a:defRPr/>
            </a:pPr>
            <a:r>
              <a:rPr lang="ru-RU" sz="2400" b="1" dirty="0" err="1"/>
              <a:t>Апробационные</a:t>
            </a:r>
            <a:r>
              <a:rPr lang="ru-RU" sz="2400" b="1" dirty="0"/>
              <a:t> задания устной части ЕГЭ по иностранному языку</a:t>
            </a:r>
            <a:endParaRPr lang="ru-RU"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Arial Black" panose="020B0A04020102020204" pitchFamily="34" charset="0"/>
            </a:endParaRPr>
          </a:p>
        </p:txBody>
      </p:sp>
      <p:graphicFrame>
        <p:nvGraphicFramePr>
          <p:cNvPr id="4" name="Таблица 3"/>
          <p:cNvGraphicFramePr>
            <a:graphicFrameLocks noGrp="1"/>
          </p:cNvGraphicFramePr>
          <p:nvPr/>
        </p:nvGraphicFramePr>
        <p:xfrm>
          <a:off x="250825" y="1092200"/>
          <a:ext cx="7850188" cy="5056188"/>
        </p:xfrm>
        <a:graphic>
          <a:graphicData uri="http://schemas.openxmlformats.org/drawingml/2006/table">
            <a:tbl>
              <a:tblPr firstRow="1" firstCol="1" bandRow="1">
                <a:tableStyleId>{5C22544A-7EE6-4342-B048-85BDC9FD1C3A}</a:tableStyleId>
              </a:tblPr>
              <a:tblGrid>
                <a:gridCol w="1014853"/>
                <a:gridCol w="4835479"/>
                <a:gridCol w="1238717"/>
                <a:gridCol w="761139"/>
              </a:tblGrid>
              <a:tr h="739128">
                <a:tc>
                  <a:txBody>
                    <a:bodyPr/>
                    <a:lstStyle/>
                    <a:p>
                      <a:pPr algn="ctr">
                        <a:lnSpc>
                          <a:spcPct val="115000"/>
                        </a:lnSpc>
                        <a:spcBef>
                          <a:spcPts val="900"/>
                        </a:spcBef>
                        <a:spcAft>
                          <a:spcPts val="900"/>
                        </a:spcAft>
                      </a:pPr>
                      <a:r>
                        <a:rPr lang="ru-RU" sz="2000" dirty="0">
                          <a:effectLst/>
                        </a:rPr>
                        <a:t>Задание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Содержание</a:t>
                      </a:r>
                      <a:endParaRPr lang="ru-RU" sz="20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a:effectLst/>
                        </a:rPr>
                        <a:t>Уровень сложности</a:t>
                      </a:r>
                      <a:endParaRPr lang="ru-RU" sz="200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000" dirty="0">
                          <a:effectLst/>
                        </a:rPr>
                        <a:t>Макс, балл</a:t>
                      </a:r>
                      <a:endParaRPr lang="ru-RU" sz="20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effectLst/>
                        </a:rPr>
                        <a:t>СЗ</a:t>
                      </a:r>
                      <a:endParaRPr lang="ru-RU" sz="28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Прочитать вслух отрывок из информационного или научно-популярного стилистически нейтрального </a:t>
                      </a:r>
                      <a:r>
                        <a:rPr lang="ru-RU" sz="1600" dirty="0" smtClean="0">
                          <a:effectLst/>
                        </a:rPr>
                        <a:t/>
                      </a:r>
                      <a:br>
                        <a:rPr lang="ru-RU" sz="1600" dirty="0" smtClean="0">
                          <a:effectLst/>
                        </a:rPr>
                      </a:br>
                      <a:r>
                        <a:rPr lang="ru-RU" sz="1600" dirty="0" smtClean="0">
                          <a:effectLst/>
                        </a:rPr>
                        <a:t>тек­ста</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1</a:t>
                      </a:r>
                      <a:endParaRPr lang="ru-RU" sz="2400" dirty="0">
                        <a:effectLst/>
                        <a:latin typeface="Calibri"/>
                        <a:ea typeface="Calibri"/>
                        <a:cs typeface="Times New Roman"/>
                      </a:endParaRPr>
                    </a:p>
                  </a:txBody>
                  <a:tcPr marL="19053" marR="19053" marT="19045" marB="19045"/>
                </a:tc>
              </a:tr>
              <a:tr h="1316731">
                <a:tc>
                  <a:txBody>
                    <a:bodyPr/>
                    <a:lstStyle/>
                    <a:p>
                      <a:pPr algn="ctr">
                        <a:lnSpc>
                          <a:spcPct val="115000"/>
                        </a:lnSpc>
                        <a:spcBef>
                          <a:spcPts val="900"/>
                        </a:spcBef>
                        <a:spcAft>
                          <a:spcPts val="900"/>
                        </a:spcAft>
                      </a:pPr>
                      <a:r>
                        <a:rPr lang="ru-RU" sz="2800" dirty="0">
                          <a:solidFill>
                            <a:schemeClr val="bg1"/>
                          </a:solidFill>
                          <a:effectLst/>
                        </a:rPr>
                        <a:t>С4</a:t>
                      </a:r>
                      <a:endParaRPr lang="ru-RU" sz="2800" dirty="0">
                        <a:solidFill>
                          <a:schemeClr val="bg1"/>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Задать пять вопросов на определенную тему (путеше­ствия, покупки, еда, транспорт, занятия спортом и т.д.). Экзаменуемому предлагается визуальный стимул и ключевые слова (о чем надо спросить).</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5</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solidFill>
                            <a:schemeClr val="bg1"/>
                          </a:solidFill>
                          <a:effectLst/>
                        </a:rPr>
                        <a:t>С5</a:t>
                      </a:r>
                      <a:endParaRPr lang="ru-RU" sz="2800" dirty="0">
                        <a:solidFill>
                          <a:schemeClr val="bg1"/>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Рассказать другу о сделанной тобой фотографии, </a:t>
                      </a:r>
                      <a:r>
                        <a:rPr lang="ru-RU" sz="1600" dirty="0" smtClean="0">
                          <a:effectLst/>
                        </a:rPr>
                        <a:t/>
                      </a:r>
                      <a:br>
                        <a:rPr lang="ru-RU" sz="1600" dirty="0" smtClean="0">
                          <a:effectLst/>
                        </a:rPr>
                      </a:br>
                      <a:r>
                        <a:rPr lang="ru-RU" sz="1600" dirty="0" smtClean="0">
                          <a:effectLst/>
                        </a:rPr>
                        <a:t>поче­му </a:t>
                      </a:r>
                      <a:r>
                        <a:rPr lang="ru-RU" sz="1600" dirty="0">
                          <a:effectLst/>
                        </a:rPr>
                        <a:t>ты сделал ее и почему хочешь показать ее другу (одна на выбор экзаменуемого из двух-трех).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Базовый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r h="1000110">
                <a:tc>
                  <a:txBody>
                    <a:bodyPr/>
                    <a:lstStyle/>
                    <a:p>
                      <a:pPr algn="ctr">
                        <a:lnSpc>
                          <a:spcPct val="115000"/>
                        </a:lnSpc>
                        <a:spcBef>
                          <a:spcPts val="900"/>
                        </a:spcBef>
                        <a:spcAft>
                          <a:spcPts val="900"/>
                        </a:spcAft>
                      </a:pPr>
                      <a:r>
                        <a:rPr lang="ru-RU" sz="2800" dirty="0">
                          <a:solidFill>
                            <a:srgbClr val="FFFF00"/>
                          </a:solidFill>
                          <a:effectLst/>
                        </a:rPr>
                        <a:t>С6</a:t>
                      </a:r>
                      <a:endParaRPr lang="ru-RU" sz="2800" dirty="0">
                        <a:solidFill>
                          <a:srgbClr val="FFFF00"/>
                        </a:solidFill>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Сравнить две предложенные фотографии (например, пляжный отдых и турпоход), выявить сходства, </a:t>
                      </a:r>
                      <a:r>
                        <a:rPr lang="ru-RU" sz="1600" dirty="0" smtClean="0">
                          <a:effectLst/>
                        </a:rPr>
                        <a:t/>
                      </a:r>
                      <a:br>
                        <a:rPr lang="ru-RU" sz="1600" dirty="0" smtClean="0">
                          <a:effectLst/>
                        </a:rPr>
                      </a:br>
                      <a:r>
                        <a:rPr lang="ru-RU" sz="1600" dirty="0" smtClean="0">
                          <a:effectLst/>
                        </a:rPr>
                        <a:t>разли­чия </a:t>
                      </a:r>
                      <a:r>
                        <a:rPr lang="ru-RU" sz="1600" dirty="0">
                          <a:effectLst/>
                        </a:rPr>
                        <a:t>и рассказать о своих предпочтениях.</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1600" dirty="0">
                          <a:effectLst/>
                        </a:rPr>
                        <a:t>Высокий</a:t>
                      </a:r>
                      <a:endParaRPr lang="ru-RU" sz="1600" dirty="0">
                        <a:effectLst/>
                        <a:latin typeface="Calibri"/>
                        <a:ea typeface="Calibri"/>
                        <a:cs typeface="Times New Roman"/>
                      </a:endParaRPr>
                    </a:p>
                  </a:txBody>
                  <a:tcPr marL="19053" marR="19053" marT="19045" marB="19045"/>
                </a:tc>
                <a:tc>
                  <a:txBody>
                    <a:bodyPr/>
                    <a:lstStyle/>
                    <a:p>
                      <a:pPr algn="ctr">
                        <a:lnSpc>
                          <a:spcPct val="115000"/>
                        </a:lnSpc>
                        <a:spcBef>
                          <a:spcPts val="900"/>
                        </a:spcBef>
                        <a:spcAft>
                          <a:spcPts val="900"/>
                        </a:spcAft>
                      </a:pPr>
                      <a:r>
                        <a:rPr lang="ru-RU" sz="2400" dirty="0">
                          <a:effectLst/>
                        </a:rPr>
                        <a:t>7</a:t>
                      </a:r>
                      <a:endParaRPr lang="ru-RU" sz="2400" dirty="0">
                        <a:effectLst/>
                        <a:latin typeface="Calibri"/>
                        <a:ea typeface="Calibri"/>
                        <a:cs typeface="Times New Roman"/>
                      </a:endParaRPr>
                    </a:p>
                  </a:txBody>
                  <a:tcPr marL="19053" marR="19053" marT="19045" marB="19045"/>
                </a:tc>
              </a:tr>
            </a:tbl>
          </a:graphicData>
        </a:graphic>
      </p:graphicFrame>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1140"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sp>
        <p:nvSpPr>
          <p:cNvPr id="91141"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6738"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590" y="692698"/>
            <a:ext cx="1903271" cy="26299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673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38475" y="692150"/>
            <a:ext cx="4424363" cy="6049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2</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216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6738" name="Picture 2" descr="C:\Users\Илья\Desktop\аспирантура говорение\2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2965" y="755398"/>
            <a:ext cx="1857896" cy="25672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1776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9113" y="755650"/>
            <a:ext cx="4465637" cy="60658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167"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ctrTitle"/>
          </p:nvPr>
        </p:nvSpPr>
        <p:spPr>
          <a:xfrm>
            <a:off x="147638" y="3357563"/>
            <a:ext cx="2192337" cy="1511300"/>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EE-3</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24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31746" name="Picture 2"/>
          <p:cNvPicPr>
            <a:picLocks noChangeAspect="1" noChangeArrowheads="1"/>
          </p:cNvPicPr>
          <p:nvPr/>
        </p:nvPicPr>
        <p:blipFill>
          <a:blip r:embed="rId2"/>
          <a:srcRect/>
          <a:stretch>
            <a:fillRect/>
          </a:stretch>
        </p:blipFill>
        <p:spPr bwMode="auto">
          <a:xfrm>
            <a:off x="2339975" y="784225"/>
            <a:ext cx="4470400" cy="6054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6" name="Прямоугольник 9"/>
          <p:cNvSpPr>
            <a:spLocks noChangeArrowheads="1"/>
          </p:cNvSpPr>
          <p:nvPr/>
        </p:nvSpPr>
        <p:spPr bwMode="auto">
          <a:xfrm>
            <a:off x="0" y="260350"/>
            <a:ext cx="903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400"/>
              <a:t>Примеры подготовки к заданию С3 «Чтение текста вслух»</a:t>
            </a:r>
            <a:endParaRPr lang="ru-RU" altLang="ru-RU" sz="2800"/>
          </a:p>
        </p:txBody>
      </p:sp>
      <p:pic>
        <p:nvPicPr>
          <p:cNvPr id="8" name="Picture 9" descr="http://www.titul.ru/central/pickup.php?s=www_titul_ru&amp;i=ci2mc5nz0omr5rb013ownkfjt198wgzz"/>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040" y="836712"/>
            <a:ext cx="1905000" cy="2628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318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878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4188" y="781050"/>
            <a:ext cx="4384675" cy="6076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3190"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 name="Picture 9" descr="http://www.titul.ru/central/pickup.php?s=www_titul_ru&amp;i=ci2mc5nz0omr5rb013ownkfjt198wgzz"/>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3</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421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pic>
        <p:nvPicPr>
          <p:cNvPr id="11878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28938" y="755650"/>
            <a:ext cx="4502150" cy="6102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4214"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9" name="Picture 9" descr="http://www.titul.ru/central/pickup.php?s=www_titul_ru&amp;i=ci2mc5nz0omr5rb013ownkfjt198wgzz"/>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834980"/>
            <a:ext cx="1736664" cy="23965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523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95237"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0834" name="Picture 2"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092" y="692696"/>
            <a:ext cx="1875642" cy="2569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083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16238" y="700088"/>
            <a:ext cx="4527550" cy="6157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4</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626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96261"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0834" name="Picture 2" descr="C:\Users\Илья\Desktop\аспирантура говорение\4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4092" y="692696"/>
            <a:ext cx="1875642" cy="2569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185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3575" y="692150"/>
            <a:ext cx="4483100" cy="61261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5</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728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97285"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288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32138" y="692150"/>
            <a:ext cx="4459287" cy="61483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descr="C:\Users\Илья\Desktop\аспирантура говорение\5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9977" y="708185"/>
            <a:ext cx="1839561"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5</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8308"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98309"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983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1363" y="727075"/>
            <a:ext cx="4492625" cy="6130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C:\Users\Илья\Desktop\аспирантура говорение\5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9977" y="708185"/>
            <a:ext cx="1839561"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6</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99332"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99333"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493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32138" y="619125"/>
            <a:ext cx="4578350" cy="62182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4931" name="Picture 3" descr="C:\Users\Илья\Desktop\аспирантура говорение\6 класс.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6394" y="660502"/>
            <a:ext cx="1951038" cy="2657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7</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0356"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0357"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9" name="Picture 2" descr="C:\Users\Илья\Desktop\аспирантура говорение\7 класс.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1127" y="650874"/>
            <a:ext cx="1954295" cy="26860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595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4825" y="650875"/>
            <a:ext cx="4505325" cy="62071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9</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1380"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1381"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697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43213" y="882650"/>
            <a:ext cx="4383087" cy="6019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 descr="http://www.titul.ru/central/pickup.php?s=www_titul_ru&amp;i=7nennlbld8cigukh5840m4xawlcesacp"/>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Заголовок 1"/>
          <p:cNvSpPr>
            <a:spLocks noGrp="1"/>
          </p:cNvSpPr>
          <p:nvPr>
            <p:ph type="ctrTitle"/>
          </p:nvPr>
        </p:nvSpPr>
        <p:spPr>
          <a:xfrm>
            <a:off x="147638" y="3357563"/>
            <a:ext cx="2220912" cy="849312"/>
          </a:xfrm>
        </p:spPr>
        <p:txBody>
          <a:bodyPr/>
          <a:lstStyle/>
          <a:p>
            <a:pPr marL="273050" indent="-273050" algn="l" eaLnBrk="1" hangingPunct="1">
              <a:spcBef>
                <a:spcPct val="20000"/>
              </a:spcBef>
            </a:pP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r>
              <a:rPr lang="en-US" altLang="ru-RU" sz="2400" smtClean="0">
                <a:latin typeface="Arial Black" pitchFamily="34" charset="0"/>
              </a:rPr>
              <a:t>EE-</a:t>
            </a:r>
            <a:r>
              <a:rPr lang="ru-RU" altLang="ru-RU" sz="2400" smtClean="0">
                <a:latin typeface="Arial Black" pitchFamily="34" charset="0"/>
              </a:rPr>
              <a:t>9</a:t>
            </a:r>
            <a:r>
              <a:rPr lang="en-US" altLang="ru-RU" sz="2400" smtClean="0">
                <a:latin typeface="Arial Black" pitchFamily="34" charset="0"/>
              </a:rPr>
              <a:t/>
            </a:r>
            <a:br>
              <a:rPr lang="en-US" altLang="ru-RU" sz="2400" smtClean="0">
                <a:latin typeface="Arial Black" pitchFamily="34" charset="0"/>
              </a:rPr>
            </a:br>
            <a:r>
              <a:rPr lang="en-US" altLang="ru-RU" sz="2400" smtClean="0">
                <a:latin typeface="Arial Black" pitchFamily="34" charset="0"/>
              </a:rPr>
              <a:t>Student’s book</a:t>
            </a:r>
            <a:r>
              <a:rPr lang="ru-RU" altLang="ru-RU" sz="1600" smtClean="0">
                <a:latin typeface="Candara" pitchFamily="34" charset="0"/>
              </a:rPr>
              <a:t/>
            </a:r>
            <a:br>
              <a:rPr lang="ru-RU" altLang="ru-RU" sz="1600" smtClean="0">
                <a:latin typeface="Candara" pitchFamily="34" charset="0"/>
              </a:rPr>
            </a:br>
            <a:r>
              <a:rPr lang="ru-RU" altLang="ru-RU" sz="1600" smtClean="0">
                <a:latin typeface="Candara" pitchFamily="34" charset="0"/>
              </a:rPr>
              <a:t/>
            </a:r>
            <a:br>
              <a:rPr lang="ru-RU" altLang="ru-RU" sz="1600" smtClean="0">
                <a:latin typeface="Candara" pitchFamily="34" charset="0"/>
              </a:rPr>
            </a:br>
            <a:endParaRPr lang="ru-RU" altLang="ru-RU" sz="1600" smtClean="0"/>
          </a:p>
        </p:txBody>
      </p:sp>
      <p:sp>
        <p:nvSpPr>
          <p:cNvPr id="3" name="Подзаголовок 2"/>
          <p:cNvSpPr>
            <a:spLocks noGrp="1"/>
          </p:cNvSpPr>
          <p:nvPr>
            <p:ph type="subTitle" idx="1"/>
          </p:nvPr>
        </p:nvSpPr>
        <p:spPr>
          <a:xfrm>
            <a:off x="1947863" y="6072188"/>
            <a:ext cx="6400800" cy="46037"/>
          </a:xfrm>
        </p:spPr>
        <p:txBody>
          <a:bodyPr rtlCol="0">
            <a:noAutofit/>
          </a:bodyPr>
          <a:lstStyle/>
          <a:p>
            <a:pPr eaLnBrk="1" fontAlgn="auto" hangingPunct="1">
              <a:spcAft>
                <a:spcPts val="0"/>
              </a:spcAft>
              <a:buFont typeface="Arial" pitchFamily="34" charset="0"/>
              <a:buNone/>
              <a:defRPr/>
            </a:pPr>
            <a:endParaRPr lang="ru-RU" sz="2000" dirty="0" smtClean="0"/>
          </a:p>
          <a:p>
            <a:pPr eaLnBrk="1" fontAlgn="auto" hangingPunct="1">
              <a:spcAft>
                <a:spcPts val="0"/>
              </a:spcAft>
              <a:buFont typeface="Arial" pitchFamily="34" charset="0"/>
              <a:buNone/>
              <a:defRPr/>
            </a:pPr>
            <a:endParaRPr lang="en-US" sz="2000" dirty="0" smtClean="0"/>
          </a:p>
        </p:txBody>
      </p:sp>
      <p:sp>
        <p:nvSpPr>
          <p:cNvPr id="102404" name="Rectangle 1"/>
          <p:cNvSpPr>
            <a:spLocks noChangeArrowheads="1"/>
          </p:cNvSpPr>
          <p:nvPr/>
        </p:nvSpPr>
        <p:spPr bwMode="auto">
          <a:xfrm>
            <a:off x="1331913" y="1525588"/>
            <a:ext cx="21272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ru-RU" altLang="ru-RU" sz="1000">
                <a:solidFill>
                  <a:srgbClr val="0D1216"/>
                </a:solidFill>
                <a:cs typeface="Times New Roman" pitchFamily="18" charset="0"/>
              </a:rPr>
              <a:t> </a:t>
            </a:r>
            <a:endParaRPr lang="ru-RU" altLang="ru-RU" sz="1800"/>
          </a:p>
        </p:txBody>
      </p:sp>
      <p:sp>
        <p:nvSpPr>
          <p:cNvPr id="102405" name="Прямоугольник 4"/>
          <p:cNvSpPr>
            <a:spLocks noChangeArrowheads="1"/>
          </p:cNvSpPr>
          <p:nvPr/>
        </p:nvSpPr>
        <p:spPr bwMode="auto">
          <a:xfrm>
            <a:off x="0" y="260350"/>
            <a:ext cx="9144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600" b="1"/>
              <a:t>Примеры подготовки к заданию С6 «Монолог - сравнение двух фотографий (картинок)»</a:t>
            </a:r>
          </a:p>
        </p:txBody>
      </p:sp>
      <p:pic>
        <p:nvPicPr>
          <p:cNvPr id="1280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9113" y="882650"/>
            <a:ext cx="4348162" cy="5975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9" descr="http://www.titul.ru/central/pickup.php?s=www_titul_ru&amp;i=7nennlbld8cigukh5840m4xawlcesacp"/>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340" y="765218"/>
            <a:ext cx="1819388" cy="2501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4047</TotalTime>
  <Words>1964</Words>
  <Application>Microsoft Office PowerPoint</Application>
  <PresentationFormat>Экран (4:3)</PresentationFormat>
  <Paragraphs>495</Paragraphs>
  <Slides>105</Slides>
  <Notes>50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105</vt:i4>
      </vt:variant>
    </vt:vector>
  </HeadingPairs>
  <TitlesOfParts>
    <vt:vector size="113" baseType="lpstr">
      <vt:lpstr>Calibri</vt:lpstr>
      <vt:lpstr>Arial</vt:lpstr>
      <vt:lpstr>Times New Roman</vt:lpstr>
      <vt:lpstr>Candara</vt:lpstr>
      <vt:lpstr>Arial Black</vt:lpstr>
      <vt:lpstr>Gill Sans MT</vt:lpstr>
      <vt:lpstr>Wingdings</vt:lpstr>
      <vt:lpstr>Тема Office</vt:lpstr>
      <vt:lpstr>Презентация PowerPoint</vt:lpstr>
      <vt:lpstr> разделить по времени сдачу устной и письменной части ЕГЭ по иностранным языкам;  проводить устную часть в официально разрешенный период досрочной сдачи ЕГЭ: в течение 10 дней с 20 по 31 апреля согласно отработанной в режиме эксперимента процедуре по стандартизированным материалам;   предусмотреть для удаленных и труднодоступных районов возможность сдачи устной части ЕГЭ в режиме онлайн с использованием системы Skype;  вести запись устной части экзамена на цифровые носители и обеспечить хранение записей с возможностью обращения к ним в случае апелляций;  непосредственно после сдачи устной части принимать апелляции только по процедуре; апелляции по выставленным баллам принимать в общем потоке после объявления общих результатов ЕГЭ по иностранным языкам;  организовать масштабную подготовку экспертов-экзаменаторов и экзаменаторов-собеседников для проведения устной части ЕГЭ по  иностранным языкам (в объеме 72 ч.). </vt:lpstr>
      <vt:lpstr>     </vt:lpstr>
      <vt:lpstr>     </vt:lpstr>
      <vt:lpstr>     </vt:lpstr>
      <vt:lpstr>     </vt:lpstr>
      <vt:lpstr>   EE-2 Student’s book  </vt:lpstr>
      <vt:lpstr>   EE-3 Student’s book  </vt:lpstr>
      <vt:lpstr>   EE-3 Student’s book  </vt:lpstr>
      <vt:lpstr>   EE-3 Student’s book  </vt:lpstr>
      <vt:lpstr>   EE-3 Student’s book  </vt:lpstr>
      <vt:lpstr>   EE-4 Student’s book  </vt:lpstr>
      <vt:lpstr>   EE-5 Student’s book  </vt:lpstr>
      <vt:lpstr>   EE-5 Student’s book  </vt:lpstr>
      <vt:lpstr>   EE-5 Student’s book  </vt:lpstr>
      <vt:lpstr>   EE-5 Student’s book  </vt:lpstr>
      <vt:lpstr>   EE-5 Workbook  </vt:lpstr>
      <vt:lpstr>   EE-5 Student’s book  </vt:lpstr>
      <vt:lpstr>   EE-6 Student’s book  </vt:lpstr>
      <vt:lpstr>   EE-6 Student’s book  </vt:lpstr>
      <vt:lpstr>   EE-6 Student’s book  </vt:lpstr>
      <vt:lpstr>   EE-7 Student’s book  </vt:lpstr>
      <vt:lpstr>   EE-7 Student’s book  </vt:lpstr>
      <vt:lpstr>   EE-7 Student’s book  </vt:lpstr>
      <vt:lpstr>   EE-8 Student’s book  </vt:lpstr>
      <vt:lpstr>   EE-8 Student’s book  </vt:lpstr>
      <vt:lpstr>   EE-8 Student’s book  </vt:lpstr>
      <vt:lpstr>   EE-9 Student’s book  </vt:lpstr>
      <vt:lpstr>   EE-10 Student’s book  </vt:lpstr>
      <vt:lpstr>   EE-10 Student’s book  </vt:lpstr>
      <vt:lpstr>   EE-11 Student’s book  </vt:lpstr>
      <vt:lpstr>   EE-11 Student’s book  </vt:lpstr>
      <vt:lpstr>     </vt:lpstr>
      <vt:lpstr>     </vt:lpstr>
      <vt:lpstr>     </vt:lpstr>
      <vt:lpstr>You decided to visit the place and now you are calling to make some clarifications. In a minute you are to ask five questions to find out the following</vt:lpstr>
      <vt:lpstr>   EE-2 Student’s book  </vt:lpstr>
      <vt:lpstr>   EE-2 Student’s book  </vt:lpstr>
      <vt:lpstr>   EE-3 Student’s book  </vt:lpstr>
      <vt:lpstr>   EE-3 Student’s book  </vt:lpstr>
      <vt:lpstr>   EE-4 Student’s book  </vt:lpstr>
      <vt:lpstr>   EE-5 Student’s book  </vt:lpstr>
      <vt:lpstr>   EE-6 Student’s book  </vt:lpstr>
      <vt:lpstr>   EE-6 Student’s book  </vt:lpstr>
      <vt:lpstr>   EE-7 Student’s book  </vt:lpstr>
      <vt:lpstr>   EE-8 Student’s book  </vt:lpstr>
      <vt:lpstr>   EE-8 Student’s book  </vt:lpstr>
      <vt:lpstr>   EE-9 Student’s book  </vt:lpstr>
      <vt:lpstr>   EE-9 Student’s book  </vt:lpstr>
      <vt:lpstr>   EE-10 Student’s book  </vt:lpstr>
      <vt:lpstr>   EE-10 Student’s book  </vt:lpstr>
      <vt:lpstr>   EE-11 Student’s book  </vt:lpstr>
      <vt:lpstr>     </vt:lpstr>
      <vt:lpstr>     </vt:lpstr>
      <vt:lpstr>     </vt:lpstr>
      <vt:lpstr>     </vt:lpstr>
      <vt:lpstr>     </vt:lpstr>
      <vt:lpstr>   EE-2 Student’s book  </vt:lpstr>
      <vt:lpstr>   EE-2 Student’s book  </vt:lpstr>
      <vt:lpstr>   EE-2 Student’s book  </vt:lpstr>
      <vt:lpstr>   EE-2 Student’s book  </vt:lpstr>
      <vt:lpstr>   EE-3 Student’s book  </vt:lpstr>
      <vt:lpstr>   EE-3 Student’s book  </vt:lpstr>
      <vt:lpstr>   EE-3 Student’s book  </vt:lpstr>
      <vt:lpstr>   EE-4 Student’s book  </vt:lpstr>
      <vt:lpstr>   EE-4 Student’s book  </vt:lpstr>
      <vt:lpstr>   EE-4 Student’s book  </vt:lpstr>
      <vt:lpstr>   EE-5 Student’s book  </vt:lpstr>
      <vt:lpstr>   EE-5 Student’s book  </vt:lpstr>
      <vt:lpstr>   EE-6 Student’s book  </vt:lpstr>
      <vt:lpstr>   EE-6 Student’s book  </vt:lpstr>
      <vt:lpstr>   EE-7 Student’s book  </vt:lpstr>
      <vt:lpstr>   EE-7 Student’s book  </vt:lpstr>
      <vt:lpstr>   EE-7 Student’s book  </vt:lpstr>
      <vt:lpstr>   EE-7 Student’s book  </vt:lpstr>
      <vt:lpstr>   EE-8 Student’s book  </vt:lpstr>
      <vt:lpstr>   EE-9 Student’s book  </vt:lpstr>
      <vt:lpstr>   EE-10 Student’s book  </vt:lpstr>
      <vt:lpstr>   EE-10 Student’s book  </vt:lpstr>
      <vt:lpstr>   EE-10 Student’s book  </vt:lpstr>
      <vt:lpstr>   EE-10 Student’s book  </vt:lpstr>
      <vt:lpstr>   EE-11 Student’s book  </vt:lpstr>
      <vt:lpstr>   EE-11 Student’s book  </vt:lpstr>
      <vt:lpstr>   EE-11 Student’s book  </vt:lpstr>
      <vt:lpstr>   EE-11 Student’s book  </vt:lpstr>
      <vt:lpstr>   EE-11 Student’s book  </vt:lpstr>
      <vt:lpstr>     </vt:lpstr>
      <vt:lpstr>   EE-2 Student’s book  </vt:lpstr>
      <vt:lpstr>   EE-2 Student’s book  </vt:lpstr>
      <vt:lpstr>   EE-3 Student’s book  </vt:lpstr>
      <vt:lpstr>   EE-3 Student’s book  </vt:lpstr>
      <vt:lpstr>   EE-4 Student’s book  </vt:lpstr>
      <vt:lpstr>   EE-4 Student’s book  </vt:lpstr>
      <vt:lpstr>   EE-5 Student’s book  </vt:lpstr>
      <vt:lpstr>   EE-5 Student’s book  </vt:lpstr>
      <vt:lpstr>   EE-6 Student’s book  </vt:lpstr>
      <vt:lpstr>   EE-7 Student’s book  </vt:lpstr>
      <vt:lpstr>   EE-9 Student’s book  </vt:lpstr>
      <vt:lpstr>   EE-9 Student’s book  </vt:lpstr>
      <vt:lpstr>   EE-10 Student’s book  </vt:lpstr>
      <vt:lpstr>   EE-10 Student’s  book  </vt:lpstr>
      <vt:lpstr>   EE-11 Student’s book  </vt:lpstr>
      <vt:lpstr>   EE-11 Student’s book  </vt:lpstr>
      <vt:lpstr>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Илья Буров</dc:creator>
  <cp:lastModifiedBy>admin</cp:lastModifiedBy>
  <cp:revision>77</cp:revision>
  <dcterms:created xsi:type="dcterms:W3CDTF">2012-05-30T10:17:08Z</dcterms:created>
  <dcterms:modified xsi:type="dcterms:W3CDTF">2014-04-23T11:17:46Z</dcterms:modified>
</cp:coreProperties>
</file>