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300" r:id="rId7"/>
    <p:sldId id="301" r:id="rId8"/>
    <p:sldId id="302" r:id="rId9"/>
    <p:sldId id="303" r:id="rId10"/>
    <p:sldId id="276" r:id="rId11"/>
    <p:sldId id="277" r:id="rId12"/>
    <p:sldId id="259" r:id="rId13"/>
    <p:sldId id="263" r:id="rId14"/>
    <p:sldId id="264" r:id="rId15"/>
    <p:sldId id="265" r:id="rId16"/>
    <p:sldId id="260" r:id="rId17"/>
    <p:sldId id="266" r:id="rId18"/>
    <p:sldId id="275" r:id="rId19"/>
    <p:sldId id="274" r:id="rId20"/>
    <p:sldId id="281" r:id="rId21"/>
    <p:sldId id="282" r:id="rId22"/>
    <p:sldId id="306" r:id="rId23"/>
    <p:sldId id="283" r:id="rId24"/>
    <p:sldId id="279" r:id="rId25"/>
    <p:sldId id="287" r:id="rId26"/>
    <p:sldId id="267" r:id="rId27"/>
    <p:sldId id="268" r:id="rId28"/>
    <p:sldId id="269" r:id="rId29"/>
    <p:sldId id="285" r:id="rId30"/>
    <p:sldId id="270" r:id="rId31"/>
    <p:sldId id="271" r:id="rId32"/>
    <p:sldId id="272" r:id="rId33"/>
    <p:sldId id="273" r:id="rId34"/>
    <p:sldId id="295" r:id="rId35"/>
    <p:sldId id="294" r:id="rId36"/>
    <p:sldId id="304" r:id="rId37"/>
    <p:sldId id="298" r:id="rId38"/>
    <p:sldId id="305" r:id="rId39"/>
    <p:sldId id="296" r:id="rId40"/>
    <p:sldId id="297" r:id="rId41"/>
    <p:sldId id="278" r:id="rId42"/>
    <p:sldId id="284" r:id="rId43"/>
    <p:sldId id="288" r:id="rId44"/>
    <p:sldId id="289" r:id="rId45"/>
    <p:sldId id="290" r:id="rId46"/>
    <p:sldId id="299" r:id="rId47"/>
    <p:sldId id="291" r:id="rId48"/>
    <p:sldId id="29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на Казеичева" initials="АК" lastIdx="0" clrIdx="0">
    <p:extLst>
      <p:ext uri="{19B8F6BF-5375-455C-9EA6-DF929625EA0E}">
        <p15:presenceInfo xmlns:p15="http://schemas.microsoft.com/office/powerpoint/2012/main" userId="0b33fcf2bf9be5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297E87"/>
    <a:srgbClr val="209D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5.jpeg"/><Relationship Id="rId4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s://www.englishteachers.ru/download/Broshura_angliyskiy_yazyk_dlya_doshkolnikov.rar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44827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297E87"/>
                </a:solidFill>
              </a:rPr>
              <a:t>Развитие логики у дошкольников при обучении английскому языку (на примере курсов и пособий издательства “Титул”)</a:t>
            </a:r>
            <a:endParaRPr lang="ru-RU" dirty="0">
              <a:solidFill>
                <a:srgbClr val="297E87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941168"/>
            <a:ext cx="6400800" cy="1752600"/>
          </a:xfrm>
        </p:spPr>
        <p:txBody>
          <a:bodyPr>
            <a:normAutofit/>
          </a:bodyPr>
          <a:lstStyle/>
          <a:p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Казеичева Алёна Евгеньевна,</a:t>
            </a:r>
          </a:p>
          <a:p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Заместитель руководителя Центра образовательных программ издательства 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Титул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, аспирант лаборатории дидактики иностранных языков ИСМО РАО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0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3501008"/>
            <a:ext cx="6336704" cy="23762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Мышление</a:t>
            </a:r>
            <a:r>
              <a:rPr lang="ru-RU" sz="2400" dirty="0" smtClean="0">
                <a:solidFill>
                  <a:srgbClr val="FFFFCC"/>
                </a:solidFill>
              </a:rPr>
              <a:t> как высший психический процесс тесно связано с другими познавательными процессами. </a:t>
            </a:r>
          </a:p>
          <a:p>
            <a:pPr algn="ctr"/>
            <a:r>
              <a:rPr lang="ru-RU" sz="2400" dirty="0" smtClean="0">
                <a:solidFill>
                  <a:srgbClr val="FFFFCC"/>
                </a:solidFill>
              </a:rPr>
              <a:t>Особую значимость приобретает </a:t>
            </a:r>
            <a:r>
              <a:rPr lang="ru-RU" sz="2400" b="1" dirty="0" smtClean="0">
                <a:solidFill>
                  <a:srgbClr val="FFFFCC"/>
                </a:solidFill>
              </a:rPr>
              <a:t>связь мышления с логикой</a:t>
            </a:r>
            <a:r>
              <a:rPr lang="ru-RU" sz="2400" dirty="0" smtClean="0">
                <a:solidFill>
                  <a:srgbClr val="FFFFCC"/>
                </a:solidFill>
              </a:rPr>
              <a:t>, практикой и личностью.</a:t>
            </a:r>
            <a:endParaRPr lang="ru-RU" sz="2400" dirty="0">
              <a:solidFill>
                <a:srgbClr val="FFFFCC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836712"/>
            <a:ext cx="6336704" cy="194421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CC"/>
                </a:solidFill>
              </a:rPr>
              <a:t>Говоря о развитии логики ребенка, мы не можем не говорить о таком крупном понятии как мышление.</a:t>
            </a:r>
            <a:endParaRPr lang="ru-RU" sz="24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>
            <a:off x="4499992" y="1556792"/>
            <a:ext cx="288032" cy="576064"/>
          </a:xfrm>
          <a:prstGeom prst="downArrow">
            <a:avLst>
              <a:gd name="adj1" fmla="val 50000"/>
              <a:gd name="adj2" fmla="val 6889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99992" y="3933056"/>
            <a:ext cx="288032" cy="576064"/>
          </a:xfrm>
          <a:prstGeom prst="downArrow">
            <a:avLst>
              <a:gd name="adj1" fmla="val 50000"/>
              <a:gd name="adj2" fmla="val 7267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116632"/>
            <a:ext cx="6336704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CC"/>
                </a:solidFill>
              </a:rPr>
              <a:t>У детей дошкольного возраста преобладает  наглядно-образное мышление.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2204864"/>
            <a:ext cx="8055911" cy="1647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CC"/>
                </a:solidFill>
              </a:rPr>
              <a:t>Наглядно-образное мышление дошкольников позволяет вовлекать их в процесс обучения. Задействовав фантазию и воображение можно добиться еще больших успехов в усвоении дошкольником иностранного языка.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4581128"/>
            <a:ext cx="8127919" cy="2016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CC"/>
                </a:solidFill>
              </a:rPr>
              <a:t>Активное использование красочных иллюстраций и разнообразного демонстрационного материала во время занятий английским будет способствовать развитию наглядно-образного мышления и лучшему усвоению материала. </a:t>
            </a:r>
            <a:endParaRPr lang="ru-RU" sz="24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03648" y="1268760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3648" y="2060848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2852936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Мозаики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3645024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Аппликации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03648" y="5229200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6021288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Сказки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16632"/>
            <a:ext cx="849694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Некоторые формы работы с дошкольниками, направленные на развитие логического мышления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4437112"/>
            <a:ext cx="633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Поделки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</a:rPr>
              <a:t>Серия «Детский английский»</a:t>
            </a:r>
          </a:p>
        </p:txBody>
      </p:sp>
      <p:pic>
        <p:nvPicPr>
          <p:cNvPr id="1027" name="Picture 3" descr="Y:\Titul-OKT\Бурова Алёна\ДА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5632301" cy="3863096"/>
          </a:xfrm>
          <a:prstGeom prst="rect">
            <a:avLst/>
          </a:prstGeom>
          <a:noFill/>
        </p:spPr>
      </p:pic>
      <p:pic>
        <p:nvPicPr>
          <p:cNvPr id="7" name="Рисунок 6" descr="Y:\Delo\ОГР\Буров\TIT_Logo_kvadrat.png"/>
          <p:cNvPicPr/>
          <p:nvPr/>
        </p:nvPicPr>
        <p:blipFill>
          <a:blip r:embed="rId3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011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524328" cy="864096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Курс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 шагов к английскому языку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6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(Р.П. Мильруд, Н.А. Юшина)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628800"/>
            <a:ext cx="159365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2474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692696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509120"/>
            <a:ext cx="158553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160503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501008"/>
            <a:ext cx="1601005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www.englishteachers.ru/uploadedfiles/waresimgs/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3068960"/>
            <a:ext cx="158902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Y:\Delo\ОГР\Буров\TIT_Logo_kvadrat.png"/>
          <p:cNvPicPr/>
          <p:nvPr/>
        </p:nvPicPr>
        <p:blipFill>
          <a:blip r:embed="rId10" cstate="print"/>
          <a:srcRect t="16071" b="18750"/>
          <a:stretch>
            <a:fillRect/>
          </a:stretch>
        </p:blipFill>
        <p:spPr bwMode="auto">
          <a:xfrm>
            <a:off x="6588224" y="5301208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395536" y="306896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7544" y="530120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224137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и загадки</a:t>
            </a: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(Ю. Г. Курбанова)</a:t>
            </a:r>
          </a:p>
          <a:p>
            <a:pPr>
              <a:buNone/>
            </a:pPr>
            <a:endParaRPr lang="ru-RU" altLang="ru-RU" dirty="0" smtClean="0"/>
          </a:p>
        </p:txBody>
      </p:sp>
      <p:pic>
        <p:nvPicPr>
          <p:cNvPr id="10" name="Рисунок 9" descr="C:\Users\Alexey\Desktop\Обложки\Kur_Colour_Cover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8840">
            <a:off x="6716940" y="2210584"/>
            <a:ext cx="2160414" cy="3068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lexey\Desktop\Обложки\Kur_Fish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1068">
            <a:off x="5054365" y="2013676"/>
            <a:ext cx="2175002" cy="3084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Alexey\Desktop\Обложки\Kur_Animal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19871" y="1988840"/>
            <a:ext cx="2208291" cy="3070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Alexey\Desktop\Обложки\Kur_Bird_Cov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6819">
            <a:off x="1881046" y="2031752"/>
            <a:ext cx="2179860" cy="3043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C:\Users\Alexey\Desktop\Обложки\Kur_Toy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0437">
            <a:off x="217801" y="2221853"/>
            <a:ext cx="2195281" cy="305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Y:\Delo\ОГР\Буров\TIT_Logo_kvadrat.png"/>
          <p:cNvPicPr/>
          <p:nvPr/>
        </p:nvPicPr>
        <p:blipFill>
          <a:blip r:embed="rId7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732240" y="62068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6768752" cy="701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Пособия с мобильными приложениями         </a:t>
            </a:r>
          </a:p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(А. В. Конобеев)</a:t>
            </a:r>
            <a:endParaRPr lang="ru-RU" altLang="ru-RU" sz="28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Alexey\Desktop\Обложки\KAV_Toy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504" y="371703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285293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lexey\Desktop\Обложки\KAV_I_can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79912" y="119675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Alexey\Desktop\Обложки\KAV_Birds.jpg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4048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lexey\Desktop\Обложки\KAV_Seasons.jpg"/>
          <p:cNvPicPr/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68144" y="292494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Alexey\Desktop\Обложки\KAV_Colours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308304" y="364502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Y:\Delo\ОГР\Буров\TIT_Logo_kvadrat.png"/>
          <p:cNvPicPr/>
          <p:nvPr/>
        </p:nvPicPr>
        <p:blipFill>
          <a:blip r:embed="rId9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3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988840"/>
            <a:ext cx="3084415" cy="223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s://www.englishteachers.ru/uploadedfiles/waresimgs/5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365104"/>
            <a:ext cx="3024336" cy="219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564904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9776">
            <a:off x="3830976" y="1174998"/>
            <a:ext cx="1714349" cy="171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123597" cy="4259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3476">
            <a:off x="2192797" y="1494345"/>
            <a:ext cx="1852450" cy="1726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5313065" cy="310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Вопросы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1) Считаете ли вы важным развитие логики при обучении английскому языку?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852936"/>
            <a:ext cx="6547265" cy="381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92696"/>
            <a:ext cx="5692145" cy="2217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116632"/>
            <a:ext cx="3888432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2341">
            <a:off x="251520" y="328498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65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2936"/>
            <a:ext cx="6691235" cy="323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51920" y="76470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3605">
            <a:off x="467544" y="404664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1236"/>
          <a:stretch/>
        </p:blipFill>
        <p:spPr>
          <a:xfrm>
            <a:off x="3851920" y="445075"/>
            <a:ext cx="4809133" cy="5864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7633" y="5229200"/>
            <a:ext cx="3540271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7833" y="3062983"/>
            <a:ext cx="342457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68144" y="404664"/>
            <a:ext cx="223224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6835" t="9194" r="6508" b="6054"/>
          <a:stretch>
            <a:fillRect/>
          </a:stretch>
        </p:blipFill>
        <p:spPr bwMode="auto">
          <a:xfrm rot="5400000">
            <a:off x="3254950" y="857618"/>
            <a:ext cx="4752528" cy="643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4452" b="2922"/>
          <a:stretch/>
        </p:blipFill>
        <p:spPr bwMode="auto">
          <a:xfrm>
            <a:off x="3995936" y="476672"/>
            <a:ext cx="4662749" cy="6165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55576" y="3573016"/>
            <a:ext cx="295232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Сказк</a:t>
            </a:r>
            <a:r>
              <a:rPr lang="ru-RU" sz="2800" dirty="0">
                <a:solidFill>
                  <a:srgbClr val="FFFFCC"/>
                </a:solidFill>
              </a:rPr>
              <a:t>а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3928" y="692696"/>
            <a:ext cx="4176464" cy="577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177190">
            <a:off x="482019" y="441704"/>
            <a:ext cx="1944216" cy="2703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3789040"/>
            <a:ext cx="367240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Аппликации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31826"/>
            <a:ext cx="7027481" cy="5368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23928" y="260648"/>
            <a:ext cx="223224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522283">
            <a:off x="5143133" y="2333366"/>
            <a:ext cx="2859397" cy="4094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0974">
            <a:off x="1851995" y="1782090"/>
            <a:ext cx="2791206" cy="388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2968" r="546"/>
          <a:stretch>
            <a:fillRect/>
          </a:stretch>
        </p:blipFill>
        <p:spPr bwMode="auto">
          <a:xfrm>
            <a:off x="2843808" y="1412776"/>
            <a:ext cx="5112568" cy="4908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427984" y="404664"/>
            <a:ext cx="25922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Поделки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798" y="1484784"/>
            <a:ext cx="5413388" cy="501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0437">
            <a:off x="367155" y="243986"/>
            <a:ext cx="1891308" cy="2635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Вопросы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1) Считаете ли вы важным развитие логики при обучении английскому языку?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2) Развитие логики должно идти вместе с обучением английскому или такого рода задания должны быть отдельными на занятиях?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b="3310"/>
          <a:stretch>
            <a:fillRect/>
          </a:stretch>
        </p:blipFill>
        <p:spPr bwMode="auto">
          <a:xfrm>
            <a:off x="3275856" y="692696"/>
            <a:ext cx="4449334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376467">
            <a:off x="397671" y="259004"/>
            <a:ext cx="1653713" cy="2299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1000"/>
          <a:stretch>
            <a:fillRect/>
          </a:stretch>
        </p:blipFill>
        <p:spPr bwMode="auto">
          <a:xfrm>
            <a:off x="1321745" y="1340769"/>
            <a:ext cx="7426719" cy="5167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116191">
            <a:off x="255310" y="292499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1376" b="908"/>
          <a:stretch>
            <a:fillRect/>
          </a:stretch>
        </p:blipFill>
        <p:spPr bwMode="auto">
          <a:xfrm>
            <a:off x="1835696" y="1556792"/>
            <a:ext cx="691347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116191">
            <a:off x="255310" y="292499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406" b="1610"/>
          <a:stretch>
            <a:fillRect/>
          </a:stretch>
        </p:blipFill>
        <p:spPr bwMode="auto">
          <a:xfrm>
            <a:off x="1619672" y="1556792"/>
            <a:ext cx="359127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1415" b="933"/>
          <a:stretch>
            <a:fillRect/>
          </a:stretch>
        </p:blipFill>
        <p:spPr bwMode="auto">
          <a:xfrm>
            <a:off x="5148064" y="1556792"/>
            <a:ext cx="377986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lexey\Desktop\Обложки\KAV_Season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1377190">
            <a:off x="183083" y="185826"/>
            <a:ext cx="1686853" cy="228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260648"/>
            <a:ext cx="4705801" cy="6452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3906">
            <a:off x="355054" y="381876"/>
            <a:ext cx="1872208" cy="257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505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3906">
            <a:off x="346880" y="388768"/>
            <a:ext cx="1785032" cy="24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240" y="4437112"/>
            <a:ext cx="317730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245081"/>
            <a:ext cx="4692402" cy="6489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63186" y="3520967"/>
            <a:ext cx="3165362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Мозаика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88640"/>
            <a:ext cx="4716865" cy="6577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3906">
            <a:off x="346880" y="388768"/>
            <a:ext cx="1785032" cy="24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240" y="4437112"/>
            <a:ext cx="317730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332656"/>
            <a:ext cx="4663484" cy="6375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99586" y="3933056"/>
            <a:ext cx="314827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Аппликации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188640"/>
            <a:ext cx="4722465" cy="652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240" y="4437112"/>
            <a:ext cx="317730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43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240" y="4437112"/>
            <a:ext cx="317730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260648"/>
            <a:ext cx="4557410" cy="6280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483">
            <a:off x="198429" y="186122"/>
            <a:ext cx="1631286" cy="2245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636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692696"/>
            <a:ext cx="7488832" cy="21602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 рождения у ребенка начинают развиваться все высшие психические процессы: мышление, память, воображение и, конечно же, </a:t>
            </a:r>
            <a:r>
              <a:rPr lang="ru-RU" sz="2800" b="1" dirty="0" smtClean="0">
                <a:solidFill>
                  <a:srgbClr val="FFFFCC"/>
                </a:solidFill>
              </a:rPr>
              <a:t>логика</a:t>
            </a:r>
            <a:r>
              <a:rPr lang="ru-RU" sz="2800" dirty="0" smtClean="0">
                <a:solidFill>
                  <a:srgbClr val="FFFFCC"/>
                </a:solidFill>
              </a:rPr>
              <a:t>. </a:t>
            </a:r>
          </a:p>
          <a:p>
            <a:pPr algn="ctr"/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3789040"/>
            <a:ext cx="7488832" cy="23042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Если не уделять внимание развитию ребёнка, этот процесс будет проходить медленно и неуверенно, а логика, в свою очередь, будет развита на недостаточном уровне. </a:t>
            </a:r>
          </a:p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355976" y="2924944"/>
            <a:ext cx="432048" cy="792088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562" y="1700809"/>
            <a:ext cx="7428525" cy="503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483">
            <a:off x="194613" y="189147"/>
            <a:ext cx="1562820" cy="215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707904" y="332656"/>
            <a:ext cx="432048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11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31640" y="1412776"/>
            <a:ext cx="7637627" cy="5218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0237">
            <a:off x="114522" y="80094"/>
            <a:ext cx="1570912" cy="21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707904" y="332656"/>
            <a:ext cx="432048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:\Titul-OKT\Бурова Алёна\Propisi-gerl41-E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573016"/>
            <a:ext cx="4597825" cy="312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5" name="Picture 3" descr="Y:\Titul-OKT\Бурова Алёна\Propisi-gerl39-ENG.png"/>
          <p:cNvPicPr>
            <a:picLocks noChangeAspect="1" noChangeArrowheads="1"/>
          </p:cNvPicPr>
          <p:nvPr/>
        </p:nvPicPr>
        <p:blipFill>
          <a:blip r:embed="rId3" cstate="print">
            <a:lum bright="8000" contrast="-7000"/>
          </a:blip>
          <a:srcRect/>
          <a:stretch>
            <a:fillRect/>
          </a:stretch>
        </p:blipFill>
        <p:spPr bwMode="auto">
          <a:xfrm>
            <a:off x="4067944" y="332656"/>
            <a:ext cx="4265389" cy="308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48000"/>
              </a:srgbClr>
            </a:outerShdw>
          </a:effectLst>
        </p:spPr>
      </p:pic>
      <p:pic>
        <p:nvPicPr>
          <p:cNvPr id="4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267839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3573016"/>
            <a:ext cx="327585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Рисование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Бесплатная брошюра </a:t>
            </a:r>
            <a:br>
              <a:rPr lang="ru-RU" sz="3600" dirty="0" smtClean="0"/>
            </a:br>
            <a:r>
              <a:rPr lang="ru-RU" sz="3600" dirty="0" smtClean="0"/>
              <a:t>«Английский язык для дошкольников» - </a:t>
            </a:r>
            <a:r>
              <a:rPr lang="en-US" sz="2000" dirty="0" smtClean="0">
                <a:hlinkClick r:id="rId2"/>
              </a:rPr>
              <a:t>https://www.englishteachers.ru/download/Broshura_angliyskiy_yazyk_dlya_doshkolnikov.rar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268760"/>
            <a:ext cx="3915342" cy="5589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Есть ли книга для воспитателя/учителя/родителя к пособиям для дошкольников?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572000" cy="492514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Да, есть. В каждом пособии из курса </a:t>
            </a:r>
            <a:r>
              <a:rPr lang="en-US" dirty="0" smtClean="0"/>
              <a:t>“</a:t>
            </a:r>
            <a:r>
              <a:rPr lang="ru-RU" dirty="0" smtClean="0"/>
              <a:t>12 шагов к английскому языку</a:t>
            </a:r>
            <a:r>
              <a:rPr lang="en-US" dirty="0" smtClean="0"/>
              <a:t>”</a:t>
            </a:r>
            <a:r>
              <a:rPr lang="ru-RU" dirty="0" smtClean="0"/>
              <a:t> (</a:t>
            </a:r>
            <a:r>
              <a:rPr lang="ru-RU" dirty="0" err="1" smtClean="0"/>
              <a:t>Р.П.Мильруд</a:t>
            </a:r>
            <a:r>
              <a:rPr lang="ru-RU" dirty="0" smtClean="0"/>
              <a:t>, Н.А.Юшина) есть книга для воспитателей/ родителей. В пособиях </a:t>
            </a:r>
            <a:r>
              <a:rPr lang="en-US" dirty="0" smtClean="0"/>
              <a:t>“</a:t>
            </a:r>
            <a:r>
              <a:rPr lang="ru-RU" dirty="0" smtClean="0"/>
              <a:t>Стихи и загадки</a:t>
            </a:r>
            <a:r>
              <a:rPr lang="en-US" dirty="0" smtClean="0"/>
              <a:t>”</a:t>
            </a:r>
            <a:r>
              <a:rPr lang="ru-RU" dirty="0" smtClean="0"/>
              <a:t> (Ю.Г.Курбанова) и пособиях с мобильным приложением (</a:t>
            </a:r>
            <a:r>
              <a:rPr lang="ru-RU" dirty="0" err="1" smtClean="0"/>
              <a:t>А.В.Конобеев</a:t>
            </a:r>
            <a:r>
              <a:rPr lang="ru-RU" dirty="0" smtClean="0"/>
              <a:t>) есть подробные методические рекомендации.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572000" cy="652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4914"/>
            <a:ext cx="4572000" cy="6526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8575"/>
            <a:ext cx="5019675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4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39060" y="1052736"/>
            <a:ext cx="3872889" cy="561662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None/>
            </a:pPr>
            <a:r>
              <a:rPr lang="ru-RU" dirty="0" smtClean="0"/>
              <a:t>2. </a:t>
            </a:r>
            <a:r>
              <a:rPr lang="ru-RU" b="1" dirty="0" smtClean="0"/>
              <a:t>Есть ли аудио к пособиям для дошкольников?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3. </a:t>
            </a:r>
            <a:r>
              <a:rPr lang="ru-RU" b="1" dirty="0" smtClean="0"/>
              <a:t>Где скачать мобильные приложения к пособиям для дошкольников?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90119" y="1052736"/>
            <a:ext cx="4718867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2. Да, есть. В каждом пособии курса </a:t>
            </a:r>
            <a:r>
              <a:rPr lang="en-US" dirty="0" smtClean="0"/>
              <a:t>“</a:t>
            </a:r>
            <a:r>
              <a:rPr lang="ru-RU" dirty="0" smtClean="0"/>
              <a:t>12 шагов к английскому языку</a:t>
            </a:r>
            <a:r>
              <a:rPr lang="en-US" dirty="0" smtClean="0"/>
              <a:t>”</a:t>
            </a:r>
            <a:r>
              <a:rPr lang="ru-RU" dirty="0" smtClean="0"/>
              <a:t> вложен диск, а к пособиям Ю.Г.Курбановой и А.В.Конобеева есть </a:t>
            </a:r>
            <a:r>
              <a:rPr lang="en-US" dirty="0" err="1" smtClean="0"/>
              <a:t>qr</a:t>
            </a:r>
            <a:r>
              <a:rPr lang="ru-RU" dirty="0" smtClean="0"/>
              <a:t>-коды, по которым доступны аудиофайлы.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Их можно скачать по </a:t>
            </a:r>
            <a:r>
              <a:rPr lang="en-US" dirty="0" smtClean="0"/>
              <a:t>qr-</a:t>
            </a:r>
            <a:r>
              <a:rPr lang="ru-RU" dirty="0" smtClean="0"/>
              <a:t>коду, который находится на обороте пособия, или через поиск в магазине вашего мобильного устройства.  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3816424" cy="16561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4. </a:t>
            </a:r>
            <a:r>
              <a:rPr lang="ru-RU" b="1" dirty="0" smtClean="0"/>
              <a:t>Где можно купить пособия для дошкольников, из которых сегодня были примеры?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7784" y="3212976"/>
            <a:ext cx="6516216" cy="344584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4. Пособия можно купить как в книжных магазинах вашего города, так и через интернет-магазин издательства </a:t>
            </a:r>
            <a:r>
              <a:rPr lang="en-US" dirty="0" smtClean="0"/>
              <a:t>“</a:t>
            </a:r>
            <a:r>
              <a:rPr lang="ru-RU" dirty="0" smtClean="0"/>
              <a:t>Титул</a:t>
            </a:r>
            <a:r>
              <a:rPr lang="en-US" dirty="0" smtClean="0"/>
              <a:t>”</a:t>
            </a:r>
            <a:r>
              <a:rPr lang="ru-RU" dirty="0" smtClean="0"/>
              <a:t>. Адрес интернет-магазина – </a:t>
            </a:r>
            <a:r>
              <a:rPr lang="en-US" dirty="0" smtClean="0">
                <a:hlinkClick r:id="rId2"/>
              </a:rPr>
              <a:t>https://www.englishteachers.ru/shop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35696" y="836712"/>
            <a:ext cx="5472608" cy="50405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CC"/>
                </a:solidFill>
              </a:rPr>
              <a:t>Психологи всего мира говорят о том, что лучшее время для развития логики возраст от 4 до 8 лет.</a:t>
            </a:r>
            <a:endParaRPr lang="ru-RU" sz="32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836712"/>
            <a:ext cx="5472608" cy="50405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CC"/>
                </a:solidFill>
              </a:rPr>
              <a:t>Что такое логика?</a:t>
            </a:r>
            <a:endParaRPr lang="ru-RU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9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836712"/>
            <a:ext cx="5472608" cy="50405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CC"/>
                </a:solidFill>
              </a:rPr>
              <a:t>Логика – это «ход </a:t>
            </a:r>
            <a:r>
              <a:rPr lang="ru-RU" sz="3200" dirty="0">
                <a:solidFill>
                  <a:srgbClr val="FFFFCC"/>
                </a:solidFill>
              </a:rPr>
              <a:t>рассуждений, умозаключений; разумность, внутренняя закономерность чего-нибудь» </a:t>
            </a:r>
            <a:endParaRPr lang="ru-RU" sz="3200" dirty="0" smtClean="0">
              <a:solidFill>
                <a:srgbClr val="FFFFCC"/>
              </a:solidFill>
            </a:endParaRPr>
          </a:p>
          <a:p>
            <a:pPr algn="ctr"/>
            <a:r>
              <a:rPr lang="ru-RU" sz="3200" dirty="0" smtClean="0">
                <a:solidFill>
                  <a:srgbClr val="FFFFCC"/>
                </a:solidFill>
              </a:rPr>
              <a:t>(Ожегов)</a:t>
            </a:r>
            <a:endParaRPr lang="ru-RU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4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836712"/>
            <a:ext cx="5472608" cy="50405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FFCC"/>
                </a:solidFill>
              </a:rPr>
              <a:t>Л</a:t>
            </a:r>
            <a:r>
              <a:rPr lang="ru-RU" sz="3200" dirty="0" smtClean="0">
                <a:solidFill>
                  <a:srgbClr val="FFFFCC"/>
                </a:solidFill>
              </a:rPr>
              <a:t>огика </a:t>
            </a:r>
            <a:r>
              <a:rPr lang="ru-RU" sz="3200" dirty="0">
                <a:solidFill>
                  <a:srgbClr val="FFFFCC"/>
                </a:solidFill>
              </a:rPr>
              <a:t>– это связь и динамика логически правильной мысли, то есть логика </a:t>
            </a:r>
            <a:r>
              <a:rPr lang="ru-RU" sz="3200" dirty="0" smtClean="0">
                <a:solidFill>
                  <a:srgbClr val="FFFFCC"/>
                </a:solidFill>
              </a:rPr>
              <a:t>мышления.</a:t>
            </a:r>
            <a:endParaRPr lang="ru-RU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6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115" y="620688"/>
            <a:ext cx="5656799" cy="19819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2940623"/>
            <a:ext cx="5794834" cy="30258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3115" y="6304488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Источник - http</a:t>
            </a:r>
            <a:r>
              <a:rPr lang="ru-RU" dirty="0"/>
              <a:t>://www.baby2000.ru/mamochka/logika.html</a:t>
            </a:r>
          </a:p>
        </p:txBody>
      </p:sp>
    </p:spTree>
    <p:extLst>
      <p:ext uri="{BB962C8B-B14F-4D97-AF65-F5344CB8AC3E}">
        <p14:creationId xmlns:p14="http://schemas.microsoft.com/office/powerpoint/2010/main" val="30738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581</Words>
  <Application>Microsoft Office PowerPoint</Application>
  <PresentationFormat>Экран (4:3)</PresentationFormat>
  <Paragraphs>81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1" baseType="lpstr">
      <vt:lpstr>Arial</vt:lpstr>
      <vt:lpstr>Calibri</vt:lpstr>
      <vt:lpstr>Тема Office</vt:lpstr>
      <vt:lpstr>Развитие логики у дошкольников при обучении английскому языку (на примере курсов и пособий издательства “Титул”)</vt:lpstr>
      <vt:lpstr>Вопросы</vt:lpstr>
      <vt:lpstr>Вопросы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Серия «Детский английский»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Бесплатная брошюра  «Английский язык для дошкольников» - https://www.englishteachers.ru/download/Broshura_angliyskiy_yazyk_dlya_doshkolnikov.rar </vt:lpstr>
      <vt:lpstr>Ответы на часто задаваемые вопросы</vt:lpstr>
      <vt:lpstr>Презентация PowerPoint</vt:lpstr>
      <vt:lpstr>Презентация PowerPoint</vt:lpstr>
      <vt:lpstr>Ответы на часто задаваемые вопросы</vt:lpstr>
      <vt:lpstr>Ответы на часто задаваемые вопросы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логики у дошкольников при обучении английскому языку (на примере курсов и пособий издательства “Титул”)</dc:title>
  <cp:lastModifiedBy>Алена Казеичева</cp:lastModifiedBy>
  <cp:revision>87</cp:revision>
  <dcterms:modified xsi:type="dcterms:W3CDTF">2015-09-28T20:51:06Z</dcterms:modified>
</cp:coreProperties>
</file>