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99" r:id="rId5"/>
    <p:sldId id="257" r:id="rId6"/>
    <p:sldId id="258" r:id="rId7"/>
    <p:sldId id="285" r:id="rId8"/>
    <p:sldId id="286" r:id="rId9"/>
    <p:sldId id="279" r:id="rId10"/>
    <p:sldId id="298" r:id="rId11"/>
    <p:sldId id="283" r:id="rId12"/>
    <p:sldId id="270" r:id="rId13"/>
    <p:sldId id="265" r:id="rId14"/>
    <p:sldId id="274" r:id="rId15"/>
    <p:sldId id="287" r:id="rId16"/>
    <p:sldId id="273" r:id="rId17"/>
    <p:sldId id="261" r:id="rId18"/>
    <p:sldId id="295" r:id="rId19"/>
    <p:sldId id="288" r:id="rId20"/>
    <p:sldId id="289" r:id="rId21"/>
    <p:sldId id="290" r:id="rId22"/>
    <p:sldId id="282" r:id="rId23"/>
    <p:sldId id="292" r:id="rId24"/>
    <p:sldId id="293" r:id="rId25"/>
    <p:sldId id="291" r:id="rId26"/>
    <p:sldId id="271" r:id="rId27"/>
    <p:sldId id="297" r:id="rId28"/>
    <p:sldId id="284" r:id="rId29"/>
    <p:sldId id="294" r:id="rId30"/>
    <p:sldId id="266" r:id="rId31"/>
    <p:sldId id="280" r:id="rId32"/>
    <p:sldId id="281" r:id="rId33"/>
    <p:sldId id="264" r:id="rId34"/>
    <p:sldId id="300" r:id="rId35"/>
    <p:sldId id="296" r:id="rId36"/>
    <p:sldId id="267" r:id="rId37"/>
    <p:sldId id="268" r:id="rId38"/>
    <p:sldId id="269" r:id="rId39"/>
    <p:sldId id="275" r:id="rId40"/>
    <p:sldId id="276" r:id="rId41"/>
    <p:sldId id="277" r:id="rId42"/>
    <p:sldId id="301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www.englishteachers.ru/download/Broshura_angliyskiy_yazyk_dlya_doshkolnikov.rar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Развитие мышления дошкольников на занятиях по английскому языку: средства и методы (на примере серии "Детский английский").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445224"/>
            <a:ext cx="6400800" cy="1296144"/>
          </a:xfrm>
        </p:spPr>
        <p:txBody>
          <a:bodyPr>
            <a:noAutofit/>
          </a:bodyPr>
          <a:lstStyle/>
          <a:p>
            <a:r>
              <a:rPr lang="ru-RU" sz="2000" dirty="0" smtClean="0"/>
              <a:t>Казеичева Алёна Евгеньевна,</a:t>
            </a:r>
          </a:p>
          <a:p>
            <a:r>
              <a:rPr lang="ru-RU" sz="2000" dirty="0" smtClean="0"/>
              <a:t>заместитель руководителя Центра образовательных программ издательства </a:t>
            </a:r>
            <a:r>
              <a:rPr lang="en-US" sz="2000" dirty="0" smtClean="0"/>
              <a:t>“</a:t>
            </a:r>
            <a:r>
              <a:rPr lang="ru-RU" sz="2000" dirty="0" smtClean="0"/>
              <a:t>Титул</a:t>
            </a:r>
            <a:r>
              <a:rPr lang="en-US" sz="2000" dirty="0" smtClean="0"/>
              <a:t>”</a:t>
            </a:r>
            <a:r>
              <a:rPr lang="ru-RU" sz="2000" dirty="0" smtClean="0"/>
              <a:t>, аспирант лаборатории дидактики иностранных языков ИСМО РАО</a:t>
            </a:r>
            <a:endParaRPr lang="ru-RU" sz="2000" dirty="0"/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19872" y="0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7208" y="4149080"/>
            <a:ext cx="7776864" cy="2841179"/>
          </a:xfrm>
        </p:spPr>
        <p:txBody>
          <a:bodyPr/>
          <a:lstStyle/>
          <a:p>
            <a:r>
              <a:rPr lang="en-US" dirty="0" smtClean="0"/>
              <a:t>“</a:t>
            </a:r>
            <a:r>
              <a:rPr lang="ru-RU" dirty="0" smtClean="0"/>
              <a:t>12 шагов к английскому языку</a:t>
            </a:r>
            <a:r>
              <a:rPr lang="en-US" dirty="0" smtClean="0"/>
              <a:t>”</a:t>
            </a:r>
            <a:r>
              <a:rPr lang="ru-RU" dirty="0" smtClean="0"/>
              <a:t>           (Р.П. Мильруд, Н.А. Юшина)</a:t>
            </a:r>
            <a:endParaRPr lang="ru-RU" dirty="0"/>
          </a:p>
        </p:txBody>
      </p:sp>
      <p:pic>
        <p:nvPicPr>
          <p:cNvPr id="4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2122928" cy="2878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Alexey\Desktop\Обложки\CHE_Book2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2306" y="836712"/>
            <a:ext cx="2123516" cy="2878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1012" y="836712"/>
            <a:ext cx="2098794" cy="284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4996" y="836712"/>
            <a:ext cx="2122379" cy="2878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7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www.englishteachers.ru/uploadedfiles/waresimgs/4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699" y="3500149"/>
            <a:ext cx="2411760" cy="3319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187" y="260647"/>
            <a:ext cx="8744052" cy="1728193"/>
          </a:xfrm>
        </p:spPr>
        <p:txBody>
          <a:bodyPr/>
          <a:lstStyle/>
          <a:p>
            <a:r>
              <a:rPr lang="en-US" altLang="ru-RU" dirty="0" smtClean="0"/>
              <a:t>“</a:t>
            </a:r>
            <a:r>
              <a:rPr lang="ru-RU" altLang="ru-RU" dirty="0" smtClean="0"/>
              <a:t>Стихи </a:t>
            </a:r>
            <a:r>
              <a:rPr lang="ru-RU" altLang="ru-RU" dirty="0" smtClean="0"/>
              <a:t>и </a:t>
            </a:r>
            <a:r>
              <a:rPr lang="ru-RU" altLang="ru-RU" dirty="0" smtClean="0"/>
              <a:t>загадки</a:t>
            </a:r>
            <a:r>
              <a:rPr lang="en-US" altLang="ru-RU" dirty="0" smtClean="0"/>
              <a:t>”</a:t>
            </a:r>
            <a:r>
              <a:rPr lang="ru-RU" altLang="ru-RU" dirty="0" smtClean="0"/>
              <a:t> </a:t>
            </a:r>
            <a:r>
              <a:rPr lang="ru-RU" altLang="ru-RU" dirty="0" smtClean="0"/>
              <a:t>(Ю. Г. Курбанова)</a:t>
            </a:r>
          </a:p>
          <a:p>
            <a:r>
              <a:rPr lang="ru-RU" altLang="ru-RU" dirty="0" smtClean="0"/>
              <a:t>Пособия </a:t>
            </a:r>
            <a:r>
              <a:rPr lang="ru-RU" altLang="ru-RU" dirty="0" smtClean="0"/>
              <a:t>с мобильными приложениями </a:t>
            </a:r>
            <a:r>
              <a:rPr lang="ru-RU" altLang="ru-RU" dirty="0" smtClean="0"/>
              <a:t>         (</a:t>
            </a:r>
            <a:r>
              <a:rPr lang="ru-RU" altLang="ru-RU" dirty="0" smtClean="0"/>
              <a:t>А. В. Конобеев)</a:t>
            </a:r>
          </a:p>
          <a:p>
            <a:endParaRPr lang="ru-RU" altLang="ru-RU" dirty="0" smtClean="0"/>
          </a:p>
        </p:txBody>
      </p:sp>
      <p:pic>
        <p:nvPicPr>
          <p:cNvPr id="2050" name="Picture 2" descr="https://www.englishteachers.ru/uploadedfiles/waresimgs/4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768" y="2523629"/>
            <a:ext cx="2365258" cy="3255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englishteachers.ru/uploadedfiles/waresimgs/4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091" y="3520759"/>
            <a:ext cx="2396229" cy="3298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www.englishteachers.ru/uploadedfiles/waresimgs/5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0" y="2420888"/>
            <a:ext cx="2359734" cy="3248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089" b="2235"/>
          <a:stretch>
            <a:fillRect/>
          </a:stretch>
        </p:blipFill>
        <p:spPr bwMode="auto">
          <a:xfrm>
            <a:off x="2051720" y="-1"/>
            <a:ext cx="5128411" cy="68580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45025" b="9730"/>
          <a:stretch>
            <a:fillRect/>
          </a:stretch>
        </p:blipFill>
        <p:spPr bwMode="auto">
          <a:xfrm>
            <a:off x="179512" y="831860"/>
            <a:ext cx="8496944" cy="54880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85402"/>
            <a:ext cx="8229600" cy="778098"/>
          </a:xfrm>
        </p:spPr>
        <p:txBody>
          <a:bodyPr/>
          <a:lstStyle/>
          <a:p>
            <a:r>
              <a:rPr lang="ru-RU" dirty="0" smtClean="0"/>
              <a:t>Проблемные истории и сказки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4452" b="2922"/>
          <a:stretch/>
        </p:blipFill>
        <p:spPr bwMode="auto">
          <a:xfrm>
            <a:off x="2195736" y="692696"/>
            <a:ext cx="4662749" cy="6165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Проблемные истории и сказки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779390"/>
            <a:ext cx="4176463" cy="59619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Песни создают положительный эмоциональный настрой, дети хотят слушать их повторно и готовы петь их снова и снова, что ненавязчиво способствует закреплению языковых навыков. </a:t>
            </a:r>
          </a:p>
          <a:p>
            <a:r>
              <a:rPr lang="ru-RU" dirty="0" smtClean="0"/>
              <a:t>Стихотворная речь легко запоминается благодаря своей ритмичности и рифмованности. </a:t>
            </a:r>
          </a:p>
          <a:p>
            <a:r>
              <a:rPr lang="ru-RU" dirty="0" smtClean="0"/>
              <a:t>Ритм помогает синхронизировать и стабилизировать нейрофизиологические процессы в организме. 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Песенки и рифмовки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501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108520" y="0"/>
            <a:ext cx="3960440" cy="1340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Песенки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рифмовки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b="3133"/>
          <a:stretch/>
        </p:blipFill>
        <p:spPr bwMode="auto">
          <a:xfrm>
            <a:off x="3860494" y="11075"/>
            <a:ext cx="4910252" cy="67898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Песенки и рифмовки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1688" y="2204864"/>
            <a:ext cx="7460623" cy="27412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267" y="620688"/>
            <a:ext cx="4447077" cy="622252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Песенки и рифмовки</a:t>
            </a:r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3"/>
          <a:srcRect b="68470"/>
          <a:stretch/>
        </p:blipFill>
        <p:spPr>
          <a:xfrm>
            <a:off x="4582344" y="629174"/>
            <a:ext cx="4427000" cy="1935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56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400600"/>
          </a:xfrm>
        </p:spPr>
        <p:txBody>
          <a:bodyPr/>
          <a:lstStyle/>
          <a:p>
            <a:r>
              <a:rPr lang="ru-RU" dirty="0" smtClean="0"/>
              <a:t>При использовании игр важно понимать, чем они будут привлекательны для детей, в чем будет элемент игры. </a:t>
            </a:r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r>
              <a:rPr lang="ru-RU" dirty="0" smtClean="0"/>
              <a:t>Игровое действие может состоять из: </a:t>
            </a:r>
          </a:p>
          <a:p>
            <a:r>
              <a:rPr lang="ru-RU" dirty="0" smtClean="0"/>
              <a:t>поиска и нахождения предмета,</a:t>
            </a:r>
          </a:p>
          <a:p>
            <a:r>
              <a:rPr lang="ru-RU" dirty="0" smtClean="0"/>
              <a:t>загадывания и отгадывания,</a:t>
            </a:r>
          </a:p>
          <a:p>
            <a:r>
              <a:rPr lang="ru-RU" dirty="0"/>
              <a:t>с</a:t>
            </a:r>
            <a:r>
              <a:rPr lang="ru-RU" dirty="0" smtClean="0"/>
              <a:t>оревнования,</a:t>
            </a:r>
          </a:p>
          <a:p>
            <a:r>
              <a:rPr lang="ru-RU" dirty="0"/>
              <a:t>и</a:t>
            </a:r>
            <a:r>
              <a:rPr lang="ru-RU" dirty="0" smtClean="0"/>
              <a:t>зображения сюжета и ролей и т.д.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737"/>
            <a:ext cx="8229600" cy="816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Игры и упражнения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279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 заинтересовать ребенка изучением английского языка</a:t>
            </a:r>
            <a:r>
              <a:rPr lang="ru-RU" dirty="0" smtClean="0"/>
              <a:t>?</a:t>
            </a:r>
          </a:p>
          <a:p>
            <a:r>
              <a:rPr lang="ru-RU" dirty="0" smtClean="0"/>
              <a:t>Как не отбить интерес к изучению английского языка?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Не все игры, которые предлагаются в различных методических пособиях для занятий ИЯ, - это игры в полном смысле этого слова. Если мы просим брать карточку и называть по-английски, что на ней изображено, то это не игра, а </a:t>
            </a:r>
            <a:r>
              <a:rPr lang="ru-RU" dirty="0" err="1" smtClean="0"/>
              <a:t>дрилл</a:t>
            </a:r>
            <a:r>
              <a:rPr lang="ru-RU" dirty="0" smtClean="0"/>
              <a:t> (</a:t>
            </a:r>
            <a:r>
              <a:rPr lang="en-US" dirty="0" smtClean="0"/>
              <a:t>drill</a:t>
            </a:r>
            <a:r>
              <a:rPr lang="ru-RU" dirty="0" smtClean="0"/>
              <a:t>) – упражнение. </a:t>
            </a:r>
          </a:p>
          <a:p>
            <a:r>
              <a:rPr lang="ru-RU" dirty="0" smtClean="0"/>
              <a:t>Упражнения полезны в чуть более старшем дошкольном возрасте, т.к. требуют объяснения для ребенка – зачем выполнять, чему хотим научиться и т.д. (учебный мотив).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737"/>
            <a:ext cx="8229600" cy="816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Игры и упражнения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2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Наилучший выход – соединять учебный мотив с игровым. Форма проведения – учебная, а ситуация – игровая. </a:t>
            </a:r>
          </a:p>
          <a:p>
            <a:r>
              <a:rPr lang="ru-RU" dirty="0" smtClean="0"/>
              <a:t>От 1 года до 4-х лет – предметно-</a:t>
            </a:r>
            <a:r>
              <a:rPr lang="ru-RU" dirty="0" err="1" smtClean="0"/>
              <a:t>манипулятивная</a:t>
            </a:r>
            <a:r>
              <a:rPr lang="ru-RU" dirty="0" smtClean="0"/>
              <a:t> деятельность, развитие мелкой моторики. </a:t>
            </a:r>
          </a:p>
          <a:p>
            <a:r>
              <a:rPr lang="ru-RU" dirty="0"/>
              <a:t>С</a:t>
            </a:r>
            <a:r>
              <a:rPr lang="ru-RU" dirty="0" smtClean="0"/>
              <a:t> 4-х лет  – сюжетно-ролевая игра. </a:t>
            </a:r>
          </a:p>
          <a:p>
            <a:r>
              <a:rPr lang="ru-RU" dirty="0" smtClean="0"/>
              <a:t>С 6 лет – учебно-игровые ситуации, игры с правилами, режиссерские или сюжетно-ролевые игры.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737"/>
            <a:ext cx="8229600" cy="816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Игры и упражнения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305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11737"/>
            <a:ext cx="8229600" cy="816982"/>
          </a:xfrm>
        </p:spPr>
        <p:txBody>
          <a:bodyPr/>
          <a:lstStyle/>
          <a:p>
            <a:r>
              <a:rPr lang="ru-RU" dirty="0"/>
              <a:t>И</a:t>
            </a:r>
            <a:r>
              <a:rPr lang="ru-RU" dirty="0" smtClean="0"/>
              <a:t>гры </a:t>
            </a:r>
            <a:r>
              <a:rPr lang="ru-RU" dirty="0" smtClean="0"/>
              <a:t>и упражнения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8" y="770559"/>
            <a:ext cx="6753225" cy="3943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15816" y="1052736"/>
            <a:ext cx="5922430" cy="5615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944" y="2339272"/>
            <a:ext cx="4953148" cy="4329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285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583" y="795868"/>
            <a:ext cx="5840600" cy="2678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737"/>
            <a:ext cx="8229600" cy="816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Игры и упражнения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3304"/>
          <a:stretch/>
        </p:blipFill>
        <p:spPr>
          <a:xfrm>
            <a:off x="3923928" y="116632"/>
            <a:ext cx="5149072" cy="672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431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Учебник должен давать возможность действовать самостоятельно: рассматривать, раскрашивать, рисовать, искать информацию, отгадывать. Такой учебник развивает внимание, мышление, воображение, память, графические навыки, мелкую моторику. 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44195" y="34352"/>
            <a:ext cx="8229600" cy="811786"/>
          </a:xfrm>
        </p:spPr>
        <p:txBody>
          <a:bodyPr/>
          <a:lstStyle/>
          <a:p>
            <a:r>
              <a:rPr lang="ru-RU" dirty="0" smtClean="0"/>
              <a:t>Р</a:t>
            </a:r>
            <a:r>
              <a:rPr lang="ru-RU" dirty="0" smtClean="0"/>
              <a:t>абота </a:t>
            </a:r>
            <a:r>
              <a:rPr lang="ru-RU" dirty="0" smtClean="0"/>
              <a:t>с учебником и тетрадью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003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3768" y="3031099"/>
            <a:ext cx="6547265" cy="381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828719"/>
            <a:ext cx="5692145" cy="2217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44195" y="34352"/>
            <a:ext cx="8229600" cy="811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Работа с учебником и тетрадью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658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88840"/>
            <a:ext cx="6691235" cy="3238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44195" y="34352"/>
            <a:ext cx="8229600" cy="811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Работа с учебником и тетрадью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5762" y="846138"/>
            <a:ext cx="6346466" cy="5877272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44195" y="34352"/>
            <a:ext cx="8229600" cy="811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Работа с учебником и тетрадью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77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859151"/>
            <a:ext cx="8804609" cy="5998849"/>
          </a:xfr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44195" y="34352"/>
            <a:ext cx="8229600" cy="811786"/>
          </a:xfrm>
        </p:spPr>
        <p:txBody>
          <a:bodyPr/>
          <a:lstStyle/>
          <a:p>
            <a:r>
              <a:rPr lang="ru-RU" dirty="0" smtClean="0"/>
              <a:t>Р</a:t>
            </a:r>
            <a:r>
              <a:rPr lang="ru-RU" dirty="0" smtClean="0"/>
              <a:t>абота </a:t>
            </a:r>
            <a:r>
              <a:rPr lang="ru-RU" dirty="0" smtClean="0"/>
              <a:t>с учебником и тетрадью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612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/>
          <a:lstStyle/>
          <a:p>
            <a:r>
              <a:rPr lang="ru-RU" dirty="0" smtClean="0"/>
              <a:t>Включает в себя не только рисование и раскрашивание, но и другие виды продуктивной деятельности. </a:t>
            </a:r>
          </a:p>
          <a:p>
            <a:r>
              <a:rPr lang="ru-RU" dirty="0" smtClean="0"/>
              <a:t>Продуктивной деятельностью называют деятельность, в результате которой ребенок производит видимый продукт – рисунок, поделку, аппликацию, конструкцию и т.д. </a:t>
            </a:r>
          </a:p>
          <a:p>
            <a:r>
              <a:rPr lang="ru-RU" dirty="0" smtClean="0"/>
              <a:t>Сами действия должны быть простыми и уже освоенными, чтобы занятие не превратилось в кружок </a:t>
            </a:r>
            <a:r>
              <a:rPr lang="en-US" dirty="0" smtClean="0"/>
              <a:t>“</a:t>
            </a:r>
            <a:r>
              <a:rPr lang="ru-RU" dirty="0" smtClean="0"/>
              <a:t>лепки</a:t>
            </a:r>
            <a:r>
              <a:rPr lang="en-US" dirty="0" smtClean="0"/>
              <a:t>”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0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П</a:t>
            </a:r>
            <a:r>
              <a:rPr lang="ru-RU" dirty="0" smtClean="0"/>
              <a:t>родуктивная деятельность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30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ru-RU" dirty="0" smtClean="0"/>
              <a:t>Мышление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47260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У детей дошкольного возраста преобладает  наглядно-образное мышление. </a:t>
            </a:r>
          </a:p>
          <a:p>
            <a:endParaRPr lang="ru-RU" dirty="0" smtClean="0"/>
          </a:p>
          <a:p>
            <a:r>
              <a:rPr lang="ru-RU" dirty="0" smtClean="0"/>
              <a:t>Наглядно-образное мышление дошкольников позволяет вовлекать их в процесс обучения. Задействовав фантазию и воображение можно добиться еще больших успехов в усвоении дошкольником иностранного языка.</a:t>
            </a:r>
          </a:p>
          <a:p>
            <a:endParaRPr lang="ru-RU" dirty="0" smtClean="0"/>
          </a:p>
          <a:p>
            <a:r>
              <a:rPr lang="ru-RU" dirty="0" smtClean="0"/>
              <a:t>Активное использование красочных иллюстраций и разнообразного демонстрационного материала во время занятий английским будет способствовать развитию наглядно-образного мышления и лучшему усвоению материала. 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499992" y="1700808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499992" y="3861048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П</a:t>
            </a:r>
            <a:r>
              <a:rPr lang="ru-RU" dirty="0" smtClean="0"/>
              <a:t>родуктивная </a:t>
            </a:r>
            <a:r>
              <a:rPr lang="ru-RU" dirty="0" smtClean="0"/>
              <a:t>деятельность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42" t="3363" r="2846"/>
          <a:stretch>
            <a:fillRect/>
          </a:stretch>
        </p:blipFill>
        <p:spPr bwMode="auto">
          <a:xfrm rot="5400000">
            <a:off x="1511488" y="-695101"/>
            <a:ext cx="6141711" cy="89644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3688" y="2768294"/>
            <a:ext cx="7184735" cy="4040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797442"/>
            <a:ext cx="6670576" cy="1970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0704"/>
            <a:ext cx="8229600" cy="816008"/>
          </a:xfrm>
        </p:spPr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родуктивная </a:t>
            </a:r>
            <a:r>
              <a:rPr lang="ru-RU" dirty="0" smtClean="0"/>
              <a:t>деятельность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37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4607" y="2728105"/>
            <a:ext cx="5232193" cy="4102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6138"/>
            <a:ext cx="6084168" cy="1881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0704"/>
            <a:ext cx="8229600" cy="816008"/>
          </a:xfrm>
        </p:spPr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родуктивная </a:t>
            </a:r>
            <a:r>
              <a:rPr lang="ru-RU" dirty="0" smtClean="0"/>
              <a:t>деятельность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37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704"/>
            <a:ext cx="8229600" cy="816008"/>
          </a:xfrm>
        </p:spPr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родуктивная </a:t>
            </a:r>
            <a:r>
              <a:rPr lang="ru-RU" dirty="0" smtClean="0"/>
              <a:t>деятельность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6276" y="836712"/>
            <a:ext cx="6311448" cy="5904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5736" y="951014"/>
            <a:ext cx="4176464" cy="5779813"/>
          </a:xfr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0704"/>
            <a:ext cx="8229600" cy="816008"/>
          </a:xfrm>
        </p:spPr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родуктивная </a:t>
            </a:r>
            <a:r>
              <a:rPr lang="ru-RU" dirty="0" smtClean="0"/>
              <a:t>деятельность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39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5656" y="1431322"/>
            <a:ext cx="6192688" cy="5337682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0704"/>
            <a:ext cx="8229600" cy="816008"/>
          </a:xfrm>
        </p:spPr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родуктивная </a:t>
            </a:r>
            <a:r>
              <a:rPr lang="ru-RU" dirty="0" smtClean="0"/>
              <a:t>деятельность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336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Бесплатная брошюра </a:t>
            </a:r>
            <a:br>
              <a:rPr lang="ru-RU" sz="3600" dirty="0" smtClean="0"/>
            </a:br>
            <a:r>
              <a:rPr lang="ru-RU" sz="3600" dirty="0" smtClean="0"/>
              <a:t>«Английский язык для дошкольников» - </a:t>
            </a:r>
            <a:r>
              <a:rPr lang="en-US" sz="2000" dirty="0" smtClean="0">
                <a:hlinkClick r:id="rId2"/>
              </a:rPr>
              <a:t>https://www.englishteachers.ru/download/Broshura_angliyskiy_yazyk_dlya_doshkolnikov.rar</a:t>
            </a:r>
            <a:r>
              <a:rPr lang="ru-RU" sz="2000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268760"/>
            <a:ext cx="3915342" cy="5589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3200"/>
          <a:stretch>
            <a:fillRect/>
          </a:stretch>
        </p:blipFill>
        <p:spPr bwMode="auto">
          <a:xfrm>
            <a:off x="1691680" y="404664"/>
            <a:ext cx="5936824" cy="5661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Ответы на часто задаваемые вопросы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Есть ли книга для воспитателя/учителя/родителя к пособиям для дошкольников?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572000" cy="492514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Да, есть. В каждом пособии из курса </a:t>
            </a:r>
            <a:r>
              <a:rPr lang="en-US" dirty="0" smtClean="0"/>
              <a:t>“</a:t>
            </a:r>
            <a:r>
              <a:rPr lang="ru-RU" dirty="0" smtClean="0"/>
              <a:t>12 шагов к английскому языку</a:t>
            </a:r>
            <a:r>
              <a:rPr lang="en-US" dirty="0" smtClean="0"/>
              <a:t>”</a:t>
            </a:r>
            <a:r>
              <a:rPr lang="ru-RU" dirty="0" smtClean="0"/>
              <a:t> (</a:t>
            </a:r>
            <a:r>
              <a:rPr lang="ru-RU" dirty="0" err="1" smtClean="0"/>
              <a:t>Р.П.Мильруд</a:t>
            </a:r>
            <a:r>
              <a:rPr lang="ru-RU" dirty="0" smtClean="0"/>
              <a:t>, Н.А.Юшина) есть книга для воспитателей/ родителей. В пособиях </a:t>
            </a:r>
            <a:r>
              <a:rPr lang="en-US" dirty="0" smtClean="0"/>
              <a:t>“</a:t>
            </a:r>
            <a:r>
              <a:rPr lang="ru-RU" dirty="0" smtClean="0"/>
              <a:t>Стихи и загадки</a:t>
            </a:r>
            <a:r>
              <a:rPr lang="en-US" dirty="0" smtClean="0"/>
              <a:t>”</a:t>
            </a:r>
            <a:r>
              <a:rPr lang="ru-RU" dirty="0" smtClean="0"/>
              <a:t> (Ю.Г.Курбанова) и пособиях с мобильным приложением (</a:t>
            </a:r>
            <a:r>
              <a:rPr lang="ru-RU" dirty="0" err="1" smtClean="0"/>
              <a:t>А.В.Конобеев</a:t>
            </a:r>
            <a:r>
              <a:rPr lang="ru-RU" dirty="0" smtClean="0"/>
              <a:t>) есть подробные методические рекомендации.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8640"/>
            <a:ext cx="4572000" cy="6526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4914"/>
            <a:ext cx="4572000" cy="6526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605" y="0"/>
            <a:ext cx="8229600" cy="9223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«Развивашки». Развитие мышления.</a:t>
            </a:r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7544" y="836712"/>
            <a:ext cx="8811723" cy="6021288"/>
          </a:xfrm>
          <a:noFill/>
        </p:spPr>
      </p:pic>
    </p:spTree>
    <p:extLst>
      <p:ext uri="{BB962C8B-B14F-4D97-AF65-F5344CB8AC3E}">
        <p14:creationId xmlns:p14="http://schemas.microsoft.com/office/powerpoint/2010/main" val="275203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052736"/>
            <a:ext cx="4038600" cy="5616624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dirty="0" smtClean="0"/>
              <a:t>2. </a:t>
            </a:r>
            <a:r>
              <a:rPr lang="ru-RU" b="1" dirty="0" smtClean="0"/>
              <a:t>Есть ли аудио к пособиям для дошкольников?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3. </a:t>
            </a:r>
            <a:r>
              <a:rPr lang="ru-RU" b="1" dirty="0" smtClean="0"/>
              <a:t>Где скачать мобильные приложения к пособиям для дошкольников?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923928" y="1052736"/>
            <a:ext cx="4896544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2. Да, есть. В каждом пособии курса </a:t>
            </a:r>
            <a:r>
              <a:rPr lang="en-US" dirty="0" smtClean="0"/>
              <a:t>“</a:t>
            </a:r>
            <a:r>
              <a:rPr lang="ru-RU" dirty="0" smtClean="0"/>
              <a:t>12 шагов к английскому языку</a:t>
            </a:r>
            <a:r>
              <a:rPr lang="en-US" dirty="0" smtClean="0"/>
              <a:t>”</a:t>
            </a:r>
            <a:r>
              <a:rPr lang="ru-RU" dirty="0" smtClean="0"/>
              <a:t> вложен диск, а к пособиям Ю.Г.Курбановой и А.В.Конобеева есть </a:t>
            </a:r>
            <a:r>
              <a:rPr lang="en-US" dirty="0" err="1" smtClean="0"/>
              <a:t>qr</a:t>
            </a:r>
            <a:r>
              <a:rPr lang="ru-RU" dirty="0" smtClean="0"/>
              <a:t>-коды, по которым доступны аудиофайлы.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3. Их можно скачать по </a:t>
            </a:r>
            <a:r>
              <a:rPr lang="en-US" dirty="0" smtClean="0"/>
              <a:t>qr-</a:t>
            </a:r>
            <a:r>
              <a:rPr lang="ru-RU" dirty="0" smtClean="0"/>
              <a:t>коду, который находится на обороте пособия, или через поиск в магазине вашего мобильного устройства.  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Ответы на часто задаваемые вопросы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412776"/>
            <a:ext cx="3816424" cy="165618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4. </a:t>
            </a:r>
            <a:r>
              <a:rPr lang="ru-RU" b="1" dirty="0" smtClean="0"/>
              <a:t>Где можно купить пособия для дошкольников, из которых сегодня были примеры?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7784" y="3212976"/>
            <a:ext cx="6516216" cy="344584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4. Пособия можно купить как в книжных магазинах вашего города, так и через интернет-магазин издательства </a:t>
            </a:r>
            <a:r>
              <a:rPr lang="en-US" dirty="0" smtClean="0"/>
              <a:t>“</a:t>
            </a:r>
            <a:r>
              <a:rPr lang="ru-RU" dirty="0" smtClean="0"/>
              <a:t>Титул</a:t>
            </a:r>
            <a:r>
              <a:rPr lang="en-US" dirty="0" smtClean="0"/>
              <a:t>”</a:t>
            </a:r>
            <a:r>
              <a:rPr lang="ru-RU" dirty="0" smtClean="0"/>
              <a:t>. Адрес интернет-магазина – </a:t>
            </a:r>
            <a:r>
              <a:rPr lang="en-US" dirty="0" smtClean="0">
                <a:hlinkClick r:id="rId2"/>
              </a:rPr>
              <a:t>https://www.englishteachers.ru/shop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Ответы на часто задаваемые вопросы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5. Какую литературу можно дополнительно почитать по обучение дошкольников английскому языку?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447484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5. Труды авторов: </a:t>
            </a:r>
            <a:r>
              <a:rPr lang="ru-RU" dirty="0" err="1" smtClean="0"/>
              <a:t>Онищик</a:t>
            </a:r>
            <a:r>
              <a:rPr lang="ru-RU" dirty="0" smtClean="0"/>
              <a:t> Н.А. (психологические аспекты); Вронская И.В. (обучение в детском саду); </a:t>
            </a:r>
            <a:r>
              <a:rPr lang="ru-RU" dirty="0" err="1" smtClean="0"/>
              <a:t>Поддьяков</a:t>
            </a:r>
            <a:r>
              <a:rPr lang="ru-RU" dirty="0" smtClean="0"/>
              <a:t> Н.Н. (о мышлении дошкольников) и др., чьи идеи были представлены, в том числе, в данной презентации.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0"/>
            <a:ext cx="8579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Ответы на часто задаваемые вопросы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08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Методы обучения иностранному языку детей дошкольного возраста: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/>
          <a:lstStyle/>
          <a:p>
            <a:r>
              <a:rPr lang="ru-RU" dirty="0" smtClean="0"/>
              <a:t>проблемные истории и сказки;</a:t>
            </a:r>
          </a:p>
          <a:p>
            <a:r>
              <a:rPr lang="ru-RU" dirty="0" smtClean="0"/>
              <a:t>песенки и рифмовки;</a:t>
            </a:r>
          </a:p>
          <a:p>
            <a:r>
              <a:rPr lang="ru-RU" dirty="0" smtClean="0"/>
              <a:t>игры и упражнения;</a:t>
            </a:r>
          </a:p>
          <a:p>
            <a:r>
              <a:rPr lang="ru-RU" dirty="0" smtClean="0"/>
              <a:t>работа с учебником и тетрадью;</a:t>
            </a:r>
          </a:p>
          <a:p>
            <a:r>
              <a:rPr lang="ru-RU" dirty="0" smtClean="0"/>
              <a:t>продуктивная деятельность.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Проблемные истории и сказки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r>
              <a:rPr lang="ru-RU" dirty="0" smtClean="0"/>
              <a:t>Проблемные истории - один из основных методов обучения иностранному языку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Значение проблемных историй связано с тем, что ребенку язык интересен не сам по себе – дошкольнику интересно говорить про кого-то, или про то, как что-то делается. </a:t>
            </a:r>
          </a:p>
          <a:p>
            <a:r>
              <a:rPr lang="ru-RU" dirty="0" smtClean="0"/>
              <a:t>Истории способствуют психологическому развитию детей.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/>
              <a:t>Проблемные истории и сказки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7971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Участие в действии проблемных историй позволяет детям почувствовать себя:</a:t>
            </a:r>
          </a:p>
          <a:p>
            <a:r>
              <a:rPr lang="ru-RU" dirty="0"/>
              <a:t>с</a:t>
            </a:r>
            <a:r>
              <a:rPr lang="ru-RU" dirty="0" smtClean="0"/>
              <a:t>ильными,</a:t>
            </a:r>
            <a:endParaRPr lang="ru-RU" dirty="0" smtClean="0"/>
          </a:p>
          <a:p>
            <a:r>
              <a:rPr lang="ru-RU" dirty="0"/>
              <a:t>у</a:t>
            </a:r>
            <a:r>
              <a:rPr lang="ru-RU" dirty="0" smtClean="0"/>
              <a:t>мными,</a:t>
            </a:r>
          </a:p>
          <a:p>
            <a:r>
              <a:rPr lang="ru-RU" dirty="0" smtClean="0"/>
              <a:t>смелыми,</a:t>
            </a:r>
          </a:p>
          <a:p>
            <a:r>
              <a:rPr lang="ru-RU" dirty="0"/>
              <a:t>з</a:t>
            </a:r>
            <a:r>
              <a:rPr lang="ru-RU" dirty="0" smtClean="0"/>
              <a:t>нающими.</a:t>
            </a:r>
          </a:p>
          <a:p>
            <a:pPr marL="0" indent="0">
              <a:buNone/>
            </a:pPr>
            <a:r>
              <a:rPr lang="ru-RU" dirty="0" smtClean="0"/>
              <a:t>Это происходит, так как дети чувствуют себя опытными и умными, п</a:t>
            </a:r>
            <a:r>
              <a:rPr lang="ru-RU" dirty="0" smtClean="0"/>
              <a:t>омогая персонажу, который </a:t>
            </a:r>
            <a:r>
              <a:rPr lang="en-US" dirty="0" smtClean="0"/>
              <a:t>“</a:t>
            </a:r>
            <a:r>
              <a:rPr lang="ru-RU" dirty="0" smtClean="0"/>
              <a:t>что-то не знает</a:t>
            </a:r>
            <a:r>
              <a:rPr lang="en-US" dirty="0" smtClean="0"/>
              <a:t>” </a:t>
            </a:r>
            <a:r>
              <a:rPr lang="ru-RU" dirty="0" smtClean="0"/>
              <a:t>или </a:t>
            </a:r>
            <a:r>
              <a:rPr lang="en-US" dirty="0" smtClean="0"/>
              <a:t>“</a:t>
            </a:r>
            <a:r>
              <a:rPr lang="ru-RU" dirty="0" smtClean="0"/>
              <a:t>попал в беду</a:t>
            </a:r>
            <a:r>
              <a:rPr lang="en-US" dirty="0" smtClean="0"/>
              <a:t>”.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199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сказке, в отличии от проблемной истории, есть неизменность и постоянство. Детям важно слушать её раз за разом, испытывать радость узнавания и удовольствие от сбывающихся ожиданий.</a:t>
            </a:r>
          </a:p>
          <a:p>
            <a:r>
              <a:rPr lang="ru-RU" dirty="0" smtClean="0"/>
              <a:t>Сказка дает возможность проработать сложные вопросы отношения с миром и пройти болезненные точки своего развития. 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/>
              <a:t>Проблемные истории и сказки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654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Серия «Детский английский»</a:t>
            </a:r>
          </a:p>
        </p:txBody>
      </p:sp>
      <p:pic>
        <p:nvPicPr>
          <p:cNvPr id="9219" name="Picture 3" descr="F:\ВВЦ\Logo_Д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0275" y="2063750"/>
            <a:ext cx="4743450" cy="3598863"/>
          </a:xfrm>
          <a:noFill/>
        </p:spPr>
      </p:pic>
    </p:spTree>
    <p:extLst>
      <p:ext uri="{BB962C8B-B14F-4D97-AF65-F5344CB8AC3E}">
        <p14:creationId xmlns:p14="http://schemas.microsoft.com/office/powerpoint/2010/main" val="425011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999</Words>
  <Application>Microsoft Office PowerPoint</Application>
  <PresentationFormat>Экран (4:3)</PresentationFormat>
  <Paragraphs>101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5" baseType="lpstr">
      <vt:lpstr>Arial</vt:lpstr>
      <vt:lpstr>Calibri</vt:lpstr>
      <vt:lpstr>Тема Office</vt:lpstr>
      <vt:lpstr>Развитие мышления дошкольников на занятиях по английскому языку: средства и методы (на примере серии "Детский английский"). </vt:lpstr>
      <vt:lpstr>Вопросы</vt:lpstr>
      <vt:lpstr>Мышление </vt:lpstr>
      <vt:lpstr>«Развивашки». Развитие мышления.</vt:lpstr>
      <vt:lpstr>Методы обучения иностранному языку детей дошкольного возраста:</vt:lpstr>
      <vt:lpstr>Проблемные истории и сказки</vt:lpstr>
      <vt:lpstr>Проблемные истории и сказки</vt:lpstr>
      <vt:lpstr>Проблемные истории и сказки</vt:lpstr>
      <vt:lpstr>Серия «Детский английский»</vt:lpstr>
      <vt:lpstr>Презентация PowerPoint</vt:lpstr>
      <vt:lpstr>Презентация PowerPoint</vt:lpstr>
      <vt:lpstr>Презентация PowerPoint</vt:lpstr>
      <vt:lpstr>Проблемные истории и сказки</vt:lpstr>
      <vt:lpstr>Презентация PowerPoint</vt:lpstr>
      <vt:lpstr>Песенки и рифмовки</vt:lpstr>
      <vt:lpstr>Презентация PowerPoint</vt:lpstr>
      <vt:lpstr>Песенки и рифмовки</vt:lpstr>
      <vt:lpstr>Песенки и рифмовки</vt:lpstr>
      <vt:lpstr>Презентация PowerPoint</vt:lpstr>
      <vt:lpstr>Презентация PowerPoint</vt:lpstr>
      <vt:lpstr>Презентация PowerPoint</vt:lpstr>
      <vt:lpstr>Игры и упражнения</vt:lpstr>
      <vt:lpstr>Презентация PowerPoint</vt:lpstr>
      <vt:lpstr>Работа с учебником и тетрадью </vt:lpstr>
      <vt:lpstr>Презентация PowerPoint</vt:lpstr>
      <vt:lpstr>Презентация PowerPoint</vt:lpstr>
      <vt:lpstr>Презентация PowerPoint</vt:lpstr>
      <vt:lpstr>Работа с учебником и тетрадью </vt:lpstr>
      <vt:lpstr>Презентация PowerPoint</vt:lpstr>
      <vt:lpstr>Продуктивная деятельность</vt:lpstr>
      <vt:lpstr>Продуктивная деятельность</vt:lpstr>
      <vt:lpstr>Продуктивная деятельность</vt:lpstr>
      <vt:lpstr>Продуктивная деятельность</vt:lpstr>
      <vt:lpstr>Продуктивная деятельность</vt:lpstr>
      <vt:lpstr>Продуктивная деятельность</vt:lpstr>
      <vt:lpstr>Бесплатная брошюра  «Английский язык для дошкольников» - https://www.englishteachers.ru/download/Broshura_angliyskiy_yazyk_dlya_doshkolnikov.rar </vt:lpstr>
      <vt:lpstr>Презентация PowerPoint</vt:lpstr>
      <vt:lpstr>Ответы на часто задаваемые вопросы</vt:lpstr>
      <vt:lpstr>Презентация PowerPoint</vt:lpstr>
      <vt:lpstr>Ответы на часто задаваемые вопросы</vt:lpstr>
      <vt:lpstr>Ответы на часто задаваемые вопросы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Алена Казеичева</cp:lastModifiedBy>
  <cp:revision>62</cp:revision>
  <dcterms:modified xsi:type="dcterms:W3CDTF">2015-06-24T22:25:15Z</dcterms:modified>
</cp:coreProperties>
</file>