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  <p:sldMasterId id="2147484033" r:id="rId2"/>
  </p:sldMasterIdLst>
  <p:notesMasterIdLst>
    <p:notesMasterId r:id="rId45"/>
  </p:notesMasterIdLst>
  <p:sldIdLst>
    <p:sldId id="256" r:id="rId3"/>
    <p:sldId id="308" r:id="rId4"/>
    <p:sldId id="266" r:id="rId5"/>
    <p:sldId id="258" r:id="rId6"/>
    <p:sldId id="309" r:id="rId7"/>
    <p:sldId id="311" r:id="rId8"/>
    <p:sldId id="314" r:id="rId9"/>
    <p:sldId id="313" r:id="rId10"/>
    <p:sldId id="312" r:id="rId11"/>
    <p:sldId id="316" r:id="rId12"/>
    <p:sldId id="317" r:id="rId13"/>
    <p:sldId id="320" r:id="rId14"/>
    <p:sldId id="319" r:id="rId15"/>
    <p:sldId id="322" r:id="rId16"/>
    <p:sldId id="315" r:id="rId17"/>
    <p:sldId id="324" r:id="rId18"/>
    <p:sldId id="332" r:id="rId19"/>
    <p:sldId id="333" r:id="rId20"/>
    <p:sldId id="334" r:id="rId21"/>
    <p:sldId id="335" r:id="rId22"/>
    <p:sldId id="336" r:id="rId23"/>
    <p:sldId id="337" r:id="rId24"/>
    <p:sldId id="345" r:id="rId25"/>
    <p:sldId id="327" r:id="rId26"/>
    <p:sldId id="328" r:id="rId27"/>
    <p:sldId id="329" r:id="rId28"/>
    <p:sldId id="330" r:id="rId29"/>
    <p:sldId id="331" r:id="rId30"/>
    <p:sldId id="338" r:id="rId31"/>
    <p:sldId id="289" r:id="rId32"/>
    <p:sldId id="291" r:id="rId33"/>
    <p:sldId id="348" r:id="rId34"/>
    <p:sldId id="339" r:id="rId35"/>
    <p:sldId id="347" r:id="rId36"/>
    <p:sldId id="340" r:id="rId37"/>
    <p:sldId id="297" r:id="rId38"/>
    <p:sldId id="346" r:id="rId39"/>
    <p:sldId id="341" r:id="rId40"/>
    <p:sldId id="342" r:id="rId41"/>
    <p:sldId id="343" r:id="rId42"/>
    <p:sldId id="307" r:id="rId43"/>
    <p:sldId id="29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ия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6600"/>
    <a:srgbClr val="DB5F13"/>
    <a:srgbClr val="CC3300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1C490E9-31A5-405B-AA13-7D360B173944}" type="datetimeFigureOut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B99CF8-AD13-484A-A5FB-D6F3394E0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323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3464-B211-4725-B651-D870F472637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8C6D1-F691-47F1-90C0-769AE9152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4A549-E573-49AC-AD6E-C7B44816041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DE34F-72C8-4495-B59F-0873DF988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EC62B-1A95-48A6-AC38-F2FF5D34D0FA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4AC9A-C3AE-4985-8A12-77CB6B11A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3464-B211-4725-B651-D870F472637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8C6D1-F691-47F1-90C0-769AE9152B1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06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B963-D012-4E64-9BC4-653E4930E93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FCFE-7DA2-4158-8D94-D7B729654A9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539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C00CE-4184-43EA-9C7D-AC50D42B3B4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5DD-F65B-4C3A-94AD-E96CA5A30127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3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0C06-E9C8-450B-A77A-538A5C14745B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59D3-34EA-47B4-B09D-FD96D6399389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1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DFAD-7F25-4DFE-98DF-31B93AACACCD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ED542-E302-4EDF-BB28-FF405E9B465D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64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FD5B-F9FA-4316-A018-2F17F6440122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A923-0D92-4D10-A9D1-637C7FCDCA05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15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34D6-3E5B-454E-895C-078DA0D937BE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0D396-8E7F-4799-A6DA-D28893270FD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243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E550-89F5-47B5-98F4-BA464A4AFD80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7A03-F310-4E0A-966F-A6D7043D0EE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21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B963-D012-4E64-9BC4-653E4930E93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FCFE-7DA2-4158-8D94-D7B729654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1507-5408-4B44-9431-EFB3F5E47495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44CD-18EF-4D7E-88E2-15C2FA90B91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22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4A549-E573-49AC-AD6E-C7B44816041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DE34F-72C8-4495-B59F-0873DF9887E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692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EC62B-1A95-48A6-AC38-F2FF5D34D0FA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4AC9A-C3AE-4985-8A12-77CB6B11A329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6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C00CE-4184-43EA-9C7D-AC50D42B3B4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5DD-F65B-4C3A-94AD-E96CA5A30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0C06-E9C8-450B-A77A-538A5C14745B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59D3-34EA-47B4-B09D-FD96D6399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DFAD-7F25-4DFE-98DF-31B93AACACCD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ED542-E302-4EDF-BB28-FF405E9B4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FD5B-F9FA-4316-A018-2F17F6440122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A923-0D92-4D10-A9D1-637C7FCDC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34D6-3E5B-454E-895C-078DA0D937BE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0D396-8E7F-4799-A6DA-D28893270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E550-89F5-47B5-98F4-BA464A4AFD80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7A03-F310-4E0A-966F-A6D7043D0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1507-5408-4B44-9431-EFB3F5E47495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44CD-18EF-4D7E-88E2-15C2FA90B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A37D52-F36D-4A55-B7EC-F58FE31BBBC2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10C47F98-9923-4AB9-A915-C9341A057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17" r:id="rId2"/>
    <p:sldLayoutId id="2147484024" r:id="rId3"/>
    <p:sldLayoutId id="2147484016" r:id="rId4"/>
    <p:sldLayoutId id="2147484025" r:id="rId5"/>
    <p:sldLayoutId id="2147484015" r:id="rId6"/>
    <p:sldLayoutId id="2147484014" r:id="rId7"/>
    <p:sldLayoutId id="2147484026" r:id="rId8"/>
    <p:sldLayoutId id="2147484013" r:id="rId9"/>
    <p:sldLayoutId id="2147484012" r:id="rId10"/>
    <p:sldLayoutId id="214748401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A37D52-F36D-4A55-B7EC-F58FE31BBBC2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10C47F98-9923-4AB9-A915-C9341A057C10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7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2828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ctrTitle"/>
          </p:nvPr>
        </p:nvSpPr>
        <p:spPr>
          <a:xfrm>
            <a:off x="827584" y="3789040"/>
            <a:ext cx="7543800" cy="1740024"/>
          </a:xfrm>
        </p:spPr>
        <p:txBody>
          <a:bodyPr/>
          <a:lstStyle/>
          <a:p>
            <a:pPr algn="r" eaLnBrk="1" hangingPunct="1"/>
            <a:r>
              <a:rPr lang="ru-RU" sz="3200" dirty="0" err="1" smtClean="0">
                <a:latin typeface="Times New Roman" pitchFamily="18" charset="0"/>
              </a:rPr>
              <a:t>Алия</a:t>
            </a:r>
            <a:r>
              <a:rPr lang="ru-RU" sz="3200" dirty="0" smtClean="0">
                <a:latin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</a:rPr>
              <a:t>Ялышева</a:t>
            </a:r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</a:rPr>
              <a:t>учитель английского языка</a:t>
            </a:r>
            <a:br>
              <a:rPr lang="ru-RU" sz="2400" i="1" dirty="0" smtClean="0">
                <a:latin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</a:rPr>
              <a:t>МБОУ СОШ № 10</a:t>
            </a:r>
            <a:r>
              <a:rPr lang="en-US" sz="2400" i="1" dirty="0" smtClean="0">
                <a:latin typeface="Times New Roman" pitchFamily="18" charset="0"/>
              </a:rPr>
              <a:t/>
            </a:r>
            <a:br>
              <a:rPr lang="en-US" sz="2400" i="1" dirty="0" smtClean="0">
                <a:latin typeface="Times New Roman" pitchFamily="18" charset="0"/>
              </a:rPr>
            </a:br>
            <a:endParaRPr lang="ru-RU" sz="2400" i="1" dirty="0" smtClean="0">
              <a:latin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40556" y="6237312"/>
            <a:ext cx="8131175" cy="4603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54545"/>
                </a:solidFill>
                <a:cs typeface="Arial" charset="0"/>
              </a:rPr>
              <a:t>Сингапурская методика: современные способы организации учебного процесса. Из опыта работы учителя английского языка</a:t>
            </a:r>
            <a:endParaRPr lang="en-US" sz="1400" dirty="0">
              <a:solidFill>
                <a:srgbClr val="454545"/>
              </a:solidFill>
              <a:cs typeface="Arial" charset="0"/>
            </a:endParaRPr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1258888" y="349250"/>
            <a:ext cx="6894512" cy="3170099"/>
          </a:xfrm>
          <a:prstGeom prst="rect">
            <a:avLst/>
          </a:prstGeom>
          <a:solidFill>
            <a:srgbClr val="FF9933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262626"/>
                </a:solidFill>
                <a:latin typeface="Times New Roman" pitchFamily="18" charset="0"/>
              </a:rPr>
              <a:t>Сингапурская методика: </a:t>
            </a:r>
            <a:r>
              <a:rPr lang="ru-RU" sz="4000" b="1" i="1" dirty="0">
                <a:solidFill>
                  <a:srgbClr val="262626"/>
                </a:solidFill>
                <a:latin typeface="Times New Roman" pitchFamily="18" charset="0"/>
              </a:rPr>
              <a:t>современные способы организации учебного процесса. </a:t>
            </a:r>
            <a:r>
              <a:rPr lang="ru-RU" sz="3600" b="1" dirty="0">
                <a:solidFill>
                  <a:srgbClr val="262626"/>
                </a:solidFill>
                <a:latin typeface="Times New Roman" pitchFamily="18" charset="0"/>
              </a:rPr>
              <a:t>Из опыта работы учителя английского </a:t>
            </a:r>
            <a:r>
              <a:rPr lang="ru-RU" sz="3600" b="1" dirty="0" smtClean="0">
                <a:solidFill>
                  <a:srgbClr val="262626"/>
                </a:solidFill>
                <a:latin typeface="Times New Roman" pitchFamily="18" charset="0"/>
              </a:rPr>
              <a:t>языка.</a:t>
            </a:r>
            <a:endParaRPr lang="ru-RU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166" y="1228168"/>
            <a:ext cx="5763484" cy="385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97152"/>
            <a:ext cx="8640960" cy="129631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b="1" dirty="0" smtClean="0"/>
              <a:t>Традиционный </a:t>
            </a:r>
            <a:r>
              <a:rPr lang="ru-RU" sz="1800" b="1" dirty="0"/>
              <a:t>урок предполагает фронтальный опрос, для активизации введенной лексики (вытираю пыль, заправляю постель, выношу мусор, и т.д.), и отработки навыка использования простого настоящего времени (</a:t>
            </a:r>
            <a:r>
              <a:rPr lang="ru-RU" sz="1800" b="1" dirty="0" err="1"/>
              <a:t>Present</a:t>
            </a:r>
            <a:r>
              <a:rPr lang="ru-RU" sz="1800" b="1" dirty="0"/>
              <a:t> </a:t>
            </a:r>
            <a:r>
              <a:rPr lang="ru-RU" sz="1800" b="1" dirty="0" err="1"/>
              <a:t>Simple</a:t>
            </a:r>
            <a:r>
              <a:rPr lang="ru-RU" sz="1800" b="1" dirty="0"/>
              <a:t> </a:t>
            </a:r>
            <a:r>
              <a:rPr lang="ru-RU" sz="1800" b="1" dirty="0" err="1"/>
              <a:t>Tense</a:t>
            </a:r>
            <a:r>
              <a:rPr lang="ru-RU" sz="1800" b="1" dirty="0"/>
              <a:t>). Займет около пяти минут, в зависимости от количества опрашиваемых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554416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</a:t>
            </a:r>
            <a:r>
              <a:rPr lang="ru-RU" dirty="0" smtClean="0"/>
              <a:t>языка.</a:t>
            </a:r>
            <a:endParaRPr lang="ru-RU" dirty="0"/>
          </a:p>
          <a:p>
            <a:pPr>
              <a:defRPr/>
            </a:pP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27088" y="2348880"/>
            <a:ext cx="767556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endParaRPr lang="ru-RU" sz="3200" b="1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050" y="602797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AD0101"/>
              </a:buClr>
            </a:pP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«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New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Millennium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», 6 класс,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Unit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9 “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Caring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and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sharing</a:t>
            </a:r>
            <a:r>
              <a:rPr lang="en-US" dirty="0">
                <a:solidFill>
                  <a:srgbClr val="303030"/>
                </a:solidFill>
                <a:latin typeface="Times New Roman"/>
                <a:cs typeface="+mn-cs"/>
              </a:rPr>
              <a:t>”, 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урок 1</a:t>
            </a:r>
            <a:r>
              <a:rPr lang="en-US" dirty="0">
                <a:solidFill>
                  <a:srgbClr val="303030"/>
                </a:solidFill>
                <a:latin typeface="Times New Roman"/>
                <a:cs typeface="+mn-cs"/>
              </a:rPr>
              <a:t> ”Do you help at home?”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en-US" dirty="0">
                <a:solidFill>
                  <a:srgbClr val="303030"/>
                </a:solidFill>
                <a:latin typeface="Times New Roman"/>
                <a:cs typeface="+mn-cs"/>
              </a:rPr>
              <a:t>Ex 1b. </a:t>
            </a:r>
            <a:r>
              <a:rPr lang="en-US" b="1" dirty="0">
                <a:solidFill>
                  <a:srgbClr val="303030"/>
                </a:solidFill>
                <a:latin typeface="Times New Roman"/>
                <a:cs typeface="+mn-cs"/>
              </a:rPr>
              <a:t>Say what housework you do. </a:t>
            </a:r>
            <a:endParaRPr lang="ru-RU" b="1" dirty="0">
              <a:solidFill>
                <a:srgbClr val="303030"/>
              </a:solidFill>
              <a:latin typeface="Times New Roman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3" y="2677720"/>
            <a:ext cx="4900042" cy="839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2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1196752"/>
            <a:ext cx="8640960" cy="4966080"/>
          </a:xfrm>
        </p:spPr>
        <p:txBody>
          <a:bodyPr/>
          <a:lstStyle/>
          <a:p>
            <a:pPr marL="342900" indent="-342900" eaLnBrk="1" hangingPunct="1">
              <a:buAutoNum type="arabicPeriod"/>
            </a:pPr>
            <a:r>
              <a:rPr lang="ru-RU" sz="1600" dirty="0" smtClean="0"/>
              <a:t>Все </a:t>
            </a:r>
            <a:r>
              <a:rPr lang="ru-RU" sz="1600" dirty="0"/>
              <a:t>обучаемые </a:t>
            </a:r>
            <a:r>
              <a:rPr lang="en-US" sz="1600" dirty="0" smtClean="0"/>
              <a:t>[</a:t>
            </a:r>
            <a:r>
              <a:rPr lang="ru-RU" sz="1600" dirty="0" smtClean="0"/>
              <a:t>1 минуту</a:t>
            </a:r>
            <a:r>
              <a:rPr lang="en-US" sz="1600" dirty="0" smtClean="0"/>
              <a:t>]</a:t>
            </a:r>
            <a:r>
              <a:rPr lang="ru-RU" sz="1600" dirty="0" smtClean="0"/>
              <a:t> </a:t>
            </a:r>
            <a:r>
              <a:rPr lang="ru-RU" sz="1600" dirty="0" smtClean="0">
                <a:hlinkClick r:id="rId2" action="ppaction://hlinksldjump"/>
              </a:rPr>
              <a:t>обдумывают, или записывают </a:t>
            </a:r>
            <a:r>
              <a:rPr lang="ru-RU" sz="1600" dirty="0"/>
              <a:t>свои обязанности по дому в виде списка. </a:t>
            </a:r>
            <a:endParaRPr lang="ru-RU" sz="1600" dirty="0" smtClean="0"/>
          </a:p>
          <a:p>
            <a:pPr marL="342900" indent="-342900" eaLnBrk="1" hangingPunct="1">
              <a:buAutoNum type="arabicPeriod"/>
            </a:pPr>
            <a:r>
              <a:rPr lang="ru-RU" sz="1600" dirty="0" smtClean="0"/>
              <a:t>Ученики </a:t>
            </a:r>
            <a:r>
              <a:rPr lang="ru-RU" sz="1600" dirty="0">
                <a:hlinkClick r:id="rId2" action="ppaction://hlinksldjump"/>
              </a:rPr>
              <a:t>складывают чистый лист бумаги так, </a:t>
            </a:r>
            <a:r>
              <a:rPr lang="ru-RU" sz="1600" dirty="0"/>
              <a:t>что образуются три треугольника  в верхней части (как будто вы начинаете делать самолетик), и два длинных узких прямоугольника в нижней. На двух крайних треугольниках и одном нижнем прямоугольнике проставляются цифры 1, 2, 3.  Центральный треугольник подписывается «</a:t>
            </a:r>
            <a:r>
              <a:rPr lang="ru-RU" sz="1600" dirty="0" err="1"/>
              <a:t>Everybody</a:t>
            </a:r>
            <a:r>
              <a:rPr lang="ru-RU" sz="1600" dirty="0"/>
              <a:t>» (15-30 сек) </a:t>
            </a:r>
          </a:p>
          <a:p>
            <a:pPr marL="342900" indent="-342900" eaLnBrk="1" hangingPunct="1">
              <a:buAutoNum type="arabicPeriod"/>
            </a:pPr>
            <a:r>
              <a:rPr lang="ru-RU" sz="1600" dirty="0" smtClean="0"/>
              <a:t>Каждый</a:t>
            </a:r>
            <a:r>
              <a:rPr lang="en-US" sz="1600" dirty="0" smtClean="0"/>
              <a:t> </a:t>
            </a:r>
            <a:r>
              <a:rPr lang="ru-RU" sz="1600" dirty="0" smtClean="0"/>
              <a:t> </a:t>
            </a:r>
            <a:r>
              <a:rPr lang="ru-RU" sz="1600" dirty="0">
                <a:hlinkClick r:id="rId2" action="ppaction://hlinksldjump"/>
              </a:rPr>
              <a:t>проговаривает </a:t>
            </a:r>
            <a:r>
              <a:rPr lang="ru-RU" sz="1600" dirty="0" smtClean="0">
                <a:hlinkClick r:id="rId2" action="ppaction://hlinksldjump"/>
              </a:rPr>
              <a:t>свои обязанности </a:t>
            </a:r>
            <a:r>
              <a:rPr lang="ru-RU" sz="1600" dirty="0">
                <a:hlinkClick r:id="rId2" action="ppaction://hlinksldjump"/>
              </a:rPr>
              <a:t>по </a:t>
            </a:r>
            <a:r>
              <a:rPr lang="ru-RU" sz="1600" dirty="0" smtClean="0">
                <a:hlinkClick r:id="rId2" action="ppaction://hlinksldjump"/>
              </a:rPr>
              <a:t>кругу</a:t>
            </a:r>
            <a:r>
              <a:rPr lang="ru-RU" sz="1600" dirty="0" smtClean="0"/>
              <a:t>, </a:t>
            </a:r>
            <a:r>
              <a:rPr lang="ru-RU" sz="1600" dirty="0"/>
              <a:t>остальные участники группы </a:t>
            </a:r>
            <a:r>
              <a:rPr lang="ru-RU" sz="1600" dirty="0" smtClean="0"/>
              <a:t>знаком </a:t>
            </a:r>
            <a:r>
              <a:rPr lang="ru-RU" sz="1600" dirty="0"/>
              <a:t>(большой палец вверх, вниз) показывают, выполняют ли они такую же </a:t>
            </a:r>
            <a:r>
              <a:rPr lang="ru-RU" sz="1600" dirty="0" smtClean="0"/>
              <a:t>работу. </a:t>
            </a:r>
            <a:r>
              <a:rPr lang="ru-RU" sz="1600" dirty="0"/>
              <a:t>Если все участники команды поднимают большой палей вверх, то предложение записывается в центральный треугольник (все). Если </a:t>
            </a:r>
            <a:r>
              <a:rPr lang="ru-RU" sz="1600" dirty="0" smtClean="0"/>
              <a:t>выполняют </a:t>
            </a:r>
            <a:r>
              <a:rPr lang="ru-RU" sz="1600" dirty="0"/>
              <a:t>трое – в часть под номером 3, двое -  во второй треугольник и т.д. [1 минута] </a:t>
            </a:r>
            <a:endParaRPr lang="ru-RU" sz="1600" dirty="0" smtClean="0"/>
          </a:p>
          <a:p>
            <a:pPr marL="342900" indent="-342900" eaLnBrk="1" hangingPunct="1">
              <a:buAutoNum type="arabicPeriod"/>
            </a:pPr>
            <a:r>
              <a:rPr lang="ru-RU" sz="1600" dirty="0" smtClean="0">
                <a:hlinkClick r:id="rId2" action="ppaction://hlinksldjump"/>
              </a:rPr>
              <a:t>Фронтальная </a:t>
            </a:r>
            <a:r>
              <a:rPr lang="ru-RU" sz="1600" dirty="0">
                <a:hlinkClick r:id="rId2" action="ppaction://hlinksldjump"/>
              </a:rPr>
              <a:t>работа</a:t>
            </a:r>
            <a:r>
              <a:rPr lang="ru-RU" sz="1600" dirty="0"/>
              <a:t>, учитель спрашивает, в какой команде есть предложение в первом (втором, центральном) треугольнике </a:t>
            </a:r>
            <a:r>
              <a:rPr lang="ru-RU" sz="1600" dirty="0">
                <a:hlinkClick r:id="rId2" action="ppaction://hlinksldjump"/>
              </a:rPr>
              <a:t>и просит одного из участников группы сообщить всему классу</a:t>
            </a:r>
            <a:r>
              <a:rPr lang="ru-RU" sz="1600" dirty="0"/>
              <a:t>: «Один (двое, трое) из нас….(поливают цветы)». Учитель корректирует предложения при необходимости.  Ученики могут исправить свои </a:t>
            </a:r>
            <a:r>
              <a:rPr lang="ru-RU" sz="1600" dirty="0">
                <a:hlinkClick r:id="rId3" action="ppaction://hlinksldjump"/>
              </a:rPr>
              <a:t>ошибки</a:t>
            </a:r>
            <a:r>
              <a:rPr lang="ru-RU" sz="1600" dirty="0"/>
              <a:t>, если их заметили (1 мин). </a:t>
            </a:r>
          </a:p>
          <a:p>
            <a:pPr marL="342900" indent="-342900" eaLnBrk="1" hangingPunct="1">
              <a:buAutoNum type="arabicPeriod"/>
            </a:pPr>
            <a:r>
              <a:rPr lang="ru-RU" sz="1600" dirty="0" smtClean="0">
                <a:hlinkClick r:id="rId2" action="ppaction://hlinksldjump"/>
              </a:rPr>
              <a:t>Выбор  </a:t>
            </a:r>
            <a:r>
              <a:rPr lang="ru-RU" sz="1600" dirty="0">
                <a:hlinkClick r:id="rId2" action="ppaction://hlinksldjump"/>
              </a:rPr>
              <a:t>слогана команды , исходя из общих предложений,</a:t>
            </a:r>
            <a:r>
              <a:rPr lang="ru-RU" sz="1600" dirty="0"/>
              <a:t> [1 минута] </a:t>
            </a:r>
            <a:endParaRPr lang="ru-RU" sz="1600" dirty="0" smtClean="0"/>
          </a:p>
          <a:p>
            <a:pPr marL="0" indent="0" eaLnBrk="1" hangingPunct="1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Вся работа займет также, </a:t>
            </a:r>
            <a:r>
              <a:rPr lang="ru-RU" sz="1600" dirty="0"/>
              <a:t>около пяти </a:t>
            </a:r>
            <a:r>
              <a:rPr lang="ru-RU" sz="1600" dirty="0" smtClean="0"/>
              <a:t>минут.. </a:t>
            </a:r>
            <a:endParaRPr lang="ru-RU" sz="1400" dirty="0" smtClean="0"/>
          </a:p>
          <a:p>
            <a:pPr marL="0" indent="0" eaLnBrk="1" hangingPunct="1">
              <a:buNone/>
            </a:pPr>
            <a:endParaRPr lang="ru-RU" sz="1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6114256" cy="46037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332656"/>
            <a:ext cx="767556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Это же задание, при использовании структуры «</a:t>
            </a:r>
            <a:r>
              <a:rPr lang="en-US" sz="2400" b="1" dirty="0">
                <a:latin typeface="+mn-lt"/>
              </a:rPr>
              <a:t>Teambuilding</a:t>
            </a:r>
            <a:r>
              <a:rPr lang="en-US" sz="2400" b="1" dirty="0" smtClean="0">
                <a:latin typeface="+mn-lt"/>
              </a:rPr>
              <a:t>»</a:t>
            </a:r>
            <a:endParaRPr lang="en-US" sz="2400" b="1" dirty="0">
              <a:latin typeface="+mn-lt"/>
            </a:endParaRPr>
          </a:p>
        </p:txBody>
      </p:sp>
      <p:pic>
        <p:nvPicPr>
          <p:cNvPr id="409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229200"/>
            <a:ext cx="2016224" cy="1293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47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13" y="764704"/>
            <a:ext cx="4190627" cy="268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13" y="764704"/>
            <a:ext cx="4186484" cy="365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081" y="2983702"/>
            <a:ext cx="2116411" cy="2448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28" y="2911055"/>
            <a:ext cx="1776016" cy="25934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5123" y="6330713"/>
            <a:ext cx="8067005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332656"/>
            <a:ext cx="767556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Использование структуры «</a:t>
            </a:r>
            <a:r>
              <a:rPr lang="en-US" sz="2400" b="1" dirty="0">
                <a:latin typeface="+mn-lt"/>
              </a:rPr>
              <a:t>Teambuilding</a:t>
            </a:r>
            <a:r>
              <a:rPr lang="en-US" sz="2400" b="1" dirty="0" smtClean="0">
                <a:latin typeface="+mn-lt"/>
              </a:rPr>
              <a:t>»</a:t>
            </a:r>
            <a:endParaRPr lang="en-US" sz="2400" b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28" y="981678"/>
            <a:ext cx="2821775" cy="182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53494" y="1196960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556" y="3059668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3042989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985764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4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46" y="3753929"/>
            <a:ext cx="4494705" cy="228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740352" y="3838443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8859" y="5630416"/>
            <a:ext cx="3301866" cy="369332"/>
          </a:xfrm>
          <a:prstGeom prst="rect">
            <a:avLst/>
          </a:prstGeom>
          <a:solidFill>
            <a:srgbClr val="FF9933"/>
          </a:solidFill>
        </p:spPr>
        <p:txBody>
          <a:bodyPr wrap="none">
            <a:spAutoFit/>
          </a:bodyPr>
          <a:lstStyle/>
          <a:p>
            <a:r>
              <a:rPr lang="ru-RU" dirty="0"/>
              <a:t>Видео фрагмент в 6м классе</a:t>
            </a:r>
          </a:p>
        </p:txBody>
      </p:sp>
    </p:spTree>
    <p:extLst>
      <p:ext uri="{BB962C8B-B14F-4D97-AF65-F5344CB8AC3E}">
        <p14:creationId xmlns:p14="http://schemas.microsoft.com/office/powerpoint/2010/main" val="268779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954510"/>
            <a:ext cx="8640960" cy="5210794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400" dirty="0"/>
          </a:p>
          <a:p>
            <a:pPr eaLnBrk="1" hangingPunct="1">
              <a:buFontTx/>
              <a:buChar char="-"/>
            </a:pPr>
            <a:r>
              <a:rPr lang="ru-RU" dirty="0" smtClean="0"/>
              <a:t>полное </a:t>
            </a:r>
            <a:r>
              <a:rPr lang="ru-RU" dirty="0"/>
              <a:t>вовлечение всех обучаемых, </a:t>
            </a:r>
            <a:endParaRPr lang="ru-RU" dirty="0" smtClean="0"/>
          </a:p>
          <a:p>
            <a:pPr eaLnBrk="1" hangingPunct="1">
              <a:buFontTx/>
              <a:buChar char="-"/>
            </a:pPr>
            <a:r>
              <a:rPr lang="ru-RU" dirty="0" smtClean="0"/>
              <a:t>равное участие, 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учет </a:t>
            </a:r>
            <a:r>
              <a:rPr lang="ru-RU" dirty="0"/>
              <a:t>всех типов/стилей обучения: </a:t>
            </a:r>
            <a:r>
              <a:rPr lang="ru-RU" dirty="0" err="1"/>
              <a:t>визуалов</a:t>
            </a:r>
            <a:r>
              <a:rPr lang="ru-RU" dirty="0"/>
              <a:t> (графическое распределение информации), </a:t>
            </a:r>
            <a:r>
              <a:rPr lang="ru-RU" dirty="0" err="1"/>
              <a:t>аудиалов</a:t>
            </a:r>
            <a:r>
              <a:rPr lang="ru-RU" dirty="0"/>
              <a:t> (прослушивание), </a:t>
            </a:r>
            <a:r>
              <a:rPr lang="ru-RU" dirty="0" err="1"/>
              <a:t>кинестетиков</a:t>
            </a:r>
            <a:r>
              <a:rPr lang="ru-RU" dirty="0"/>
              <a:t> (складывание листа, жесты</a:t>
            </a:r>
            <a:r>
              <a:rPr lang="ru-RU" dirty="0" smtClean="0"/>
              <a:t>).</a:t>
            </a:r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 </a:t>
            </a:r>
            <a:r>
              <a:rPr lang="ru-RU" dirty="0"/>
              <a:t> Обычная работа на уроке - ответ на вопрос учителя, благодаря структуре,  становиться работой, вовлекающей учеников в активное взаимодействие друг с другом, где каждый осознает себя частью </a:t>
            </a:r>
            <a:r>
              <a:rPr lang="ru-RU" dirty="0" smtClean="0"/>
              <a:t>команды </a:t>
            </a:r>
            <a:r>
              <a:rPr lang="ru-RU" dirty="0"/>
              <a:t>и коллектива</a:t>
            </a:r>
            <a:r>
              <a:rPr lang="ru-RU" dirty="0" smtClean="0"/>
              <a:t>.</a:t>
            </a:r>
          </a:p>
          <a:p>
            <a:pPr marL="0" indent="0" eaLnBrk="1" hangingPunct="1">
              <a:buNone/>
            </a:pPr>
            <a:r>
              <a:rPr lang="ru-RU" sz="1800" dirty="0"/>
              <a:t>В каких классах может быть использована данная структура? </a:t>
            </a:r>
            <a:endParaRPr lang="ru-RU" sz="1800" dirty="0" smtClean="0"/>
          </a:p>
          <a:p>
            <a:pPr marL="0" indent="0" eaLnBrk="1" hangingPunct="1">
              <a:buNone/>
            </a:pPr>
            <a:r>
              <a:rPr lang="ru-RU" sz="1800" dirty="0" smtClean="0"/>
              <a:t>Вот еще один видеофрагмент… </a:t>
            </a:r>
            <a:r>
              <a:rPr lang="en-US" sz="1800" i="1" dirty="0" smtClean="0"/>
              <a:t>Peer teaching during teacher’ training session.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1999" y="6208713"/>
            <a:ext cx="7633295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738486"/>
            <a:ext cx="767556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Что дает использование структуры «</a:t>
            </a:r>
            <a:r>
              <a:rPr lang="en-US" sz="2400" b="1" dirty="0">
                <a:latin typeface="+mn-lt"/>
              </a:rPr>
              <a:t>Teambuilding</a:t>
            </a:r>
            <a:r>
              <a:rPr lang="en-US" sz="2400" b="1" dirty="0" smtClean="0">
                <a:latin typeface="+mn-lt"/>
              </a:rPr>
              <a:t>»</a:t>
            </a:r>
            <a:r>
              <a:rPr lang="ru-RU" sz="2400" b="1" dirty="0" smtClean="0">
                <a:latin typeface="+mn-lt"/>
              </a:rPr>
              <a:t>?</a:t>
            </a:r>
            <a:endParaRPr lang="en-US" sz="2400" b="1" dirty="0"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70534"/>
            <a:ext cx="1728192" cy="110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05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006" y="1484784"/>
            <a:ext cx="510039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006836"/>
            <a:ext cx="8640960" cy="3158468"/>
          </a:xfrm>
        </p:spPr>
        <p:txBody>
          <a:bodyPr/>
          <a:lstStyle/>
          <a:p>
            <a:pPr marL="0" indent="0" eaLnBrk="1" hangingPunct="1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>
                <a:solidFill>
                  <a:schemeClr val="tx1"/>
                </a:solidFill>
              </a:rPr>
              <a:t>Для управления учебным процессом нужен инструмент, который называется </a:t>
            </a:r>
            <a:r>
              <a:rPr lang="en-US" dirty="0">
                <a:solidFill>
                  <a:schemeClr val="tx1"/>
                </a:solidFill>
              </a:rPr>
              <a:t>“Manage mat” </a:t>
            </a:r>
            <a:r>
              <a:rPr lang="ru-RU" dirty="0" smtClean="0">
                <a:solidFill>
                  <a:schemeClr val="tx1"/>
                </a:solidFill>
              </a:rPr>
              <a:t>– табличка в центре стола, позволяющая удобно и просто распределить учеников в одной команде.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98432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271714"/>
            <a:ext cx="8424936" cy="147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>
                <a:latin typeface="+mn-lt"/>
              </a:rPr>
              <a:t>Структура «</a:t>
            </a:r>
            <a:r>
              <a:rPr lang="ru-RU" sz="2400" b="1" dirty="0" err="1">
                <a:latin typeface="+mn-lt"/>
              </a:rPr>
              <a:t>Rally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 </a:t>
            </a:r>
            <a:r>
              <a:rPr lang="ru-RU" sz="2400" b="1" dirty="0">
                <a:latin typeface="+mn-lt"/>
              </a:rPr>
              <a:t>- </a:t>
            </a:r>
            <a:endParaRPr lang="ru-RU" sz="2400" b="1" dirty="0" smtClean="0">
              <a:latin typeface="+mn-lt"/>
            </a:endParaRPr>
          </a:p>
          <a:p>
            <a:pPr algn="ctr">
              <a:defRPr/>
            </a:pPr>
            <a:r>
              <a:rPr lang="ru-RU" sz="2400" b="1" dirty="0" smtClean="0">
                <a:latin typeface="+mn-lt"/>
              </a:rPr>
              <a:t>каждый </a:t>
            </a:r>
            <a:r>
              <a:rPr lang="ru-RU" sz="2400" b="1" dirty="0">
                <a:latin typeface="+mn-lt"/>
              </a:rPr>
              <a:t>по очереди отвечает в парах</a:t>
            </a:r>
            <a:r>
              <a:rPr lang="ru-RU" sz="2400" b="1" dirty="0" smtClean="0">
                <a:latin typeface="+mn-lt"/>
              </a:rPr>
              <a:t>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Unit 2, Lesson 2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“Choose a book”,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42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16576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97334" y="476671"/>
            <a:ext cx="7675562" cy="61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3200" b="1" dirty="0">
                <a:latin typeface="+mn-lt"/>
              </a:rPr>
              <a:t>“Manage mat” by Singapore Quality Class</a:t>
            </a:r>
            <a:endParaRPr lang="ru-RU" sz="3200" b="1" dirty="0" smtClean="0">
              <a:latin typeface="+mn-lt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87284" y="1324000"/>
            <a:ext cx="5695662" cy="40094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99454" y="5702780"/>
            <a:ext cx="797912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Рассмотрим алгоритм работы по структуре </a:t>
            </a:r>
            <a:r>
              <a:rPr lang="ru-RU" dirty="0"/>
              <a:t>«</a:t>
            </a:r>
            <a:r>
              <a:rPr lang="en-US" dirty="0" smtClean="0"/>
              <a:t>Rally Robin»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37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t="4494" r="9311" b="4494"/>
          <a:stretch/>
        </p:blipFill>
        <p:spPr bwMode="auto">
          <a:xfrm>
            <a:off x="729680" y="2391200"/>
            <a:ext cx="4212468" cy="337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9"/>
            <a:ext cx="8640960" cy="151216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2000" dirty="0"/>
          </a:p>
          <a:p>
            <a:pPr marL="457200" indent="-457200" eaLnBrk="1" hangingPunct="1">
              <a:buAutoNum type="arabicPeriod"/>
            </a:pPr>
            <a:r>
              <a:rPr lang="ru-RU" b="1" dirty="0" smtClean="0"/>
              <a:t>Все </a:t>
            </a:r>
            <a:r>
              <a:rPr lang="ru-RU" b="1" dirty="0"/>
              <a:t>обучаемые в течение </a:t>
            </a:r>
            <a:r>
              <a:rPr lang="ru-RU" b="1" dirty="0" smtClean="0"/>
              <a:t>5 минут обдумывают и записывают задание.  Используется таймер.</a:t>
            </a:r>
            <a:endParaRPr lang="ru-RU" b="1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805836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332656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1.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412" y="2577033"/>
            <a:ext cx="3816424" cy="3004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9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09539">
            <a:off x="1506497" y="1869978"/>
            <a:ext cx="2389662" cy="17901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081537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/>
              <a:t>2. Учитель </a:t>
            </a:r>
            <a:r>
              <a:rPr lang="ru-RU" dirty="0"/>
              <a:t>объявляет, что теперь у каждого будет 30 секунд, чтобы рассказать о любимой книге </a:t>
            </a:r>
            <a:r>
              <a:rPr lang="ru-RU" dirty="0" smtClean="0"/>
              <a:t>партнеру </a:t>
            </a:r>
            <a:r>
              <a:rPr lang="ru-RU" dirty="0"/>
              <a:t>«по плечу», то есть сидящему рядом. Пусть учащиеся не читают ответ со своего листа, а рассказывают. </a:t>
            </a: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Начинает </a:t>
            </a:r>
            <a:r>
              <a:rPr lang="ru-RU" dirty="0"/>
              <a:t>партнер </a:t>
            </a:r>
            <a:r>
              <a:rPr lang="ru-RU" b="1" u="sng" dirty="0"/>
              <a:t>А</a:t>
            </a:r>
            <a:r>
              <a:rPr lang="ru-RU" b="1" dirty="0"/>
              <a:t>,</a:t>
            </a:r>
            <a:r>
              <a:rPr lang="ru-RU" dirty="0"/>
              <a:t> включатся таймер..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-"/>
            </a:pP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842448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2.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60" y="1675284"/>
            <a:ext cx="39243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987824" y="2923060"/>
            <a:ext cx="1728192" cy="2810196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987824" y="2420888"/>
            <a:ext cx="4464496" cy="331236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90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640960" cy="3168352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/>
              <a:t>3. По </a:t>
            </a:r>
            <a:r>
              <a:rPr lang="ru-RU" dirty="0"/>
              <a:t>окончании времени, попросите партнера</a:t>
            </a:r>
            <a:r>
              <a:rPr lang="ru-RU" u="sng" dirty="0"/>
              <a:t> </a:t>
            </a:r>
            <a:r>
              <a:rPr lang="ru-RU" b="1" u="sng" dirty="0"/>
              <a:t>В </a:t>
            </a:r>
            <a:r>
              <a:rPr lang="ru-RU" dirty="0"/>
              <a:t>сказать своему напарнику: «Было очень интересно тебя слушать». Партнер А ответит «</a:t>
            </a:r>
            <a:r>
              <a:rPr lang="ru-RU" dirty="0" err="1"/>
              <a:t>Thank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». </a:t>
            </a:r>
          </a:p>
          <a:p>
            <a:pPr marL="0" indent="0" eaLnBrk="1" hangingPunct="1">
              <a:buNone/>
            </a:pPr>
            <a:r>
              <a:rPr lang="ru-RU" dirty="0" smtClean="0"/>
              <a:t>4. Попросите </a:t>
            </a:r>
            <a:r>
              <a:rPr lang="ru-RU" dirty="0"/>
              <a:t>нескольких учащихся В сказать всему классу то, что они услышали. Не забывайте этот момент фронтальной работы, иначе ребята решат, что слушать не обязательно.</a:t>
            </a:r>
          </a:p>
          <a:p>
            <a:pPr eaLnBrk="1" hangingPunct="1">
              <a:buFontTx/>
              <a:buChar char="-"/>
            </a:pP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84244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Шаги 3-4.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09263">
            <a:off x="1784403" y="1891416"/>
            <a:ext cx="1965111" cy="1386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06" y="1554789"/>
            <a:ext cx="3518892" cy="223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652120" y="2584774"/>
            <a:ext cx="1091530" cy="1348282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743650" y="2789684"/>
            <a:ext cx="0" cy="100284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21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3797864"/>
            <a:ext cx="8640960" cy="2402687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/>
              <a:t>5. Теперь очередь </a:t>
            </a:r>
            <a:r>
              <a:rPr lang="ru-RU" dirty="0"/>
              <a:t>30 секунд </a:t>
            </a:r>
            <a:r>
              <a:rPr lang="ru-RU" dirty="0" smtClean="0"/>
              <a:t>говорить </a:t>
            </a:r>
            <a:r>
              <a:rPr lang="ru-RU" dirty="0"/>
              <a:t>ученику </a:t>
            </a:r>
            <a:r>
              <a:rPr lang="ru-RU" b="1" u="sng" dirty="0" smtClean="0"/>
              <a:t>В.  </a:t>
            </a:r>
            <a:r>
              <a:rPr lang="ru-RU" dirty="0" smtClean="0"/>
              <a:t>Когда он расскажет, </a:t>
            </a:r>
            <a:r>
              <a:rPr lang="ru-RU" dirty="0"/>
              <a:t>партнер</a:t>
            </a:r>
            <a:r>
              <a:rPr lang="ru-RU" b="1" dirty="0"/>
              <a:t> </a:t>
            </a:r>
            <a:r>
              <a:rPr lang="ru-RU" b="1" u="sng" dirty="0" smtClean="0"/>
              <a:t>А</a:t>
            </a:r>
            <a:r>
              <a:rPr lang="ru-RU" b="1" dirty="0" smtClean="0"/>
              <a:t> </a:t>
            </a:r>
            <a:r>
              <a:rPr lang="ru-RU" dirty="0" smtClean="0"/>
              <a:t>скажет ему:  «</a:t>
            </a:r>
            <a:r>
              <a:rPr lang="ru-RU" dirty="0"/>
              <a:t>Мне понравилось слушать </a:t>
            </a:r>
            <a:r>
              <a:rPr lang="ru-RU" dirty="0" smtClean="0"/>
              <a:t>тебя». Пусть несколько </a:t>
            </a:r>
            <a:r>
              <a:rPr lang="ru-RU" dirty="0"/>
              <a:t>учеников А по желанию, </a:t>
            </a:r>
            <a:r>
              <a:rPr lang="ru-RU" dirty="0" smtClean="0"/>
              <a:t>или вашему выбору, скажут </a:t>
            </a:r>
            <a:r>
              <a:rPr lang="ru-RU" dirty="0"/>
              <a:t>всему классу, о чем рассказал В.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98432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5.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903553" y="1653587"/>
            <a:ext cx="2170635" cy="160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60" y="1675284"/>
            <a:ext cx="39243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652120" y="2923060"/>
            <a:ext cx="936104" cy="158606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588224" y="2780928"/>
            <a:ext cx="144016" cy="1728192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flipV="1">
            <a:off x="3028020" y="2276872"/>
            <a:ext cx="4424300" cy="2611450"/>
          </a:xfrm>
          <a:prstGeom prst="curvedConnector3">
            <a:avLst>
              <a:gd name="adj1" fmla="val 92627"/>
            </a:avLst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5400000" flipH="1" flipV="1">
            <a:off x="2822513" y="2986435"/>
            <a:ext cx="2107394" cy="1696380"/>
          </a:xfrm>
          <a:prstGeom prst="curvedConnector3">
            <a:avLst>
              <a:gd name="adj1" fmla="val 50000"/>
            </a:avLst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24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4568"/>
            <a:ext cx="6281489" cy="4752628"/>
          </a:xfrm>
          <a:prstGeom prst="rect">
            <a:avLst/>
          </a:prstGeom>
          <a:noFill/>
          <a:ln>
            <a:noFill/>
          </a:ln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755650" y="549275"/>
            <a:ext cx="7416800" cy="576263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18" charset="0"/>
              </a:rPr>
              <a:t>What’s the end of the statement</a:t>
            </a:r>
            <a:r>
              <a:rPr lang="ru-RU" sz="2800" dirty="0" smtClean="0">
                <a:latin typeface="Times New Roman" pitchFamily="18" charset="0"/>
              </a:rPr>
              <a:t>?</a:t>
            </a:r>
            <a:endParaRPr lang="ru-RU" sz="4000" dirty="0" smtClean="0">
              <a:latin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5754216" cy="46037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00461" y="4509120"/>
            <a:ext cx="3816424" cy="7717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Рамка 8"/>
          <p:cNvSpPr/>
          <p:nvPr/>
        </p:nvSpPr>
        <p:spPr>
          <a:xfrm>
            <a:off x="1600461" y="4509120"/>
            <a:ext cx="3816424" cy="771749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74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sz="2000" dirty="0" smtClean="0"/>
              <a:t>6. Дальше ученики А и </a:t>
            </a:r>
            <a:r>
              <a:rPr lang="ru-RU" sz="2000" dirty="0"/>
              <a:t>В, </a:t>
            </a:r>
            <a:r>
              <a:rPr lang="ru-RU" sz="2000" dirty="0" smtClean="0"/>
              <a:t>под </a:t>
            </a:r>
            <a:r>
              <a:rPr lang="ru-RU" sz="2000" b="1" u="sng" dirty="0" smtClean="0"/>
              <a:t>№</a:t>
            </a:r>
            <a:r>
              <a:rPr lang="ru-RU" sz="2000" b="1" u="sng" dirty="0"/>
              <a:t>1 и№2 </a:t>
            </a:r>
            <a:r>
              <a:rPr lang="ru-RU" sz="2000" dirty="0"/>
              <a:t>в команде, сообщают партнёрам «по лицу», информацию друг о друге в третьем лице. Через 30 </a:t>
            </a:r>
            <a:r>
              <a:rPr lang="ru-RU" sz="2000" dirty="0" smtClean="0"/>
              <a:t>секунд, когда рассказ закончится, </a:t>
            </a:r>
            <a:r>
              <a:rPr lang="ru-RU" sz="2000" dirty="0"/>
              <a:t>№3 и №4 скажут им: «Я бы хотел послушать тебя еще». Ученики №1 и№2 </a:t>
            </a:r>
            <a:r>
              <a:rPr lang="ru-RU" sz="2000" dirty="0" smtClean="0"/>
              <a:t>ответят: </a:t>
            </a:r>
            <a:r>
              <a:rPr lang="ru-RU" sz="2000" dirty="0"/>
              <a:t>«Мне было приятно тебе рассказывать о своем товарище». </a:t>
            </a:r>
            <a:endParaRPr lang="ru-RU" sz="2000" dirty="0" smtClean="0"/>
          </a:p>
          <a:p>
            <a:pPr marL="0" indent="0" eaLnBrk="1" hangingPunct="1">
              <a:buNone/>
            </a:pPr>
            <a:r>
              <a:rPr lang="ru-RU" sz="2000" dirty="0" smtClean="0"/>
              <a:t>  Попросим одного-двух учеников под №</a:t>
            </a:r>
            <a:r>
              <a:rPr lang="ru-RU" sz="2000" dirty="0"/>
              <a:t>3 </a:t>
            </a:r>
            <a:r>
              <a:rPr lang="ru-RU" sz="2000" dirty="0" smtClean="0"/>
              <a:t>или </a:t>
            </a:r>
            <a:r>
              <a:rPr lang="ru-RU" sz="2000" dirty="0"/>
              <a:t>№4 </a:t>
            </a:r>
            <a:r>
              <a:rPr lang="ru-RU" sz="2000" dirty="0" smtClean="0"/>
              <a:t>рассказать всему классу, о </a:t>
            </a:r>
            <a:r>
              <a:rPr lang="ru-RU" sz="2000" dirty="0"/>
              <a:t>чем они </a:t>
            </a:r>
            <a:r>
              <a:rPr lang="ru-RU" sz="2000" dirty="0" smtClean="0"/>
              <a:t>услышали.</a:t>
            </a: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842448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6.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903553" y="1653587"/>
            <a:ext cx="2170635" cy="160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60" y="1389137"/>
            <a:ext cx="39243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125566" y="2456052"/>
            <a:ext cx="1386154" cy="1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940152" y="1978032"/>
            <a:ext cx="1146349" cy="108012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9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sz="2000" dirty="0" smtClean="0"/>
              <a:t>7. Очередь </a:t>
            </a:r>
            <a:r>
              <a:rPr lang="ru-RU" sz="2000" dirty="0"/>
              <a:t>А и В под </a:t>
            </a:r>
            <a:r>
              <a:rPr lang="ru-RU" sz="2000" b="1" u="sng" dirty="0"/>
              <a:t>№3 и №4</a:t>
            </a:r>
            <a:r>
              <a:rPr lang="ru-RU" sz="2000" dirty="0"/>
              <a:t> рассказать друг о друге ученикам №1 и №2. Ставим таймер на 30 секунд, Затем обмен репликами: «Буду рад услышать тебя снова» - «Мило с твоей стороны говорить это» “</a:t>
            </a:r>
            <a:r>
              <a:rPr lang="ru-RU" sz="2000" dirty="0" err="1"/>
              <a:t>I’ll</a:t>
            </a:r>
            <a:r>
              <a:rPr lang="ru-RU" sz="2000" dirty="0"/>
              <a:t> </a:t>
            </a:r>
            <a:r>
              <a:rPr lang="ru-RU" sz="2000" dirty="0" err="1"/>
              <a:t>be</a:t>
            </a:r>
            <a:r>
              <a:rPr lang="ru-RU" sz="2000" dirty="0"/>
              <a:t> </a:t>
            </a:r>
            <a:r>
              <a:rPr lang="ru-RU" sz="2000" dirty="0" err="1"/>
              <a:t>glad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</a:t>
            </a:r>
            <a:r>
              <a:rPr lang="ru-RU" sz="2000" dirty="0" err="1"/>
              <a:t>talk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</a:t>
            </a:r>
            <a:r>
              <a:rPr lang="ru-RU" sz="2000" dirty="0" err="1"/>
              <a:t>you</a:t>
            </a:r>
            <a:r>
              <a:rPr lang="ru-RU" sz="2000" dirty="0"/>
              <a:t> </a:t>
            </a:r>
            <a:r>
              <a:rPr lang="ru-RU" sz="2000" dirty="0" err="1"/>
              <a:t>again</a:t>
            </a:r>
            <a:r>
              <a:rPr lang="ru-RU" sz="2000" dirty="0"/>
              <a:t>” – “</a:t>
            </a:r>
            <a:r>
              <a:rPr lang="ru-RU" sz="2000" dirty="0" err="1"/>
              <a:t>It’s</a:t>
            </a:r>
            <a:r>
              <a:rPr lang="ru-RU" sz="2000" dirty="0"/>
              <a:t> </a:t>
            </a:r>
            <a:r>
              <a:rPr lang="ru-RU" sz="2000" dirty="0" err="1"/>
              <a:t>kind</a:t>
            </a:r>
            <a:r>
              <a:rPr lang="ru-RU" sz="2000" dirty="0"/>
              <a:t> </a:t>
            </a:r>
            <a:r>
              <a:rPr lang="ru-RU" sz="2000" dirty="0" err="1"/>
              <a:t>of</a:t>
            </a:r>
            <a:r>
              <a:rPr lang="ru-RU" sz="2000" dirty="0"/>
              <a:t> </a:t>
            </a:r>
            <a:r>
              <a:rPr lang="ru-RU" sz="2000" dirty="0" err="1"/>
              <a:t>you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</a:t>
            </a:r>
            <a:r>
              <a:rPr lang="ru-RU" sz="2000" dirty="0" err="1"/>
              <a:t>say</a:t>
            </a:r>
            <a:r>
              <a:rPr lang="ru-RU" sz="2000" dirty="0"/>
              <a:t> </a:t>
            </a:r>
            <a:r>
              <a:rPr lang="ru-RU" sz="2000" dirty="0" err="1"/>
              <a:t>that</a:t>
            </a:r>
            <a:r>
              <a:rPr lang="ru-RU" sz="2000" dirty="0" smtClean="0"/>
              <a:t>”</a:t>
            </a:r>
          </a:p>
          <a:p>
            <a:pPr marL="0" indent="0" eaLnBrk="1" hangingPunct="1">
              <a:buNone/>
            </a:pPr>
            <a:r>
              <a:rPr lang="ru-RU" sz="2000" dirty="0" smtClean="0"/>
              <a:t>8. В </a:t>
            </a:r>
            <a:r>
              <a:rPr lang="ru-RU" sz="2000" dirty="0"/>
              <a:t>дополнении, можно дать задание записать какие книги нравятся </a:t>
            </a:r>
            <a:r>
              <a:rPr lang="ru-RU" sz="2000" dirty="0" smtClean="0"/>
              <a:t>ученику </a:t>
            </a:r>
            <a:r>
              <a:rPr lang="ru-RU" sz="2000" dirty="0"/>
              <a:t>в </a:t>
            </a:r>
            <a:r>
              <a:rPr lang="ru-RU" sz="2000" dirty="0" smtClean="0"/>
              <a:t>команде</a:t>
            </a:r>
            <a:r>
              <a:rPr lang="ru-RU" sz="2000" dirty="0"/>
              <a:t>, сидящему наискосок (о ком они слушали от партнера по лицу на шаге 7)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84244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7.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903553" y="1653587"/>
            <a:ext cx="2170635" cy="160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886" y="1407282"/>
            <a:ext cx="3518892" cy="223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5377961" y="2553613"/>
            <a:ext cx="1404156" cy="1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80039" y="2082362"/>
            <a:ext cx="944361" cy="0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40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381039"/>
            <a:ext cx="8640960" cy="36843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Каждый </a:t>
            </a:r>
            <a:r>
              <a:rPr lang="ru-RU" dirty="0"/>
              <a:t>в </a:t>
            </a:r>
            <a:r>
              <a:rPr lang="ru-RU" dirty="0" smtClean="0"/>
              <a:t>команде: </a:t>
            </a:r>
          </a:p>
          <a:p>
            <a:pPr marL="457200" indent="-457200" eaLnBrk="1" hangingPunct="1">
              <a:buAutoNum type="arabicParenR"/>
            </a:pPr>
            <a:r>
              <a:rPr lang="ru-RU" dirty="0"/>
              <a:t>о</a:t>
            </a:r>
            <a:r>
              <a:rPr lang="ru-RU" dirty="0" smtClean="0"/>
              <a:t>бдумывает и записывает, какие книги ему нравятся, и кратко описывает свою любимую книгу (5мин);</a:t>
            </a:r>
          </a:p>
          <a:p>
            <a:pPr marL="457200" indent="-457200" eaLnBrk="1" hangingPunct="1">
              <a:buAutoNum type="arabicParenR"/>
            </a:pPr>
            <a:r>
              <a:rPr lang="ru-RU" dirty="0"/>
              <a:t>р</a:t>
            </a:r>
            <a:r>
              <a:rPr lang="ru-RU" dirty="0" smtClean="0"/>
              <a:t>ассказывает то, что записал (30 сек); </a:t>
            </a:r>
          </a:p>
          <a:p>
            <a:pPr marL="457200" indent="-457200" eaLnBrk="1" hangingPunct="1">
              <a:buAutoNum type="arabicParenR"/>
            </a:pPr>
            <a:r>
              <a:rPr lang="ru-RU" dirty="0" smtClean="0"/>
              <a:t>слушает рассказ соседа</a:t>
            </a:r>
            <a:r>
              <a:rPr lang="ru-RU" dirty="0"/>
              <a:t> </a:t>
            </a:r>
            <a:r>
              <a:rPr lang="ru-RU" dirty="0" smtClean="0"/>
              <a:t>и благодарит его за рассказ (1 мин+1мин);</a:t>
            </a:r>
          </a:p>
          <a:p>
            <a:pPr marL="457200" indent="-457200" eaLnBrk="1" hangingPunct="1">
              <a:buAutoNum type="arabicParenR"/>
            </a:pPr>
            <a:r>
              <a:rPr lang="ru-RU" dirty="0" smtClean="0"/>
              <a:t>говорит о любимой книге соседа партнеру напротив (30 сек);</a:t>
            </a:r>
          </a:p>
          <a:p>
            <a:pPr marL="457200" indent="-457200" eaLnBrk="1" hangingPunct="1">
              <a:buAutoNum type="arabicParenR"/>
            </a:pPr>
            <a:r>
              <a:rPr lang="ru-RU" dirty="0" smtClean="0"/>
              <a:t>слушает о предпочтениях соседа </a:t>
            </a:r>
            <a:r>
              <a:rPr lang="ru-RU" dirty="0"/>
              <a:t>партнера, сидящего напротив, и </a:t>
            </a:r>
            <a:r>
              <a:rPr lang="ru-RU" dirty="0" smtClean="0"/>
              <a:t>записывает их (3 мин).     </a:t>
            </a:r>
            <a:r>
              <a:rPr lang="ru-RU" i="1" dirty="0" smtClean="0"/>
              <a:t>Итого около 10 минут.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986464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318697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Результат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4205668" y="1590242"/>
            <a:ext cx="1462598" cy="97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40709"/>
            <a:ext cx="2183081" cy="138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9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2192884"/>
            <a:ext cx="8640960" cy="3972419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400" dirty="0"/>
          </a:p>
          <a:p>
            <a:pPr eaLnBrk="1" hangingPunct="1">
              <a:buFontTx/>
              <a:buChar char="-"/>
            </a:pPr>
            <a:r>
              <a:rPr lang="ru-RU" dirty="0" smtClean="0"/>
              <a:t>полное </a:t>
            </a:r>
            <a:r>
              <a:rPr lang="ru-RU" dirty="0"/>
              <a:t>вовлечение всех обучаемых в учебную деятельность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равное участие; </a:t>
            </a:r>
            <a:endParaRPr lang="ru-RU" dirty="0"/>
          </a:p>
          <a:p>
            <a:pPr eaLnBrk="1" hangingPunct="1">
              <a:buFontTx/>
              <a:buChar char="-"/>
            </a:pPr>
            <a:r>
              <a:rPr lang="ru-RU" dirty="0" smtClean="0"/>
              <a:t>возможность </a:t>
            </a:r>
            <a:r>
              <a:rPr lang="ru-RU" dirty="0"/>
              <a:t>освоения учащимися правил </a:t>
            </a:r>
            <a:r>
              <a:rPr lang="ru-RU" dirty="0" smtClean="0"/>
              <a:t>речевого; </a:t>
            </a:r>
            <a:r>
              <a:rPr lang="ru-RU" dirty="0"/>
              <a:t>поведения, использования речевых </a:t>
            </a:r>
            <a:r>
              <a:rPr lang="ru-RU" dirty="0" smtClean="0"/>
              <a:t>клише;</a:t>
            </a:r>
            <a:endParaRPr lang="ru-RU" dirty="0"/>
          </a:p>
          <a:p>
            <a:pPr eaLnBrk="1" hangingPunct="1">
              <a:buFontTx/>
              <a:buChar char="-"/>
            </a:pPr>
            <a:r>
              <a:rPr lang="ru-RU" dirty="0" smtClean="0"/>
              <a:t>создание </a:t>
            </a:r>
            <a:r>
              <a:rPr lang="ru-RU" dirty="0"/>
              <a:t>ситуации для развития умения </a:t>
            </a:r>
            <a:r>
              <a:rPr lang="ru-RU" dirty="0" smtClean="0"/>
              <a:t>слушать.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986464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738486"/>
            <a:ext cx="767556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Что дает использование структуры </a:t>
            </a:r>
            <a:r>
              <a:rPr lang="en-US" sz="2400" b="1" dirty="0">
                <a:latin typeface="+mn-lt"/>
              </a:rPr>
              <a:t>«Rally Robin</a:t>
            </a:r>
            <a:r>
              <a:rPr lang="en-US" sz="2400" b="1" dirty="0" smtClean="0">
                <a:latin typeface="+mn-lt"/>
              </a:rPr>
              <a:t>»</a:t>
            </a:r>
            <a:r>
              <a:rPr lang="ru-RU" sz="2400" b="1" dirty="0">
                <a:latin typeface="+mn-lt"/>
              </a:rPr>
              <a:t>:</a:t>
            </a:r>
            <a:endParaRPr lang="en-US" sz="2400" b="1" dirty="0">
              <a:latin typeface="+mn-lt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4579833" y="1436148"/>
            <a:ext cx="1462598" cy="97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77" y="1368638"/>
            <a:ext cx="2592288" cy="1648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6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36" y="1484784"/>
            <a:ext cx="6217882" cy="414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978" y="5589240"/>
            <a:ext cx="8640960" cy="57606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Для управления учебным процессом снова понадобиться </a:t>
            </a:r>
            <a:r>
              <a:rPr lang="en-US" sz="2000" b="1" dirty="0" smtClean="0">
                <a:solidFill>
                  <a:schemeClr val="tx1"/>
                </a:solidFill>
              </a:rPr>
              <a:t>“</a:t>
            </a:r>
            <a:r>
              <a:rPr lang="en-US" sz="2000" b="1" dirty="0">
                <a:solidFill>
                  <a:schemeClr val="tx1"/>
                </a:solidFill>
              </a:rPr>
              <a:t>Manage </a:t>
            </a:r>
            <a:r>
              <a:rPr lang="en-US" sz="2000" b="1" dirty="0" smtClean="0">
                <a:solidFill>
                  <a:schemeClr val="tx1"/>
                </a:solidFill>
              </a:rPr>
              <a:t>mat”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98432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6182" y="233206"/>
            <a:ext cx="8424936" cy="147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>
                <a:latin typeface="+mn-lt"/>
              </a:rPr>
              <a:t>Структура «</a:t>
            </a:r>
            <a:r>
              <a:rPr lang="ru-RU" sz="2400" b="1" dirty="0" err="1">
                <a:latin typeface="+mn-lt"/>
              </a:rPr>
              <a:t>Round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>
                <a:latin typeface="+mn-lt"/>
              </a:rPr>
              <a:t>» </a:t>
            </a:r>
            <a:r>
              <a:rPr lang="ru-RU" sz="2400" b="1" dirty="0" smtClean="0">
                <a:latin typeface="+mn-lt"/>
              </a:rPr>
              <a:t>- </a:t>
            </a:r>
          </a:p>
          <a:p>
            <a:pPr algn="ctr">
              <a:defRPr/>
            </a:pPr>
            <a:r>
              <a:rPr lang="ru-RU" sz="2400" b="1" dirty="0" smtClean="0">
                <a:latin typeface="+mn-lt"/>
              </a:rPr>
              <a:t>каждый </a:t>
            </a:r>
            <a:r>
              <a:rPr lang="ru-RU" sz="2400" b="1" dirty="0">
                <a:latin typeface="+mn-lt"/>
              </a:rPr>
              <a:t>по очереди отвечает в команде</a:t>
            </a:r>
            <a:r>
              <a:rPr lang="ru-RU" sz="2400" b="1" dirty="0" smtClean="0">
                <a:latin typeface="+mn-lt"/>
              </a:rPr>
              <a:t>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5, Lesson 1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“Christmas celebration”, Ex 2a/2c (p50-51)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699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230" y="1196752"/>
            <a:ext cx="8843850" cy="5040560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2000" dirty="0"/>
          </a:p>
          <a:p>
            <a:pPr marL="457200" indent="-457200" eaLnBrk="1" hangingPunct="1">
              <a:buAutoNum type="arabicPeriod"/>
            </a:pPr>
            <a:r>
              <a:rPr lang="ru-RU" dirty="0" smtClean="0"/>
              <a:t>Все </a:t>
            </a:r>
            <a:r>
              <a:rPr lang="ru-RU" dirty="0"/>
              <a:t>обучаемые в </a:t>
            </a:r>
            <a:r>
              <a:rPr lang="ru-RU" dirty="0" smtClean="0"/>
              <a:t>течение 2 минут обдумывают и записывают задание.  Используется таймер.</a:t>
            </a:r>
            <a:endParaRPr lang="ru-RU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r>
              <a:rPr lang="ru-RU" dirty="0" smtClean="0"/>
              <a:t>Учитель </a:t>
            </a:r>
            <a:r>
              <a:rPr lang="ru-RU" dirty="0"/>
              <a:t>объявляет, что теперь у каждого из четырех участников команды, сидящих вместе, будет </a:t>
            </a:r>
            <a:r>
              <a:rPr lang="ru-RU" dirty="0" smtClean="0"/>
              <a:t>15 секунд, </a:t>
            </a:r>
            <a:r>
              <a:rPr lang="ru-RU" dirty="0"/>
              <a:t>чтобы </a:t>
            </a:r>
            <a:r>
              <a:rPr lang="ru-RU" dirty="0" smtClean="0"/>
              <a:t>сказать, где бы они хотели отпраздновать Рождество, трем </a:t>
            </a:r>
            <a:r>
              <a:rPr lang="ru-RU" dirty="0"/>
              <a:t>остальным. С</a:t>
            </a:r>
            <a:r>
              <a:rPr lang="ru-RU" dirty="0" smtClean="0"/>
              <a:t>кажите, </a:t>
            </a:r>
            <a:r>
              <a:rPr lang="ru-RU" dirty="0"/>
              <a:t>что нежелательно читать </a:t>
            </a:r>
            <a:r>
              <a:rPr lang="ru-RU" dirty="0" smtClean="0"/>
              <a:t>ответ </a:t>
            </a:r>
            <a:r>
              <a:rPr lang="ru-RU" dirty="0"/>
              <a:t>с листа, следует рассказывать. Начинает участник под номером 1, включатся таймер.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-"/>
            </a:pPr>
            <a:endParaRPr lang="ru-RU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43" y="2204864"/>
            <a:ext cx="3450186" cy="167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963594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00658" y="476672"/>
            <a:ext cx="84249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err="1">
                <a:latin typeface="+mn-lt"/>
              </a:rPr>
              <a:t>Round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Шаги 1-2.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>
                <a:latin typeface="+mn-lt"/>
              </a:rPr>
              <a:t>NM-6, Unit 5, Lesson 1 “Christmas celebration”, Ex 2a/2c (p50-51)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51198"/>
            <a:ext cx="5593754" cy="157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64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70716">
            <a:off x="3427454" y="3097168"/>
            <a:ext cx="1981629" cy="13172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9140" y="1343533"/>
            <a:ext cx="8640960" cy="482453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3. Через 15 секунд, </a:t>
            </a:r>
            <a:r>
              <a:rPr lang="ru-RU" dirty="0"/>
              <a:t>попросите учеников, сидящих под номером №4 </a:t>
            </a:r>
            <a:r>
              <a:rPr lang="ru-RU" dirty="0" smtClean="0"/>
              <a:t>встать (чтобы </a:t>
            </a:r>
            <a:r>
              <a:rPr lang="ru-RU" dirty="0"/>
              <a:t>они точно знали, кто должен говорить), и сказать только что ответившему №1: «Было очень интересно тебя слушать». Пусть №1 скажет «</a:t>
            </a:r>
            <a:r>
              <a:rPr lang="ru-RU" dirty="0" err="1"/>
              <a:t>Thank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» в ответ</a:t>
            </a:r>
            <a:r>
              <a:rPr lang="ru-RU" dirty="0" smtClean="0"/>
              <a:t>.</a:t>
            </a:r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r>
              <a:rPr lang="ru-RU" dirty="0" smtClean="0"/>
              <a:t>4. Рефлексия, </a:t>
            </a:r>
            <a:r>
              <a:rPr lang="ru-RU" dirty="0"/>
              <a:t>чтобы </a:t>
            </a:r>
            <a:r>
              <a:rPr lang="ru-RU" dirty="0" smtClean="0"/>
              <a:t>научить ребят </a:t>
            </a:r>
            <a:r>
              <a:rPr lang="ru-RU" dirty="0"/>
              <a:t>слушать </a:t>
            </a:r>
            <a:r>
              <a:rPr lang="ru-RU" dirty="0" smtClean="0"/>
              <a:t>друг друга! </a:t>
            </a:r>
            <a:r>
              <a:rPr lang="ru-RU" dirty="0"/>
              <a:t>Попросите тех, кто слушал, сказать всему классу то, что они услышали. Можно спросить желающих, или по одному человеку из каждой команды.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1999" y="6208713"/>
            <a:ext cx="7593571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Алгоритм работы 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». Шаги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3-4.</a:t>
            </a:r>
            <a:endParaRPr lang="ru-RU" sz="2400" b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lvl="0" algn="ctr">
              <a:defRPr/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8" t="-1" b="44599"/>
          <a:stretch/>
        </p:blipFill>
        <p:spPr bwMode="auto">
          <a:xfrm>
            <a:off x="5581601" y="2962833"/>
            <a:ext cx="2773970" cy="15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2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37094">
            <a:off x="3259838" y="3301808"/>
            <a:ext cx="1277965" cy="8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632" y="1331335"/>
            <a:ext cx="8640960" cy="482453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5. Затем </a:t>
            </a:r>
            <a:r>
              <a:rPr lang="ru-RU" dirty="0"/>
              <a:t>очередь говорить ученику под номером 2, которому через </a:t>
            </a:r>
            <a:r>
              <a:rPr lang="ru-RU" dirty="0" smtClean="0"/>
              <a:t>15 секунд ученик </a:t>
            </a:r>
            <a:r>
              <a:rPr lang="ru-RU" dirty="0"/>
              <a:t>под №1 скажет: «Мне понравилось слушать тебя» и услышит спасибо в ответ, а кто-то из команды скажет всему классу, о чем рассказал ученик под №2. </a:t>
            </a:r>
            <a:endParaRPr lang="ru-RU" dirty="0" smtClean="0"/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6. Такие </a:t>
            </a:r>
            <a:r>
              <a:rPr lang="ru-RU" dirty="0"/>
              <a:t>же действия проделывают ученики под №3 ,с репликой от  №2: «Я бы хотел еще тебя послушать», например, …</a:t>
            </a:r>
          </a:p>
          <a:p>
            <a:pPr marL="0" indent="0" eaLnBrk="1" hangingPunct="1">
              <a:buNone/>
            </a:pPr>
            <a:r>
              <a:rPr lang="ru-RU" dirty="0"/>
              <a:t>7.	…и под №4 ,с репликой от ученика под №3: «Буду рад услышать тебя снова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26424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Алгоритм работы 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». Шаги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5- 7.</a:t>
            </a:r>
            <a:endParaRPr lang="ru-RU" sz="2400" b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lvl="0" algn="ctr">
              <a:defRPr/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8" t="-1" b="44599"/>
          <a:stretch/>
        </p:blipFill>
        <p:spPr bwMode="auto">
          <a:xfrm>
            <a:off x="4860032" y="3039800"/>
            <a:ext cx="239304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8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05595">
            <a:off x="5038250" y="1216434"/>
            <a:ext cx="1257381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663" y="2367370"/>
            <a:ext cx="8640960" cy="381642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dirty="0" smtClean="0"/>
              <a:t>Реплики </a:t>
            </a:r>
            <a:r>
              <a:rPr lang="ru-RU" sz="2000" dirty="0"/>
              <a:t>можно варьировать по своему усмотрению. В заключении, можно дать задание записать, что говорил партнер «по лицу», то есть сидящий </a:t>
            </a:r>
            <a:r>
              <a:rPr lang="ru-RU" sz="2000" dirty="0" smtClean="0"/>
              <a:t>напротив. Таким </a:t>
            </a:r>
            <a:r>
              <a:rPr lang="ru-RU" sz="2000" dirty="0"/>
              <a:t>образом, каждый в </a:t>
            </a:r>
            <a:r>
              <a:rPr lang="ru-RU" sz="2000" dirty="0" smtClean="0"/>
              <a:t>команде: </a:t>
            </a:r>
          </a:p>
          <a:p>
            <a:pPr eaLnBrk="1" hangingPunct="1">
              <a:buFontTx/>
              <a:buChar char="-"/>
            </a:pPr>
            <a:r>
              <a:rPr lang="ru-RU" dirty="0"/>
              <a:t>з</a:t>
            </a:r>
            <a:r>
              <a:rPr lang="ru-RU" dirty="0" smtClean="0"/>
              <a:t>апишет и расскажет</a:t>
            </a:r>
            <a:r>
              <a:rPr lang="ru-RU" dirty="0"/>
              <a:t>, где бы он хотел справлять Рождество,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расскажет (и запишет), </a:t>
            </a:r>
            <a:r>
              <a:rPr lang="ru-RU" dirty="0"/>
              <a:t>где бы хотел справлять Рождество его </a:t>
            </a:r>
            <a:r>
              <a:rPr lang="ru-RU" dirty="0" smtClean="0"/>
              <a:t>партнер,</a:t>
            </a:r>
            <a:endParaRPr lang="ru-RU" dirty="0"/>
          </a:p>
          <a:p>
            <a:pPr eaLnBrk="1" hangingPunct="1">
              <a:buFontTx/>
              <a:buChar char="-"/>
            </a:pPr>
            <a:r>
              <a:rPr lang="ru-RU" dirty="0" smtClean="0"/>
              <a:t>поблагодарит </a:t>
            </a:r>
            <a:r>
              <a:rPr lang="ru-RU" dirty="0"/>
              <a:t>одноклассника за </a:t>
            </a:r>
            <a:r>
              <a:rPr lang="ru-RU" dirty="0" smtClean="0"/>
              <a:t>рассказ</a:t>
            </a:r>
            <a:r>
              <a:rPr lang="ru-RU" dirty="0"/>
              <a:t>, </a:t>
            </a:r>
            <a:endParaRPr lang="ru-RU" dirty="0" smtClean="0"/>
          </a:p>
          <a:p>
            <a:pPr eaLnBrk="1" hangingPunct="1">
              <a:buFontTx/>
              <a:buChar char="-"/>
            </a:pPr>
            <a:r>
              <a:rPr lang="ru-RU" dirty="0" smtClean="0"/>
              <a:t>будет </a:t>
            </a:r>
            <a:r>
              <a:rPr lang="ru-RU" dirty="0"/>
              <a:t>иметь возможность ответить перед всем классом</a:t>
            </a:r>
            <a:r>
              <a:rPr lang="ru-RU" dirty="0" smtClean="0"/>
              <a:t>.</a:t>
            </a:r>
          </a:p>
          <a:p>
            <a:pPr marL="0" indent="0" eaLnBrk="1" hangingPunct="1">
              <a:buNone/>
            </a:pPr>
            <a:r>
              <a:rPr lang="ru-RU" sz="2000" dirty="0" smtClean="0"/>
              <a:t>                   </a:t>
            </a:r>
            <a:r>
              <a:rPr lang="ru-RU" sz="2000" i="1" dirty="0" smtClean="0"/>
              <a:t>Обязательно ли переставлять мебель для работы по обучающим структурам?  </a:t>
            </a:r>
            <a:endParaRPr lang="ru-RU" sz="2000" i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770440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Результат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работы 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». </a:t>
            </a:r>
            <a:endParaRPr lang="ru-RU" sz="2400" b="1" dirty="0" smtClean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lvl="0" algn="ctr"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8" t="-1" b="44599"/>
          <a:stretch/>
        </p:blipFill>
        <p:spPr bwMode="auto">
          <a:xfrm>
            <a:off x="6444208" y="1239060"/>
            <a:ext cx="2088232" cy="119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27361" y="5855843"/>
            <a:ext cx="857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AD0101"/>
              </a:buClr>
            </a:pPr>
            <a:r>
              <a:rPr lang="ru-RU" sz="2000" b="1" dirty="0">
                <a:solidFill>
                  <a:srgbClr val="303030"/>
                </a:solidFill>
                <a:latin typeface="Times New Roman"/>
                <a:cs typeface="+mn-cs"/>
              </a:rPr>
              <a:t>- Нет!</a:t>
            </a:r>
          </a:p>
        </p:txBody>
      </p:sp>
    </p:spTree>
    <p:extLst>
      <p:ext uri="{BB962C8B-B14F-4D97-AF65-F5344CB8AC3E}">
        <p14:creationId xmlns:p14="http://schemas.microsoft.com/office/powerpoint/2010/main" val="258185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544202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i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Как работать 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по обучающим </a:t>
            </a:r>
            <a:r>
              <a:rPr lang="ru-RU" sz="2400" i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структурам не переставляя мебель.</a:t>
            </a:r>
            <a:endParaRPr lang="ru-RU" sz="2400" i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2856"/>
            <a:ext cx="7190586" cy="3865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44738"/>
            <a:ext cx="792832" cy="720080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463" y="4537670"/>
            <a:ext cx="816024" cy="763538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2924944"/>
            <a:ext cx="479223" cy="576064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cxnSp>
        <p:nvCxnSpPr>
          <p:cNvPr id="16" name="Прямая со стрелкой 15"/>
          <p:cNvCxnSpPr/>
          <p:nvPr/>
        </p:nvCxnSpPr>
        <p:spPr>
          <a:xfrm flipH="1">
            <a:off x="1743826" y="2989820"/>
            <a:ext cx="667934" cy="4283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700064" y="2989820"/>
            <a:ext cx="711696" cy="10801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711788" y="1950368"/>
            <a:ext cx="678414" cy="6229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390202" y="1950368"/>
            <a:ext cx="36004" cy="7753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732934" y="3585406"/>
            <a:ext cx="423242" cy="61937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004048" y="3585406"/>
            <a:ext cx="720080" cy="22040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2411760" y="2989820"/>
            <a:ext cx="1584176" cy="90527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411760" y="2989820"/>
            <a:ext cx="1332148" cy="42986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408204" y="1950368"/>
            <a:ext cx="1008112" cy="101058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6426206" y="1950368"/>
            <a:ext cx="486054" cy="8515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732934" y="3585406"/>
            <a:ext cx="1886541" cy="695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732934" y="3620176"/>
            <a:ext cx="2573268" cy="7449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24935" cy="120364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b="1" dirty="0" smtClean="0"/>
              <a:t>1. Положите «</a:t>
            </a:r>
            <a:r>
              <a:rPr lang="en-US" b="1" dirty="0" smtClean="0"/>
              <a:t>Manage Mat</a:t>
            </a:r>
            <a:r>
              <a:rPr lang="ru-RU" b="1" dirty="0" smtClean="0"/>
              <a:t>» на каждую вторую парту.</a:t>
            </a:r>
            <a:endParaRPr lang="en-US" b="1" dirty="0" smtClean="0"/>
          </a:p>
          <a:p>
            <a:pPr marL="0" indent="0" eaLnBrk="1" hangingPunct="1">
              <a:buNone/>
            </a:pPr>
            <a:r>
              <a:rPr lang="ru-RU" b="1" dirty="0" smtClean="0"/>
              <a:t>2. Попросите учеников</a:t>
            </a:r>
            <a:r>
              <a:rPr lang="en-US" b="1" dirty="0" smtClean="0"/>
              <a:t> </a:t>
            </a:r>
            <a:r>
              <a:rPr lang="ru-RU" b="1" dirty="0" smtClean="0"/>
              <a:t>каждой первой парты повернутся.</a:t>
            </a:r>
          </a:p>
          <a:p>
            <a:pPr marL="0" indent="0" eaLnBrk="1" hangingPunct="1">
              <a:buNone/>
            </a:pPr>
            <a:r>
              <a:rPr lang="ru-RU" b="1" dirty="0" smtClean="0"/>
              <a:t>3. Получатся команды из 4х учащихся</a:t>
            </a:r>
            <a:r>
              <a:rPr lang="ru-RU" sz="2000" b="1" dirty="0" smtClean="0"/>
              <a:t>.</a:t>
            </a:r>
          </a:p>
        </p:txBody>
      </p:sp>
      <p:sp>
        <p:nvSpPr>
          <p:cNvPr id="2058" name="Прямоугольник 2057"/>
          <p:cNvSpPr/>
          <p:nvPr/>
        </p:nvSpPr>
        <p:spPr>
          <a:xfrm>
            <a:off x="598513" y="5798586"/>
            <a:ext cx="7020962" cy="400110"/>
          </a:xfrm>
          <a:prstGeom prst="rect">
            <a:avLst/>
          </a:prstGeom>
          <a:solidFill>
            <a:srgbClr val="DB5F13"/>
          </a:solidFill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AD0101"/>
              </a:buClr>
            </a:pPr>
            <a:r>
              <a:rPr lang="ru-RU" sz="2000" b="1" dirty="0">
                <a:solidFill>
                  <a:prstClr val="black"/>
                </a:solidFill>
                <a:latin typeface="Times New Roman"/>
                <a:cs typeface="+mn-cs"/>
              </a:rPr>
              <a:t>А если нет обычных парт, чтобы положить </a:t>
            </a:r>
            <a:r>
              <a:rPr lang="en-US" sz="2000" b="1" dirty="0">
                <a:solidFill>
                  <a:prstClr val="black"/>
                </a:solidFill>
                <a:latin typeface="Times New Roman"/>
                <a:cs typeface="+mn-cs"/>
              </a:rPr>
              <a:t>“Manage mat”?</a:t>
            </a:r>
          </a:p>
        </p:txBody>
      </p:sp>
    </p:spTree>
    <p:extLst>
      <p:ext uri="{BB962C8B-B14F-4D97-AF65-F5344CB8AC3E}">
        <p14:creationId xmlns:p14="http://schemas.microsoft.com/office/powerpoint/2010/main" val="305637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ъект 2"/>
          <p:cNvSpPr>
            <a:spLocks noGrp="1"/>
          </p:cNvSpPr>
          <p:nvPr>
            <p:ph idx="1"/>
          </p:nvPr>
        </p:nvSpPr>
        <p:spPr>
          <a:xfrm>
            <a:off x="150540" y="980728"/>
            <a:ext cx="8964488" cy="417646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Урок </a:t>
            </a:r>
            <a:r>
              <a:rPr lang="ru-RU" dirty="0"/>
              <a:t>должен обеспечивать </a:t>
            </a:r>
            <a:r>
              <a:rPr lang="ru-RU" b="1" dirty="0" smtClean="0"/>
              <a:t>результаты учебного </a:t>
            </a:r>
            <a:r>
              <a:rPr lang="ru-RU" b="1" dirty="0"/>
              <a:t>процесса, </a:t>
            </a:r>
            <a:r>
              <a:rPr lang="ru-RU" sz="2500" b="1" dirty="0" smtClean="0"/>
              <a:t>социализацию</a:t>
            </a:r>
            <a:r>
              <a:rPr lang="ru-RU" sz="2500" b="1" dirty="0"/>
              <a:t>,</a:t>
            </a:r>
            <a:r>
              <a:rPr lang="ru-RU" dirty="0"/>
              <a:t> </a:t>
            </a:r>
            <a:r>
              <a:rPr lang="ru-RU" sz="2600" dirty="0"/>
              <a:t>развитие</a:t>
            </a:r>
            <a:r>
              <a:rPr lang="ru-RU" sz="2600" b="1" dirty="0"/>
              <a:t> познавательной</a:t>
            </a:r>
            <a:r>
              <a:rPr lang="ru-RU" sz="2600" dirty="0"/>
              <a:t>, </a:t>
            </a:r>
            <a:r>
              <a:rPr lang="ru-RU" sz="2700" b="1" dirty="0"/>
              <a:t>эмоциональной</a:t>
            </a:r>
            <a:r>
              <a:rPr lang="ru-RU" sz="2800" dirty="0"/>
              <a:t> </a:t>
            </a:r>
            <a:r>
              <a:rPr lang="ru-RU" dirty="0"/>
              <a:t>и </a:t>
            </a:r>
            <a:r>
              <a:rPr lang="ru-RU" sz="2800" b="1" dirty="0"/>
              <a:t>волевой сфер </a:t>
            </a:r>
            <a:r>
              <a:rPr lang="ru-RU" dirty="0"/>
              <a:t>обучаемых, освоение </a:t>
            </a:r>
            <a:r>
              <a:rPr lang="ru-RU" sz="2900" b="1" dirty="0"/>
              <a:t>правил речевого поведения</a:t>
            </a:r>
            <a:r>
              <a:rPr lang="ru-RU" dirty="0"/>
              <a:t>, формирование </a:t>
            </a:r>
            <a:r>
              <a:rPr lang="ru-RU" sz="3000" b="1" dirty="0"/>
              <a:t>дружелюбного отношения </a:t>
            </a:r>
            <a:r>
              <a:rPr lang="ru-RU" dirty="0"/>
              <a:t>и толерантности друг к другу. Учитель должен делать упор на </a:t>
            </a:r>
            <a:r>
              <a:rPr lang="ru-RU" sz="3100" b="1" dirty="0"/>
              <a:t>взаимодействие учащихся друг с другом</a:t>
            </a:r>
            <a:r>
              <a:rPr lang="ru-RU" sz="3100" dirty="0"/>
              <a:t>,</a:t>
            </a:r>
            <a:r>
              <a:rPr lang="ru-RU" dirty="0"/>
              <a:t> чтобы каждый из них стал </a:t>
            </a:r>
            <a:r>
              <a:rPr lang="ru-RU" dirty="0" smtClean="0"/>
              <a:t>активным </a:t>
            </a:r>
            <a:r>
              <a:rPr lang="ru-RU" dirty="0"/>
              <a:t>участником образовательного процесса </a:t>
            </a:r>
            <a:r>
              <a:rPr lang="ru-RU" sz="3200" b="1" dirty="0" smtClean="0"/>
              <a:t>в </a:t>
            </a:r>
            <a:r>
              <a:rPr lang="ru-RU" sz="3200" b="1" dirty="0"/>
              <a:t>комфортной</a:t>
            </a:r>
            <a:r>
              <a:rPr lang="ru-RU" dirty="0"/>
              <a:t> для  себя </a:t>
            </a:r>
            <a:r>
              <a:rPr lang="ru-RU" sz="3200" b="1" dirty="0"/>
              <a:t>обстановке</a:t>
            </a:r>
            <a:r>
              <a:rPr lang="ru-RU" dirty="0"/>
              <a:t>. </a:t>
            </a:r>
            <a:endParaRPr lang="en-GB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10400" cy="388639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28676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6781800" cy="863947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По основным положениям  ФГОС  и  примерной программе </a:t>
            </a:r>
            <a:r>
              <a:rPr lang="ru-RU" sz="2400" dirty="0"/>
              <a:t>по </a:t>
            </a:r>
            <a:r>
              <a:rPr lang="ru-RU" sz="2400" dirty="0" smtClean="0"/>
              <a:t>Иностранному языку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482774" y="5013176"/>
            <a:ext cx="808831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FF9933"/>
                </a:solidFill>
              </a:rPr>
              <a:t>Есть ли метод, обеспечивающий соответствие урока ВСЕМ этим требованиям?</a:t>
            </a:r>
            <a:endParaRPr lang="en-GB" dirty="0" smtClean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uild="p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554416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2092" y="5430808"/>
            <a:ext cx="7920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000" dirty="0" smtClean="0">
                <a:solidFill>
                  <a:prstClr val="black"/>
                </a:solidFill>
                <a:latin typeface="Times New Roman"/>
              </a:rPr>
              <a:t>If the tables are not moveable why not </a:t>
            </a:r>
            <a:r>
              <a:rPr lang="en-US" sz="2000" dirty="0">
                <a:solidFill>
                  <a:prstClr val="black"/>
                </a:solidFill>
                <a:latin typeface="Times New Roman"/>
              </a:rPr>
              <a:t>make </a:t>
            </a:r>
            <a:r>
              <a:rPr lang="en-US" sz="2000" b="1" dirty="0">
                <a:solidFill>
                  <a:prstClr val="black"/>
                </a:solidFill>
                <a:latin typeface="Times New Roman"/>
              </a:rPr>
              <a:t>moveable “Manage </a:t>
            </a:r>
            <a:r>
              <a:rPr lang="en-US" sz="2000" b="1" dirty="0" smtClean="0">
                <a:solidFill>
                  <a:prstClr val="black"/>
                </a:solidFill>
                <a:latin typeface="Times New Roman"/>
              </a:rPr>
              <a:t>mat”</a:t>
            </a:r>
            <a:r>
              <a:rPr lang="en-US" sz="2000" dirty="0" smtClean="0">
                <a:solidFill>
                  <a:prstClr val="black"/>
                </a:solidFill>
                <a:latin typeface="Times New Roman"/>
              </a:rPr>
              <a:t>?  </a:t>
            </a:r>
            <a:endParaRPr lang="ru-RU" sz="2000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632" y="1814359"/>
            <a:ext cx="57054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“Manage mat”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- статичная схема для работы 4х человек.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endParaRPr lang="ru-RU" sz="2000" b="1" dirty="0" smtClean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Что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делать если у каждого ученика отдельная парта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?</a:t>
            </a:r>
            <a:endParaRPr lang="ru-RU" sz="2000" b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58626" y="1282434"/>
            <a:ext cx="1621982" cy="1297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727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26424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89475" y="797773"/>
            <a:ext cx="77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latin typeface="+mn-lt"/>
              </a:rPr>
              <a:t>Join-in-groups cards/ JIG cards</a:t>
            </a:r>
            <a:endParaRPr lang="ru-RU" sz="3600" dirty="0"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4567"/>
            <a:ext cx="2767534" cy="184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043" y="1409655"/>
            <a:ext cx="3489185" cy="2946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2551510" cy="186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782" y="4149080"/>
            <a:ext cx="2461256" cy="17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4294967295"/>
          </p:nvPr>
        </p:nvSpPr>
        <p:spPr>
          <a:xfrm>
            <a:off x="342900" y="645418"/>
            <a:ext cx="8189540" cy="76735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b="1" dirty="0"/>
              <a:t>Один тестовый вопрос перед </a:t>
            </a:r>
            <a:r>
              <a:rPr lang="ru-RU" sz="2000" b="1" dirty="0" smtClean="0"/>
              <a:t>просмотром видеофрагмента.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dirty="0" smtClean="0"/>
              <a:t>Выберете правильный ответ</a:t>
            </a:r>
            <a:r>
              <a:rPr lang="ru-RU" sz="2000" b="1" dirty="0" smtClean="0">
                <a:latin typeface="Arial" charset="0"/>
              </a:rPr>
              <a:t>.</a:t>
            </a:r>
            <a:endParaRPr lang="en-US" sz="2000" b="1" dirty="0" smtClean="0">
              <a:latin typeface="Arial" charset="0"/>
            </a:endParaRPr>
          </a:p>
        </p:txBody>
      </p:sp>
      <p:sp>
        <p:nvSpPr>
          <p:cNvPr id="25603" name="Содержимое 2"/>
          <p:cNvSpPr>
            <a:spLocks/>
          </p:cNvSpPr>
          <p:nvPr/>
        </p:nvSpPr>
        <p:spPr bwMode="auto">
          <a:xfrm>
            <a:off x="1187624" y="2305050"/>
            <a:ext cx="64770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95300" indent="-495300"/>
            <a:r>
              <a:rPr lang="en-US" sz="2400" b="1" dirty="0" smtClean="0">
                <a:latin typeface="Arial" charset="0"/>
                <a:cs typeface="Arial" charset="0"/>
              </a:rPr>
              <a:t>A</a:t>
            </a:r>
            <a:r>
              <a:rPr lang="en-US" sz="2400" b="1" dirty="0">
                <a:latin typeface="Arial" charset="0"/>
                <a:cs typeface="Arial" charset="0"/>
              </a:rPr>
              <a:t>. </a:t>
            </a:r>
            <a:r>
              <a:rPr lang="ru-RU" sz="2400" b="1" dirty="0" smtClean="0">
                <a:latin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всегда </a:t>
            </a:r>
            <a:r>
              <a:rPr lang="ru-RU" sz="2400" dirty="0">
                <a:latin typeface="Arial" charset="0"/>
                <a:cs typeface="Arial" charset="0"/>
              </a:rPr>
              <a:t>очень похожи на ошибки, которые ученик делает в родном языке</a:t>
            </a:r>
            <a:r>
              <a:rPr lang="en-US" sz="2400" dirty="0">
                <a:latin typeface="Arial" charset="0"/>
                <a:cs typeface="Arial" charset="0"/>
              </a:rPr>
              <a:t>.</a:t>
            </a:r>
          </a:p>
          <a:p>
            <a:pPr marL="495300" indent="-495300">
              <a:buFontTx/>
              <a:buChar char="•"/>
            </a:pPr>
            <a:endParaRPr lang="en-US" sz="2400" dirty="0">
              <a:latin typeface="Arial" charset="0"/>
              <a:cs typeface="Arial" charset="0"/>
            </a:endParaRPr>
          </a:p>
          <a:p>
            <a:pPr marL="495300" indent="-495300"/>
            <a:r>
              <a:rPr lang="en-US" sz="2400" b="1" dirty="0">
                <a:latin typeface="Arial" charset="0"/>
                <a:cs typeface="Arial" charset="0"/>
              </a:rPr>
              <a:t>B.</a:t>
            </a:r>
            <a:r>
              <a:rPr lang="en-US" sz="2400" dirty="0">
                <a:latin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 могут закрепиться</a:t>
            </a:r>
            <a:r>
              <a:rPr lang="en-US" sz="2400" dirty="0">
                <a:latin typeface="Arial" charset="0"/>
                <a:cs typeface="Arial" charset="0"/>
              </a:rPr>
              <a:t>.</a:t>
            </a:r>
          </a:p>
          <a:p>
            <a:pPr marL="495300" indent="-495300"/>
            <a:endParaRPr lang="en-US" sz="2400" dirty="0">
              <a:latin typeface="Arial" charset="0"/>
              <a:cs typeface="Arial" charset="0"/>
            </a:endParaRPr>
          </a:p>
          <a:p>
            <a:pPr marL="495300" indent="-495300"/>
            <a:r>
              <a:rPr lang="en-US" sz="2400" b="1" dirty="0">
                <a:latin typeface="Arial" charset="0"/>
                <a:cs typeface="Arial" charset="0"/>
              </a:rPr>
              <a:t>C.</a:t>
            </a:r>
            <a:r>
              <a:rPr lang="en-US" sz="2400" dirty="0">
                <a:latin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 нужно </a:t>
            </a:r>
            <a:r>
              <a:rPr lang="ru-RU" sz="2400" dirty="0">
                <a:latin typeface="Arial" charset="0"/>
                <a:cs typeface="Arial" charset="0"/>
              </a:rPr>
              <a:t>немедленно исправлять</a:t>
            </a:r>
            <a:r>
              <a:rPr lang="en-US" sz="2800" dirty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25604" name="Содержимое 2"/>
          <p:cNvSpPr>
            <a:spLocks/>
          </p:cNvSpPr>
          <p:nvPr/>
        </p:nvSpPr>
        <p:spPr bwMode="auto">
          <a:xfrm>
            <a:off x="561578" y="161925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95300" indent="-49530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ru-RU" sz="3200" b="1" dirty="0" smtClean="0">
                <a:latin typeface="Arial" charset="0"/>
                <a:cs typeface="Arial" charset="0"/>
              </a:rPr>
              <a:t>Ошибки </a:t>
            </a:r>
            <a:r>
              <a:rPr lang="ru-RU" sz="3200" b="1" dirty="0">
                <a:latin typeface="Arial" charset="0"/>
                <a:cs typeface="Arial" charset="0"/>
              </a:rPr>
              <a:t>в изучаемом языке</a:t>
            </a:r>
            <a:endParaRPr lang="en-US" sz="3200" dirty="0">
              <a:latin typeface="Arial" charset="0"/>
              <a:cs typeface="Arial" charset="0"/>
            </a:endParaRPr>
          </a:p>
          <a:p>
            <a:pPr marL="495300" indent="-49530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ru-RU" sz="3200" b="1" dirty="0" smtClean="0">
                <a:latin typeface="Trebuchet MS" pitchFamily="34" charset="0"/>
                <a:cs typeface="Arial" charset="0"/>
              </a:rPr>
              <a:t> </a:t>
            </a:r>
            <a:endParaRPr lang="en-US" sz="3200" b="1" dirty="0">
              <a:latin typeface="Trebuchet MS" pitchFamily="34" charset="0"/>
              <a:cs typeface="Arial" charset="0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186342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59"/>
          <a:stretch/>
        </p:blipFill>
        <p:spPr bwMode="auto">
          <a:xfrm>
            <a:off x="1159383" y="1685925"/>
            <a:ext cx="675322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4642470"/>
            <a:ext cx="8640960" cy="152283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/>
              <a:t>З</a:t>
            </a:r>
            <a:r>
              <a:rPr lang="ru-RU" dirty="0" smtClean="0"/>
              <a:t>адание немного изменено: </a:t>
            </a:r>
            <a:r>
              <a:rPr lang="ru-RU" b="1" dirty="0" smtClean="0"/>
              <a:t>Используя лексику текста, напишите, почему вы любите праздновать Рождество</a:t>
            </a:r>
            <a:r>
              <a:rPr lang="ru-RU" b="1" dirty="0"/>
              <a:t> </a:t>
            </a:r>
            <a:r>
              <a:rPr lang="ru-RU" b="1" dirty="0" smtClean="0"/>
              <a:t>(что вам нравится делать). </a:t>
            </a:r>
            <a:r>
              <a:rPr lang="ru-RU" i="1" dirty="0" smtClean="0"/>
              <a:t>…ссылка на видео</a:t>
            </a:r>
            <a:endParaRPr lang="ru-RU" b="1" dirty="0" smtClean="0"/>
          </a:p>
          <a:p>
            <a:pPr marL="0" indent="0" eaLnBrk="1" hangingPunct="1">
              <a:buNone/>
            </a:pPr>
            <a:r>
              <a:rPr lang="ru-RU" dirty="0" smtClean="0"/>
              <a:t>Еще раз посмотрим на алгоритм работы</a:t>
            </a:r>
            <a:r>
              <a:rPr lang="en-US" dirty="0" smtClean="0"/>
              <a:t> </a:t>
            </a:r>
            <a:r>
              <a:rPr lang="ru-RU" dirty="0" smtClean="0"/>
              <a:t>структуры: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1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Работа в команде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», </a:t>
            </a:r>
          </a:p>
          <a:p>
            <a:pPr lvl="0" algn="ctr"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c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использованием Группирующих карточек (</a:t>
            </a:r>
            <a:r>
              <a:rPr lang="en-US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JIG cards)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</a:p>
          <a:p>
            <a:pPr lvl="0" algn="ctr"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5756"/>
            <a:ext cx="6238327" cy="168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3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1155426"/>
            <a:ext cx="8748972" cy="4649838"/>
          </a:xfrm>
        </p:spPr>
        <p:txBody>
          <a:bodyPr/>
          <a:lstStyle/>
          <a:p>
            <a:pPr marL="342900" indent="-342900" eaLnBrk="1" hangingPunct="1">
              <a:buAutoNum type="arabicPeriod"/>
            </a:pPr>
            <a:r>
              <a:rPr lang="ru-RU" sz="1800" dirty="0" smtClean="0"/>
              <a:t>Все </a:t>
            </a:r>
            <a:r>
              <a:rPr lang="ru-RU" sz="1800" dirty="0"/>
              <a:t>обучаемые в течение 2 минут обдумывают и записывают задание.  </a:t>
            </a:r>
            <a:endParaRPr lang="ru-RU" sz="1800" dirty="0" smtClean="0"/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Учитель </a:t>
            </a:r>
            <a:r>
              <a:rPr lang="ru-RU" sz="1800" dirty="0"/>
              <a:t>объявляет, что теперь у каждого из четырех участников команды, сидящих вместе, будет 15 секунд, чтобы сказать, почему они любят праздновать Рождество, трем остальным. </a:t>
            </a:r>
            <a:r>
              <a:rPr lang="ru-RU" sz="1800" dirty="0" smtClean="0"/>
              <a:t>Начинает </a:t>
            </a:r>
            <a:r>
              <a:rPr lang="ru-RU" sz="1800" dirty="0"/>
              <a:t>участник под номером 1, включатся </a:t>
            </a:r>
            <a:r>
              <a:rPr lang="ru-RU" sz="1800" dirty="0" smtClean="0"/>
              <a:t>таймер.</a:t>
            </a:r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Через </a:t>
            </a:r>
            <a:r>
              <a:rPr lang="ru-RU" sz="1800" dirty="0"/>
              <a:t>15 секунд, попросите учеников, сидящих под номером №4 встать (чтобы они точно знали, кто должен говорить), и сказать только что ответившему №1: «Было очень интересно тебя слушать». Пусть №1 скажет «</a:t>
            </a:r>
            <a:r>
              <a:rPr lang="ru-RU" sz="1800" dirty="0" err="1"/>
              <a:t>Thank</a:t>
            </a:r>
            <a:r>
              <a:rPr lang="ru-RU" sz="1800" dirty="0"/>
              <a:t> </a:t>
            </a:r>
            <a:r>
              <a:rPr lang="ru-RU" sz="1800" dirty="0" err="1"/>
              <a:t>you</a:t>
            </a:r>
            <a:r>
              <a:rPr lang="ru-RU" sz="1800" dirty="0"/>
              <a:t>» в </a:t>
            </a:r>
            <a:r>
              <a:rPr lang="ru-RU" sz="1800" dirty="0" smtClean="0"/>
              <a:t>ответ.</a:t>
            </a:r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Рефлексия</a:t>
            </a:r>
            <a:r>
              <a:rPr lang="ru-RU" sz="1800" dirty="0"/>
              <a:t>, чтобы научить ребят слушать друг друга! Попросите тех, кто слушал, сказать всему классу то, что они услышали. Можно спросить желающих, или по одному человеку из каждой команды. </a:t>
            </a:r>
            <a:endParaRPr lang="ru-RU" sz="1800" dirty="0" smtClean="0"/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Затем </a:t>
            </a:r>
            <a:r>
              <a:rPr lang="ru-RU" sz="1800" dirty="0"/>
              <a:t>очередь говорить ученику под номером 2, которому через 15 секунд ученик под №1 скажет: «Мне понравилось слушать тебя» и услышит спасибо в ответ, а кто-то из команды скажет всему классу, о чем рассказал ученик под №2. </a:t>
            </a:r>
            <a:endParaRPr lang="ru-RU" sz="1800" dirty="0" smtClean="0"/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Такие </a:t>
            </a:r>
            <a:r>
              <a:rPr lang="ru-RU" sz="1800" dirty="0"/>
              <a:t>же действия проделывают ученики под №3 </a:t>
            </a:r>
            <a:r>
              <a:rPr lang="ru-RU" sz="1800" dirty="0" smtClean="0"/>
              <a:t>и </a:t>
            </a:r>
            <a:r>
              <a:rPr lang="ru-RU" sz="1800" dirty="0"/>
              <a:t>под №4 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332656"/>
            <a:ext cx="8424936" cy="82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Алгоритм работы по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», </a:t>
            </a:r>
          </a:p>
          <a:p>
            <a:pPr lvl="0" algn="ctr"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42374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288" y="1267248"/>
            <a:ext cx="8894761" cy="344586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dirty="0"/>
              <a:t>Урок должен обеспечивать </a:t>
            </a:r>
            <a:r>
              <a:rPr lang="ru-RU" sz="2000" b="1" dirty="0"/>
              <a:t>результаты учебного процесса, </a:t>
            </a:r>
            <a:r>
              <a:rPr lang="ru-RU" sz="2100" b="1" dirty="0"/>
              <a:t>социализацию</a:t>
            </a:r>
            <a:r>
              <a:rPr lang="ru-RU" sz="2000" b="1" dirty="0"/>
              <a:t>,</a:t>
            </a:r>
            <a:r>
              <a:rPr lang="ru-RU" sz="2000" dirty="0"/>
              <a:t> развитие</a:t>
            </a:r>
            <a:r>
              <a:rPr lang="ru-RU" sz="2000" b="1" dirty="0"/>
              <a:t> </a:t>
            </a:r>
            <a:r>
              <a:rPr lang="ru-RU" sz="2200" b="1" dirty="0"/>
              <a:t>познавательной</a:t>
            </a:r>
            <a:r>
              <a:rPr lang="ru-RU" sz="2200" dirty="0"/>
              <a:t>,</a:t>
            </a:r>
            <a:r>
              <a:rPr lang="ru-RU" sz="2000" dirty="0"/>
              <a:t> </a:t>
            </a:r>
            <a:r>
              <a:rPr lang="ru-RU" sz="2300" b="1" dirty="0"/>
              <a:t>эмоциональной</a:t>
            </a:r>
            <a:r>
              <a:rPr lang="ru-RU" sz="2000" dirty="0"/>
              <a:t> и </a:t>
            </a:r>
            <a:r>
              <a:rPr lang="ru-RU" b="1" dirty="0"/>
              <a:t>волевой сфер </a:t>
            </a:r>
            <a:r>
              <a:rPr lang="ru-RU" sz="2000" dirty="0"/>
              <a:t>обучаемых, освоение </a:t>
            </a:r>
            <a:r>
              <a:rPr lang="ru-RU" sz="2500" b="1" dirty="0"/>
              <a:t>правил речевого поведения</a:t>
            </a:r>
            <a:r>
              <a:rPr lang="ru-RU" sz="2000" dirty="0"/>
              <a:t>, формирование </a:t>
            </a:r>
            <a:r>
              <a:rPr lang="ru-RU" sz="2600" b="1" dirty="0"/>
              <a:t>дружелюбного отношения </a:t>
            </a:r>
            <a:r>
              <a:rPr lang="ru-RU" sz="2000" dirty="0"/>
              <a:t>и толерантности друг к другу. Учитель должен делать упор на </a:t>
            </a:r>
            <a:r>
              <a:rPr lang="ru-RU" sz="2700" b="1" dirty="0"/>
              <a:t>взаимодействие учащихся друг с другом</a:t>
            </a:r>
            <a:r>
              <a:rPr lang="ru-RU" sz="2800" dirty="0"/>
              <a:t>,</a:t>
            </a:r>
            <a:r>
              <a:rPr lang="ru-RU" sz="2000" dirty="0"/>
              <a:t> чтобы каждый из них стал активным участником образовательного процесса </a:t>
            </a:r>
            <a:r>
              <a:rPr lang="ru-RU" sz="2800" b="1" dirty="0"/>
              <a:t>в комфортной</a:t>
            </a:r>
            <a:r>
              <a:rPr lang="ru-RU" sz="2000" dirty="0"/>
              <a:t> для  себя </a:t>
            </a:r>
            <a:r>
              <a:rPr lang="ru-RU" sz="2800" b="1" dirty="0"/>
              <a:t>обстановке</a:t>
            </a:r>
            <a:r>
              <a:rPr lang="ru-RU" sz="2000" dirty="0"/>
              <a:t>. </a:t>
            </a:r>
            <a:endParaRPr lang="en-GB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7406" y="4781341"/>
            <a:ext cx="55587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03030"/>
                </a:solidFill>
                <a:latin typeface="Times New Roman"/>
                <a:cs typeface="+mn-cs"/>
              </a:rPr>
              <a:t>Для большей </a:t>
            </a:r>
            <a:r>
              <a:rPr lang="ru-RU" sz="2000" dirty="0" smtClean="0">
                <a:solidFill>
                  <a:srgbClr val="303030"/>
                </a:solidFill>
                <a:latin typeface="Times New Roman"/>
                <a:cs typeface="+mn-cs"/>
              </a:rPr>
              <a:t>наглядности: 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303030"/>
                </a:solidFill>
                <a:latin typeface="Times New Roman"/>
                <a:cs typeface="+mn-cs"/>
              </a:rPr>
              <a:t>пронумеруем их, и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303030"/>
                </a:solidFill>
                <a:latin typeface="Times New Roman"/>
                <a:cs typeface="+mn-cs"/>
              </a:rPr>
              <a:t>выведем  </a:t>
            </a:r>
            <a:r>
              <a:rPr lang="ru-RU" sz="2000" dirty="0">
                <a:solidFill>
                  <a:srgbClr val="303030"/>
                </a:solidFill>
                <a:latin typeface="Times New Roman"/>
                <a:cs typeface="+mn-cs"/>
              </a:rPr>
              <a:t>в сопоставительную таблицу: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1648" y="546517"/>
            <a:ext cx="7992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03030"/>
                </a:solidFill>
                <a:latin typeface="Times New Roman"/>
                <a:cs typeface="+mn-cs"/>
              </a:rPr>
              <a:t>Вернемся к требованиям ФГОС </a:t>
            </a:r>
            <a:r>
              <a:rPr lang="ru-RU" sz="2800" dirty="0">
                <a:solidFill>
                  <a:srgbClr val="303030"/>
                </a:solidFill>
                <a:latin typeface="Times New Roman"/>
                <a:cs typeface="+mn-cs"/>
              </a:rPr>
              <a:t>к современному </a:t>
            </a:r>
            <a:r>
              <a:rPr lang="ru-RU" sz="2800" dirty="0" smtClean="0">
                <a:solidFill>
                  <a:srgbClr val="303030"/>
                </a:solidFill>
                <a:latin typeface="Times New Roman"/>
                <a:cs typeface="+mn-cs"/>
              </a:rPr>
              <a:t>уроку:</a:t>
            </a:r>
            <a:endParaRPr lang="ru-RU" sz="2400" dirty="0">
              <a:solidFill>
                <a:srgbClr val="303030"/>
              </a:solidFill>
              <a:latin typeface="Times New Roman"/>
              <a:cs typeface="+mn-cs"/>
            </a:endParaRPr>
          </a:p>
        </p:txBody>
      </p:sp>
      <p:sp>
        <p:nvSpPr>
          <p:cNvPr id="8" name="Семиугольник 7"/>
          <p:cNvSpPr/>
          <p:nvPr/>
        </p:nvSpPr>
        <p:spPr>
          <a:xfrm>
            <a:off x="2915816" y="1413133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9" name="Семиугольник 8"/>
          <p:cNvSpPr/>
          <p:nvPr/>
        </p:nvSpPr>
        <p:spPr>
          <a:xfrm>
            <a:off x="6588224" y="1413133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10" name="Семиугольник 9"/>
          <p:cNvSpPr/>
          <p:nvPr/>
        </p:nvSpPr>
        <p:spPr>
          <a:xfrm>
            <a:off x="21382" y="1824702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11" name="Семиугольник 10"/>
          <p:cNvSpPr/>
          <p:nvPr/>
        </p:nvSpPr>
        <p:spPr>
          <a:xfrm>
            <a:off x="1028006" y="2247790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6</a:t>
            </a:r>
          </a:p>
        </p:txBody>
      </p:sp>
      <p:sp>
        <p:nvSpPr>
          <p:cNvPr id="12" name="Семиугольник 11"/>
          <p:cNvSpPr/>
          <p:nvPr/>
        </p:nvSpPr>
        <p:spPr>
          <a:xfrm>
            <a:off x="5580112" y="1824702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  <p:sp>
        <p:nvSpPr>
          <p:cNvPr id="13" name="Семиугольник 12"/>
          <p:cNvSpPr/>
          <p:nvPr/>
        </p:nvSpPr>
        <p:spPr>
          <a:xfrm>
            <a:off x="3275856" y="1824702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14" name="Семиугольник 13"/>
          <p:cNvSpPr/>
          <p:nvPr/>
        </p:nvSpPr>
        <p:spPr>
          <a:xfrm>
            <a:off x="51792" y="2657619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7</a:t>
            </a:r>
          </a:p>
        </p:txBody>
      </p:sp>
      <p:sp>
        <p:nvSpPr>
          <p:cNvPr id="15" name="Семиугольник 14"/>
          <p:cNvSpPr/>
          <p:nvPr/>
        </p:nvSpPr>
        <p:spPr>
          <a:xfrm>
            <a:off x="2483768" y="3068960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8</a:t>
            </a:r>
          </a:p>
        </p:txBody>
      </p:sp>
      <p:sp>
        <p:nvSpPr>
          <p:cNvPr id="16" name="Семиугольник 15"/>
          <p:cNvSpPr/>
          <p:nvPr/>
        </p:nvSpPr>
        <p:spPr>
          <a:xfrm>
            <a:off x="1043608" y="3792066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9</a:t>
            </a:r>
          </a:p>
        </p:txBody>
      </p:sp>
      <p:sp>
        <p:nvSpPr>
          <p:cNvPr id="1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23348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361635"/>
              </p:ext>
            </p:extLst>
          </p:nvPr>
        </p:nvGraphicFramePr>
        <p:xfrm>
          <a:off x="179512" y="548679"/>
          <a:ext cx="8784975" cy="5501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0"/>
                <a:gridCol w="1512168"/>
                <a:gridCol w="1310864"/>
                <a:gridCol w="818527"/>
                <a:gridCol w="822936"/>
              </a:tblGrid>
              <a:tr h="423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Требования к уроку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Фронтальный опрос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Teambuilding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Round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Rally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1)  результат учебного процесса (повторение лексики)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55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2)+8) социализация, взаимодействие учащихся друг с другом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3) развитие познавательной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(</a:t>
                      </a:r>
                      <a:r>
                        <a:rPr lang="ru-RU" sz="1200" dirty="0" smtClean="0">
                          <a:effectLst/>
                        </a:rPr>
                        <a:t>сравнивают </a:t>
                      </a:r>
                      <a:r>
                        <a:rPr lang="ru-RU" sz="1200" dirty="0">
                          <a:effectLst/>
                        </a:rPr>
                        <a:t>и сопоставляют)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4) развитие эмоциональной сферы обучаемых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5) развитие волевой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6) освоение правил речевого поведения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Скорее 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34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7) формирование дружелюбного отношения и толерантности друг к другу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1057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9) комфортная обстановка: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А. для активных,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Б. для тех, кто испытывает затруднения, отвечая перед всем классом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Да,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baseline="0" dirty="0" smtClean="0">
                          <a:effectLst/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соблюдении  принципов.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7" marR="649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499992" y="1124744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499992" y="1700808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2238276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814340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99992" y="3390404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3861048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4316512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4892576"/>
            <a:ext cx="4392488" cy="1128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справка 20">
            <a:hlinkClick r:id="" action="ppaction://noaction" highlightClick="1"/>
          </p:cNvPr>
          <p:cNvSpPr/>
          <p:nvPr/>
        </p:nvSpPr>
        <p:spPr>
          <a:xfrm>
            <a:off x="8388424" y="5456932"/>
            <a:ext cx="504056" cy="56435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89080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420351"/>
              </p:ext>
            </p:extLst>
          </p:nvPr>
        </p:nvGraphicFramePr>
        <p:xfrm>
          <a:off x="224111" y="620688"/>
          <a:ext cx="8784975" cy="5501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0"/>
                <a:gridCol w="1512168"/>
                <a:gridCol w="1310864"/>
                <a:gridCol w="818527"/>
                <a:gridCol w="822936"/>
              </a:tblGrid>
              <a:tr h="423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Требования к уроку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Фронтальный опрос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Teambuilding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Round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Rally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1)  результат учебного процесса (повторение лексики)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55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2)+8) социализация, взаимодействие учащихся друг с другом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3) развитие познавательной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(</a:t>
                      </a:r>
                      <a:r>
                        <a:rPr lang="ru-RU" sz="1200" dirty="0" smtClean="0">
                          <a:effectLst/>
                        </a:rPr>
                        <a:t>сравнивают </a:t>
                      </a:r>
                      <a:r>
                        <a:rPr lang="ru-RU" sz="1200" dirty="0">
                          <a:effectLst/>
                        </a:rPr>
                        <a:t>и сопоставляют)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4) развитие эмоциональной сферы обучаемых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5) развитие волевой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6) освоение правил речевого поведения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Скорее 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34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7) формирование дружелюбного отношения и толерантности друг к другу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1057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9) комфортная обстановка: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А. для активных,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Б. для тех, кто испытывает затруднения, отвечая перед всем классом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Да,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baseline="0" dirty="0" smtClean="0">
                          <a:effectLst/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соблюдении  принципов.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7" marR="649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55776" y="97468"/>
            <a:ext cx="6137870" cy="523220"/>
          </a:xfrm>
          <a:prstGeom prst="rect">
            <a:avLst/>
          </a:prstGeom>
          <a:solidFill>
            <a:srgbClr val="DB5F13"/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/>
                <a:cs typeface="+mn-cs"/>
              </a:rPr>
              <a:t>Какая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cs typeface="+mn-cs"/>
              </a:rPr>
              <a:t>форма работы эффективнее 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85631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83568" y="476672"/>
            <a:ext cx="770485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000" b="1" dirty="0">
                <a:latin typeface="Times New Roman"/>
              </a:rPr>
              <a:t>Как контролировать правильность ответов, </a:t>
            </a:r>
            <a:r>
              <a:rPr lang="ru-RU" sz="2000" b="1" dirty="0" smtClean="0">
                <a:latin typeface="Times New Roman"/>
              </a:rPr>
              <a:t>когда </a:t>
            </a:r>
            <a:r>
              <a:rPr lang="ru-RU" sz="2000" b="1" dirty="0">
                <a:latin typeface="Times New Roman"/>
              </a:rPr>
              <a:t>несколько человек говорят одновременно, </a:t>
            </a:r>
            <a:r>
              <a:rPr lang="ru-RU" sz="2000" b="1" dirty="0" smtClean="0">
                <a:latin typeface="Times New Roman"/>
              </a:rPr>
              <a:t>и </a:t>
            </a:r>
            <a:r>
              <a:rPr lang="ru-RU" sz="2000" b="1" dirty="0">
                <a:latin typeface="Times New Roman"/>
              </a:rPr>
              <a:t>как их оценивать?</a:t>
            </a:r>
            <a:endParaRPr lang="ru-RU" sz="2000" b="1" dirty="0" smtClean="0">
              <a:latin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0379" y="1106488"/>
            <a:ext cx="8571233" cy="504056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Обучающие структуры контролируют участие, взаимное уважение и  общую вовлеченность</a:t>
            </a:r>
          </a:p>
          <a:p>
            <a:pPr marL="0" indent="0">
              <a:buNone/>
            </a:pPr>
            <a:r>
              <a:rPr lang="ru-RU" sz="1800" b="1" i="1" dirty="0" smtClean="0"/>
              <a:t>Что </a:t>
            </a:r>
            <a:r>
              <a:rPr lang="ru-RU" sz="1800" b="1" i="1" dirty="0"/>
              <a:t>же делать с отметками? </a:t>
            </a:r>
          </a:p>
          <a:p>
            <a:r>
              <a:rPr lang="ru-RU" sz="1800" b="1" dirty="0" smtClean="0"/>
              <a:t>учащиеся </a:t>
            </a:r>
            <a:r>
              <a:rPr lang="ru-RU" sz="1800" b="1" dirty="0"/>
              <a:t>пишут свои ответы в начале работы по структуре;</a:t>
            </a:r>
          </a:p>
          <a:p>
            <a:r>
              <a:rPr lang="ru-RU" sz="1800" b="1" dirty="0" smtClean="0"/>
              <a:t>на </a:t>
            </a:r>
            <a:r>
              <a:rPr lang="ru-RU" sz="1800" b="1" dirty="0"/>
              <a:t>одном из последующих </a:t>
            </a:r>
            <a:r>
              <a:rPr lang="ru-RU" sz="1800" b="1" dirty="0" smtClean="0"/>
              <a:t>этапов </a:t>
            </a:r>
            <a:r>
              <a:rPr lang="ru-RU" sz="1800" b="1" dirty="0"/>
              <a:t>они записывают информацию, услышанную от партнера;</a:t>
            </a:r>
          </a:p>
          <a:p>
            <a:r>
              <a:rPr lang="ru-RU" sz="1800" b="1" dirty="0"/>
              <a:t>в</a:t>
            </a:r>
            <a:r>
              <a:rPr lang="ru-RU" sz="1800" b="1" dirty="0" smtClean="0"/>
              <a:t> конце </a:t>
            </a:r>
            <a:r>
              <a:rPr lang="ru-RU" sz="1800" b="1" dirty="0"/>
              <a:t>урока </a:t>
            </a:r>
            <a:r>
              <a:rPr lang="ru-RU" sz="1800" b="1" dirty="0" smtClean="0"/>
              <a:t>учащихся ставят себе отметку за работу;</a:t>
            </a:r>
          </a:p>
          <a:p>
            <a:r>
              <a:rPr lang="ru-RU" sz="1800" b="1" dirty="0" smtClean="0"/>
              <a:t>учитель собирает письменные работы </a:t>
            </a:r>
            <a:r>
              <a:rPr lang="ru-RU" sz="1800" b="1" dirty="0"/>
              <a:t>и </a:t>
            </a:r>
            <a:r>
              <a:rPr lang="ru-RU" sz="1800" b="1" dirty="0" smtClean="0"/>
              <a:t>сравнивает самооценку </a:t>
            </a:r>
            <a:r>
              <a:rPr lang="ru-RU" sz="1800" b="1" dirty="0"/>
              <a:t>с правильностью </a:t>
            </a:r>
            <a:r>
              <a:rPr lang="ru-RU" sz="1800" b="1" dirty="0" smtClean="0"/>
              <a:t>выполненных заданий.</a:t>
            </a:r>
          </a:p>
          <a:p>
            <a:pPr marL="0" indent="0">
              <a:buNone/>
            </a:pPr>
            <a:r>
              <a:rPr lang="ru-RU" sz="1800" dirty="0" smtClean="0"/>
              <a:t>Важно объяснить критерии оценивания (например, не </a:t>
            </a:r>
            <a:r>
              <a:rPr lang="ru-RU" sz="1800" dirty="0"/>
              <a:t>менее 3х </a:t>
            </a:r>
            <a:r>
              <a:rPr lang="ru-RU" sz="1800" dirty="0" smtClean="0"/>
              <a:t>предложений</a:t>
            </a:r>
            <a:r>
              <a:rPr lang="ru-RU" sz="1800" dirty="0"/>
              <a:t>)</a:t>
            </a:r>
            <a:r>
              <a:rPr lang="ru-RU" sz="1800" dirty="0" smtClean="0"/>
              <a:t>, </a:t>
            </a:r>
            <a:r>
              <a:rPr lang="ru-RU" sz="1800" dirty="0"/>
              <a:t>и то, что правильность написания будет учитываться.  </a:t>
            </a:r>
            <a:r>
              <a:rPr lang="ru-RU" sz="1800" dirty="0" smtClean="0"/>
              <a:t>Учащиеся должны понимать, что нужно </a:t>
            </a:r>
            <a:r>
              <a:rPr lang="ru-RU" sz="1800" dirty="0"/>
              <a:t>внимательно слушать друг друга, особенно ответы всему классу, когда учитель поправляет ошибки. Пусть они знают, что могут исправлять и свои ошибки, и помочь в исправлении ошибок товарищу. </a:t>
            </a:r>
            <a:endParaRPr lang="ru-RU" sz="1800" dirty="0" smtClean="0"/>
          </a:p>
          <a:p>
            <a:pPr marL="0" indent="0">
              <a:buNone/>
            </a:pPr>
            <a:r>
              <a:rPr lang="ru-RU" sz="1600" b="1" dirty="0" smtClean="0"/>
              <a:t>Из практики: </a:t>
            </a:r>
            <a:r>
              <a:rPr lang="ru-RU" sz="1600" i="1" dirty="0" smtClean="0"/>
              <a:t>Когда </a:t>
            </a:r>
            <a:r>
              <a:rPr lang="ru-RU" sz="1600" i="1" dirty="0"/>
              <a:t>ученики знают, что их самооценка подтверждается учителем, перед тем, как отметка будет выставлена в журнал, они оценивают себя даже строже, чем сам учитель. 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85133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004555" y="440252"/>
            <a:ext cx="2952328" cy="565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3600" b="1" dirty="0" smtClean="0">
                <a:latin typeface="Times New Roman"/>
              </a:rPr>
              <a:t>Заключение</a:t>
            </a:r>
            <a:r>
              <a:rPr lang="en-US" sz="3600" b="1" dirty="0" smtClean="0">
                <a:latin typeface="Times New Roman"/>
              </a:rPr>
              <a:t>.</a:t>
            </a:r>
            <a:endParaRPr lang="ru-RU" sz="2800" b="1" dirty="0" smtClean="0">
              <a:latin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338" y="1540690"/>
            <a:ext cx="8894761" cy="4176464"/>
          </a:xfrm>
        </p:spPr>
        <p:txBody>
          <a:bodyPr/>
          <a:lstStyle/>
          <a:p>
            <a:r>
              <a:rPr lang="ru-RU" dirty="0" smtClean="0"/>
              <a:t>Не предполагает полный отказ от традиционного подхода. Можно использовать одну из обучающих структур на любом этапе урока.</a:t>
            </a:r>
          </a:p>
          <a:p>
            <a:r>
              <a:rPr lang="ru-RU" dirty="0" smtClean="0"/>
              <a:t>Обеспечивает полную вовлеченность всех обучаемых в учебную деятельность;</a:t>
            </a:r>
            <a:endParaRPr lang="en-US" dirty="0"/>
          </a:p>
          <a:p>
            <a:r>
              <a:rPr lang="ru-RU" dirty="0" smtClean="0"/>
              <a:t>Обеспечивает социализацию;</a:t>
            </a:r>
            <a:endParaRPr lang="en-US" dirty="0" smtClean="0"/>
          </a:p>
          <a:p>
            <a:r>
              <a:rPr lang="ru-RU" dirty="0" smtClean="0"/>
              <a:t>Дает возможность создать комфортную, дружелюбную атмосферу;</a:t>
            </a:r>
            <a:endParaRPr lang="en-US" dirty="0" smtClean="0"/>
          </a:p>
          <a:p>
            <a:r>
              <a:rPr lang="ru-RU" dirty="0" smtClean="0"/>
              <a:t>Позволяет провести урок в соответствии с требованиями ФГОС;</a:t>
            </a:r>
          </a:p>
          <a:p>
            <a:r>
              <a:rPr lang="ru-RU" dirty="0" smtClean="0"/>
              <a:t>Отвечает требованиям всех стилей обучения.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8860" y="1005638"/>
            <a:ext cx="7992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03030"/>
                </a:solidFill>
                <a:latin typeface="Times New Roman"/>
                <a:cs typeface="+mn-cs"/>
              </a:rPr>
              <a:t>Использование Сингапурской методики</a:t>
            </a:r>
            <a:r>
              <a:rPr lang="en-US" sz="2800" dirty="0" smtClean="0">
                <a:solidFill>
                  <a:srgbClr val="303030"/>
                </a:solidFill>
                <a:latin typeface="Times New Roman"/>
                <a:cs typeface="+mn-cs"/>
              </a:rPr>
              <a:t>:</a:t>
            </a:r>
            <a:endParaRPr lang="ru-RU" sz="2400" dirty="0">
              <a:solidFill>
                <a:srgbClr val="303030"/>
              </a:solidFill>
              <a:latin typeface="Times New Roman"/>
              <a:cs typeface="+mn-cs"/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407965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268" y="1412776"/>
            <a:ext cx="7675562" cy="338455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800" dirty="0" smtClean="0"/>
              <a:t>Это  </a:t>
            </a:r>
            <a:r>
              <a:rPr lang="ru-RU" sz="2800" dirty="0"/>
              <a:t>методика менеджмента и управления учебным процессом, дающая такой инструмент, как </a:t>
            </a:r>
            <a:endParaRPr lang="ru-RU" sz="2800" dirty="0" smtClean="0"/>
          </a:p>
          <a:p>
            <a:pPr marL="0" indent="0" algn="ctr" eaLnBrk="1" hangingPunct="1">
              <a:buNone/>
            </a:pPr>
            <a:r>
              <a:rPr lang="ru-RU" sz="2800" b="1" dirty="0" smtClean="0"/>
              <a:t>Обучающие </a:t>
            </a:r>
            <a:r>
              <a:rPr lang="ru-RU" sz="2800" b="1" dirty="0"/>
              <a:t>Структуры. </a:t>
            </a:r>
            <a:endParaRPr lang="ru-RU" sz="2800" b="1" dirty="0" smtClean="0"/>
          </a:p>
          <a:p>
            <a:pPr marL="0" indent="0" algn="ctr" eaLnBrk="1" hangingPunct="1">
              <a:buNone/>
            </a:pPr>
            <a:r>
              <a:rPr lang="ru-RU" sz="2800" dirty="0" smtClean="0"/>
              <a:t>Она </a:t>
            </a:r>
            <a:r>
              <a:rPr lang="ru-RU" sz="2800" dirty="0"/>
              <a:t>не дает методические знания по предмету. </a:t>
            </a:r>
            <a:r>
              <a:rPr lang="ru-RU" sz="2800" dirty="0" smtClean="0"/>
              <a:t>Методическое содержание </a:t>
            </a:r>
            <a:r>
              <a:rPr lang="ru-RU" sz="2800" dirty="0"/>
              <a:t>для конкретного предмета </a:t>
            </a:r>
            <a:r>
              <a:rPr lang="ru-RU" sz="2800" dirty="0" smtClean="0"/>
              <a:t>– задача учителя.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27088" y="404813"/>
            <a:ext cx="7675562" cy="79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3200" b="1" dirty="0" smtClean="0">
                <a:latin typeface="+mn-lt"/>
              </a:rPr>
              <a:t>Сингапурская методика </a:t>
            </a:r>
            <a:r>
              <a:rPr lang="ru-RU" sz="3200" b="1" dirty="0">
                <a:latin typeface="+mn-lt"/>
              </a:rPr>
              <a:t>обучения. </a:t>
            </a:r>
            <a:endParaRPr lang="ru-RU" sz="3200" b="1" dirty="0" smtClean="0">
              <a:latin typeface="+mn-lt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482774" y="5013176"/>
            <a:ext cx="808831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ru-RU" b="1" dirty="0">
                <a:solidFill>
                  <a:srgbClr val="FF9933"/>
                </a:solidFill>
              </a:rPr>
              <a:t>Немного из истории:</a:t>
            </a:r>
            <a:endParaRPr lang="en-GB" dirty="0" smtClean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63888" y="2454152"/>
            <a:ext cx="28083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3600" b="1" dirty="0" smtClean="0">
                <a:solidFill>
                  <a:srgbClr val="CC6600"/>
                </a:solidFill>
                <a:latin typeface="Times New Roman"/>
              </a:rPr>
              <a:t>Пожелание</a:t>
            </a:r>
            <a:r>
              <a:rPr lang="ru-RU" sz="3600" b="1" dirty="0">
                <a:solidFill>
                  <a:srgbClr val="CC6600"/>
                </a:solidFill>
                <a:latin typeface="Times New Roman"/>
              </a:rPr>
              <a:t>:</a:t>
            </a:r>
            <a:endParaRPr lang="ru-RU" sz="2800" b="1" dirty="0" smtClean="0">
              <a:solidFill>
                <a:srgbClr val="CC6600"/>
              </a:solidFill>
              <a:latin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19576" y="2984812"/>
            <a:ext cx="7216625" cy="311247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Пусть </a:t>
            </a:r>
            <a:r>
              <a:rPr lang="ru-RU" sz="3200" b="1" dirty="0">
                <a:solidFill>
                  <a:srgbClr val="C00000"/>
                </a:solidFill>
              </a:rPr>
              <a:t>все что меняется,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и </a:t>
            </a:r>
            <a:r>
              <a:rPr lang="ru-RU" sz="3200" b="1" dirty="0">
                <a:solidFill>
                  <a:srgbClr val="C00000"/>
                </a:solidFill>
              </a:rPr>
              <a:t>все, что мы можем изменить,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столкнувшись </a:t>
            </a:r>
            <a:r>
              <a:rPr lang="ru-RU" sz="3200" b="1" dirty="0">
                <a:solidFill>
                  <a:srgbClr val="C00000"/>
                </a:solidFill>
              </a:rPr>
              <a:t>с этими изменениями,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сделают </a:t>
            </a:r>
            <a:r>
              <a:rPr lang="ru-RU" sz="3200" b="1" dirty="0">
                <a:solidFill>
                  <a:srgbClr val="C00000"/>
                </a:solidFill>
              </a:rPr>
              <a:t>нашу жизнь лучше.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1727"/>
          <a:stretch/>
        </p:blipFill>
        <p:spPr bwMode="auto">
          <a:xfrm>
            <a:off x="6372200" y="836711"/>
            <a:ext cx="1803648" cy="167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65104"/>
            <a:ext cx="1108016" cy="150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22"/>
          <a:stretch/>
        </p:blipFill>
        <p:spPr bwMode="auto">
          <a:xfrm>
            <a:off x="298423" y="548680"/>
            <a:ext cx="2473377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28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0" y="674688"/>
            <a:ext cx="9036050" cy="567055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1200" b="1" dirty="0" smtClean="0"/>
              <a:t>Литература</a:t>
            </a:r>
            <a:r>
              <a:rPr lang="ru-RU" sz="1200" b="1" dirty="0"/>
              <a:t>:</a:t>
            </a:r>
          </a:p>
          <a:p>
            <a:pPr eaLnBrk="1" hangingPunct="1"/>
            <a:r>
              <a:rPr lang="ru-RU" sz="1200" dirty="0"/>
              <a:t>1.	Федеральный закон «Об образовании в Российской Федерации» </a:t>
            </a:r>
            <a:r>
              <a:rPr lang="en-US" sz="1200" dirty="0"/>
              <a:t>http://www.rg.ru/2012/01/17/obrazovanie-site-dok.html</a:t>
            </a:r>
          </a:p>
          <a:p>
            <a:pPr eaLnBrk="1" hangingPunct="1"/>
            <a:r>
              <a:rPr lang="en-US" sz="1200" dirty="0"/>
              <a:t>2.	</a:t>
            </a:r>
            <a:r>
              <a:rPr lang="ru-RU" sz="1200" dirty="0"/>
              <a:t>Примерные программы по учебным предметам. Иностранный язык. 5-9 классы - (Стандарты второго поколения) - </a:t>
            </a:r>
            <a:r>
              <a:rPr lang="en-US" sz="1200" dirty="0"/>
              <a:t>http://standart.edu.ru/catalog.aspx?CatalogId=2628</a:t>
            </a:r>
          </a:p>
          <a:p>
            <a:pPr eaLnBrk="1" hangingPunct="1"/>
            <a:r>
              <a:rPr lang="en-US" sz="1200" dirty="0"/>
              <a:t>3.	</a:t>
            </a:r>
            <a:r>
              <a:rPr lang="ru-RU" sz="1200" dirty="0"/>
              <a:t>Преобразование обучения для </a:t>
            </a:r>
            <a:r>
              <a:rPr lang="en-US" sz="1200" dirty="0"/>
              <a:t>XXI </a:t>
            </a:r>
            <a:r>
              <a:rPr lang="ru-RU" sz="1200" dirty="0"/>
              <a:t>века. – Программный офис реализации проекта «Совершенствование Качества Преподавания в Республике Татарстан».-108 с.</a:t>
            </a:r>
          </a:p>
          <a:p>
            <a:pPr eaLnBrk="1" hangingPunct="1"/>
            <a:r>
              <a:rPr lang="ru-RU" sz="1200" dirty="0"/>
              <a:t>4.	</a:t>
            </a:r>
            <a:r>
              <a:rPr lang="en-US" sz="1200" dirty="0"/>
              <a:t>David L. </a:t>
            </a:r>
            <a:r>
              <a:rPr lang="en-US" sz="1200" dirty="0" err="1"/>
              <a:t>DeVries</a:t>
            </a:r>
            <a:r>
              <a:rPr lang="en-US" sz="1200" dirty="0"/>
              <a:t>, Keith J. Edwards. Teams-Games-Tournament in the social studies classrooms: effects on academic achievement, student attitudes, cognitive believes and classroom climate/ - Center for Social Organization of Schools, The Johns Hopkins University, Baltimore, Maryland.- 55c., 1974, http://files.eric.ed.gov/fulltext/ED093884.pdf </a:t>
            </a:r>
          </a:p>
          <a:p>
            <a:pPr eaLnBrk="1" hangingPunct="1"/>
            <a:r>
              <a:rPr lang="en-US" sz="1200" dirty="0"/>
              <a:t>5.	</a:t>
            </a:r>
            <a:r>
              <a:rPr lang="en-US" sz="1200" dirty="0" err="1"/>
              <a:t>Shlomo</a:t>
            </a:r>
            <a:r>
              <a:rPr lang="en-US" sz="1200" dirty="0"/>
              <a:t> and Yael </a:t>
            </a:r>
            <a:r>
              <a:rPr lang="en-US" sz="1200" dirty="0" err="1"/>
              <a:t>Sharan</a:t>
            </a:r>
            <a:r>
              <a:rPr lang="en-US" sz="1200" dirty="0"/>
              <a:t>. Group Investigation Expands Cooperative Learning. – The Association for Supervision and Curriculum Development, 1989, http://www.ascd.org/ASCD/pdf/journals/ed_lead/el_198912_sharan.pdf </a:t>
            </a:r>
          </a:p>
          <a:p>
            <a:pPr eaLnBrk="1" hangingPunct="1"/>
            <a:r>
              <a:rPr lang="en-US" sz="1200" dirty="0"/>
              <a:t>6.	Robert E. </a:t>
            </a:r>
            <a:r>
              <a:rPr lang="en-US" sz="1200" dirty="0" err="1"/>
              <a:t>Slavin</a:t>
            </a:r>
            <a:r>
              <a:rPr lang="en-US" sz="1200" dirty="0"/>
              <a:t>. Research on Cooperative Learning: an International Perspective. – Scandinavian Journal of Educational Research, Vol.33, No.4, 1989, http://www.tandfonline.com/doi/abs/10.1080/0031383890330401#preview </a:t>
            </a:r>
          </a:p>
          <a:p>
            <a:pPr eaLnBrk="1" hangingPunct="1"/>
            <a:r>
              <a:rPr lang="en-US" sz="1200" dirty="0"/>
              <a:t>7.	Jeanie M. Dotson. Cooperative Learning Structures Can Increase Student Achievement/ Culminating Project -  </a:t>
            </a:r>
            <a:r>
              <a:rPr lang="en-US" sz="1200" dirty="0" err="1"/>
              <a:t>Kagan</a:t>
            </a:r>
            <a:r>
              <a:rPr lang="en-US" sz="1200" dirty="0"/>
              <a:t> Online Magazine, Winter 2001, http://www.kaganonline.com/free_articles/research_and_rationale/311/Cooperative-Learning-Structures-Can-Increase-Student-Achievement </a:t>
            </a:r>
          </a:p>
          <a:p>
            <a:pPr eaLnBrk="1" hangingPunct="1"/>
            <a:r>
              <a:rPr lang="en-US" sz="1200" dirty="0"/>
              <a:t>8.	MG Mitchell. Group Investigation as a Cooperative Learning Strategy: An Integrated Analysis of the Literature /  H. Montgomery, M. Holder,  D. </a:t>
            </a:r>
            <a:r>
              <a:rPr lang="en-US" sz="1200" dirty="0" err="1"/>
              <a:t>Stuar</a:t>
            </a:r>
            <a:r>
              <a:rPr lang="en-US" sz="1200" dirty="0"/>
              <a:t>. - The Alberta Journal of Educational Research: Vol. 54, No. 4, 388-395, ‎2008 </a:t>
            </a:r>
          </a:p>
          <a:p>
            <a:pPr eaLnBrk="1" hangingPunct="1"/>
            <a:r>
              <a:rPr lang="en-US" sz="1200" dirty="0"/>
              <a:t>9.	Elliot Aronson. Jigsaw in 10 Easy Steps. -  http://www.jigsaw.org/steps.htm </a:t>
            </a:r>
          </a:p>
          <a:p>
            <a:pPr eaLnBrk="1" hangingPunct="1"/>
            <a:r>
              <a:rPr lang="en-US" sz="1200" dirty="0"/>
              <a:t>10.	</a:t>
            </a:r>
            <a:r>
              <a:rPr lang="ru-RU" sz="1200" dirty="0"/>
              <a:t>Дэвид </a:t>
            </a:r>
            <a:r>
              <a:rPr lang="ru-RU" sz="1200" dirty="0" err="1"/>
              <a:t>В.Джонсон</a:t>
            </a:r>
            <a:r>
              <a:rPr lang="ru-RU" sz="1200" dirty="0"/>
              <a:t>, Роджер </a:t>
            </a:r>
            <a:r>
              <a:rPr lang="ru-RU" sz="1200" dirty="0" err="1"/>
              <a:t>Т.Джонсон</a:t>
            </a:r>
            <a:r>
              <a:rPr lang="ru-RU" sz="1200" dirty="0"/>
              <a:t>, Карл </a:t>
            </a:r>
            <a:r>
              <a:rPr lang="ru-RU" sz="1200" dirty="0" err="1"/>
              <a:t>А.Смит</a:t>
            </a:r>
            <a:r>
              <a:rPr lang="ru-RU" sz="1200" dirty="0"/>
              <a:t>. Кооперативное обучения возвращается в колледж. -  </a:t>
            </a:r>
            <a:r>
              <a:rPr lang="en-US" sz="1200" dirty="0"/>
              <a:t>http://charko.narod.ru/tekst/sb_ref_2001/05_cooperl2.pdf   </a:t>
            </a:r>
          </a:p>
          <a:p>
            <a:pPr eaLnBrk="1" hangingPunct="1"/>
            <a:r>
              <a:rPr lang="en-US" sz="1200" dirty="0"/>
              <a:t>11.	 </a:t>
            </a:r>
            <a:r>
              <a:rPr lang="ru-RU" sz="1200" dirty="0" err="1"/>
              <a:t>Хвесеня</a:t>
            </a:r>
            <a:r>
              <a:rPr lang="ru-RU" sz="1200" dirty="0"/>
              <a:t>, Н. П.. Методика преподавания экономических дисциплин: учебно-методический комплекс / Н. П. </a:t>
            </a:r>
            <a:r>
              <a:rPr lang="ru-RU" sz="1200" dirty="0" err="1"/>
              <a:t>Хвесеня</a:t>
            </a:r>
            <a:r>
              <a:rPr lang="ru-RU" sz="1200" dirty="0"/>
              <a:t>, М. В. </a:t>
            </a:r>
            <a:r>
              <a:rPr lang="ru-RU" sz="1200" dirty="0" err="1"/>
              <a:t>Сакович</a:t>
            </a:r>
            <a:r>
              <a:rPr lang="ru-RU" sz="1200" dirty="0"/>
              <a:t>. - Минск : БГУ. - 116 с., 2006, </a:t>
            </a:r>
            <a:r>
              <a:rPr lang="en-US" sz="1200" dirty="0"/>
              <a:t>http://uchebnikfree.com/metodiki-prepodavaniya-uchebniki/kooperativnoe-obuchenie-teoreticheskie-korni-7729.html</a:t>
            </a:r>
          </a:p>
          <a:p>
            <a:pPr eaLnBrk="1" hangingPunct="1"/>
            <a:r>
              <a:rPr lang="en-US" sz="1200" dirty="0"/>
              <a:t>12.	</a:t>
            </a:r>
            <a:r>
              <a:rPr lang="ru-RU" sz="1200" dirty="0"/>
              <a:t>Крузе-Брукс О.А. Историко-педагогические предпосылки становления учебной кооперации в образовательном процессе. -  Новгородский государственный университет имени Ярослава Мудрого, </a:t>
            </a:r>
            <a:r>
              <a:rPr lang="en-US" sz="1200" dirty="0"/>
              <a:t>http://www.rusnauka.com/13.DNI_2007/Istoria/21261.doc.htm</a:t>
            </a:r>
          </a:p>
          <a:p>
            <a:pPr eaLnBrk="1" hangingPunct="1"/>
            <a:endParaRPr lang="ru-RU" sz="1000" dirty="0"/>
          </a:p>
          <a:p>
            <a:pPr eaLnBrk="1" hangingPunct="1"/>
            <a:endParaRPr lang="ru-RU" sz="1000" dirty="0" smtClean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41747483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512315"/>
            <a:ext cx="551497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295400" y="332656"/>
            <a:ext cx="648302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en-US" sz="3600" b="1" dirty="0" smtClean="0">
                <a:latin typeface="Times New Roman"/>
              </a:rPr>
              <a:t>Thank you for your attention!</a:t>
            </a:r>
          </a:p>
          <a:p>
            <a:pPr algn="ctr">
              <a:defRPr/>
            </a:pPr>
            <a:r>
              <a:rPr lang="en-US" sz="2800" dirty="0" smtClean="0">
                <a:latin typeface="Times New Roman"/>
              </a:rPr>
              <a:t>Your questions are welcome.</a:t>
            </a:r>
            <a:endParaRPr lang="ru-RU" sz="2800" dirty="0" smtClean="0">
              <a:latin typeface="Times New Roman"/>
            </a:endParaRPr>
          </a:p>
          <a:p>
            <a:pPr algn="ctr">
              <a:defRPr/>
            </a:pPr>
            <a:r>
              <a:rPr lang="en-US" sz="1600" dirty="0" smtClean="0">
                <a:latin typeface="Times New Roman"/>
              </a:rPr>
              <a:t>They can be asked by e-mail or on this  site:</a:t>
            </a:r>
            <a:endParaRPr lang="ru-RU" sz="1600" dirty="0" smtClean="0">
              <a:latin typeface="Times New Roman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974727" y="4354302"/>
            <a:ext cx="7600080" cy="17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2800" dirty="0">
                <a:latin typeface="Times New Roman"/>
              </a:rPr>
              <a:t>Aliya </a:t>
            </a:r>
            <a:r>
              <a:rPr lang="en-US" sz="2800" dirty="0" err="1">
                <a:latin typeface="Times New Roman"/>
              </a:rPr>
              <a:t>Y</a:t>
            </a:r>
            <a:r>
              <a:rPr lang="en-US" sz="2800" dirty="0" err="1" smtClean="0">
                <a:latin typeface="Times New Roman"/>
              </a:rPr>
              <a:t>alysheva</a:t>
            </a:r>
            <a:r>
              <a:rPr lang="en-US" sz="2800" dirty="0">
                <a:latin typeface="Times New Roman"/>
              </a:rPr>
              <a:t/>
            </a:r>
            <a:br>
              <a:rPr lang="en-US" sz="2800" dirty="0">
                <a:latin typeface="Times New Roman"/>
              </a:rPr>
            </a:br>
            <a:endParaRPr lang="ru-RU" sz="2000" dirty="0" smtClean="0">
              <a:latin typeface="Times New Roman"/>
            </a:endParaRPr>
          </a:p>
          <a:p>
            <a:pPr algn="r">
              <a:defRPr/>
            </a:pPr>
            <a:r>
              <a:rPr lang="en-US" sz="2000" dirty="0">
                <a:latin typeface="Times New Roman"/>
                <a:hlinkClick r:id="rId3"/>
              </a:rPr>
              <a:t>https://</a:t>
            </a:r>
            <a:r>
              <a:rPr lang="en-US" sz="2000" dirty="0" smtClean="0">
                <a:latin typeface="Times New Roman"/>
                <a:hlinkClick r:id="rId3"/>
              </a:rPr>
              <a:t>www.englishteachers.ru/forum/index.php?showtopic=2828</a:t>
            </a:r>
            <a:r>
              <a:rPr lang="ru-RU" sz="2000" dirty="0" smtClean="0">
                <a:latin typeface="Times New Roman"/>
              </a:rPr>
              <a:t> </a:t>
            </a: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34370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40160"/>
            <a:ext cx="7675562" cy="436510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- Кооперативное обучение основано </a:t>
            </a:r>
            <a:r>
              <a:rPr lang="ru-RU" dirty="0"/>
              <a:t>на идеях, появившихся в начале прошлого века, и получивших развитие у таких философов и психологов как Курт </a:t>
            </a:r>
            <a:r>
              <a:rPr lang="ru-RU" dirty="0" err="1"/>
              <a:t>Леви́н</a:t>
            </a:r>
            <a:r>
              <a:rPr lang="ru-RU" dirty="0"/>
              <a:t>, Джон </a:t>
            </a:r>
            <a:r>
              <a:rPr lang="ru-RU" dirty="0" err="1"/>
              <a:t>Дьюи</a:t>
            </a:r>
            <a:r>
              <a:rPr lang="ru-RU" dirty="0"/>
              <a:t>, </a:t>
            </a:r>
            <a:r>
              <a:rPr lang="ru-RU" dirty="0" err="1"/>
              <a:t>Мортон</a:t>
            </a:r>
            <a:r>
              <a:rPr lang="ru-RU" dirty="0"/>
              <a:t> </a:t>
            </a:r>
            <a:r>
              <a:rPr lang="ru-RU" dirty="0" err="1"/>
              <a:t>Дойтш</a:t>
            </a:r>
            <a:r>
              <a:rPr lang="ru-RU" dirty="0"/>
              <a:t>, Жан Пиаже, Лев Выготский. </a:t>
            </a: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- В </a:t>
            </a:r>
            <a:r>
              <a:rPr lang="ru-RU" dirty="0"/>
              <a:t>отечественной педагогике к понятию «кооперативное обучение» наиболее близки понятия «педагогика сотрудничества» и коллективные/ групповые формы работы (КСО). К проблеме сотрудничества  в разное время обращались: В.К. Дьяченко, </a:t>
            </a:r>
            <a:r>
              <a:rPr lang="ru-RU" dirty="0" err="1"/>
              <a:t>Б.Таль</a:t>
            </a:r>
            <a:r>
              <a:rPr lang="ru-RU" dirty="0"/>
              <a:t>, Е.С. </a:t>
            </a:r>
            <a:r>
              <a:rPr lang="ru-RU" dirty="0" err="1"/>
              <a:t>Полат</a:t>
            </a:r>
            <a:r>
              <a:rPr lang="ru-RU" dirty="0"/>
              <a:t>, Е.И. </a:t>
            </a:r>
            <a:r>
              <a:rPr lang="ru-RU" dirty="0" err="1"/>
              <a:t>Пассова</a:t>
            </a:r>
            <a:r>
              <a:rPr lang="ru-RU" dirty="0"/>
              <a:t>, Е.Г. Иванова. 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26424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06388" y="548680"/>
            <a:ext cx="767556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 smtClean="0">
                <a:latin typeface="+mn-lt"/>
              </a:rPr>
              <a:t>В </a:t>
            </a:r>
            <a:r>
              <a:rPr lang="ru-RU" sz="2400" b="1" dirty="0">
                <a:latin typeface="+mn-lt"/>
              </a:rPr>
              <a:t>основе Сингапурской </a:t>
            </a:r>
            <a:r>
              <a:rPr lang="ru-RU" sz="2400" b="1" dirty="0" smtClean="0">
                <a:latin typeface="+mn-lt"/>
              </a:rPr>
              <a:t>методики - кооперативное</a:t>
            </a:r>
            <a:r>
              <a:rPr lang="ru-RU" sz="2400" b="1" dirty="0">
                <a:latin typeface="+mn-lt"/>
              </a:rPr>
              <a:t>, или совместное, обучение (</a:t>
            </a:r>
            <a:r>
              <a:rPr lang="ru-RU" sz="2400" b="1" dirty="0" err="1">
                <a:latin typeface="+mn-lt"/>
              </a:rPr>
              <a:t>Cooperative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 smtClean="0">
                <a:latin typeface="+mn-lt"/>
              </a:rPr>
              <a:t>Learning</a:t>
            </a:r>
            <a:r>
              <a:rPr lang="ru-RU" sz="2400" b="1" dirty="0" smtClean="0">
                <a:latin typeface="+mn-lt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4372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1660" y="1278310"/>
            <a:ext cx="6048672" cy="38020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Девять </a:t>
            </a:r>
            <a:r>
              <a:rPr lang="ru-RU" dirty="0"/>
              <a:t>методов кооперативного обучения: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39552" y="6237312"/>
            <a:ext cx="7992888" cy="46037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79512" y="404664"/>
            <a:ext cx="871296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>
                <a:latin typeface="+mn-lt"/>
              </a:rPr>
              <a:t>Активное внедрение и распространение кооперативного обучения в учебных заведениях началось с 1960 года в </a:t>
            </a:r>
            <a:r>
              <a:rPr lang="ru-RU" sz="2400" b="1" dirty="0" smtClean="0">
                <a:latin typeface="+mn-lt"/>
              </a:rPr>
              <a:t>США.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254366"/>
              </p:ext>
            </p:extLst>
          </p:nvPr>
        </p:nvGraphicFramePr>
        <p:xfrm>
          <a:off x="179512" y="1700806"/>
          <a:ext cx="8712968" cy="450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4832"/>
                <a:gridCol w="5758136"/>
              </a:tblGrid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Авторы: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Метод: </a:t>
                      </a:r>
                      <a:endParaRPr lang="ru-RU" dirty="0"/>
                    </a:p>
                  </a:txBody>
                  <a:tcPr/>
                </a:tc>
              </a:tr>
              <a:tr h="683830">
                <a:tc>
                  <a:txBody>
                    <a:bodyPr/>
                    <a:lstStyle/>
                    <a:p>
                      <a:r>
                        <a:rPr lang="ru-RU" dirty="0" smtClean="0"/>
                        <a:t>Дэвид и Роджер Джонсоны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«Learning Together» 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«Alone and Constructive Controversy». 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Д. </a:t>
                      </a:r>
                      <a:r>
                        <a:rPr lang="ru-RU" dirty="0" err="1" smtClean="0"/>
                        <a:t>ДеВарес</a:t>
                      </a:r>
                      <a:r>
                        <a:rPr lang="ru-RU" dirty="0" smtClean="0"/>
                        <a:t> и К. Эдвардс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dirty="0" smtClean="0"/>
                        <a:t>«Teams-Games-Tournaments (TGT)»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Яэль</a:t>
                      </a:r>
                      <a:r>
                        <a:rPr lang="ru-RU" dirty="0" smtClean="0"/>
                        <a:t> и </a:t>
                      </a:r>
                      <a:r>
                        <a:rPr lang="ru-RU" dirty="0" err="1" smtClean="0"/>
                        <a:t>Шломо</a:t>
                      </a:r>
                      <a:r>
                        <a:rPr lang="ru-RU" dirty="0" smtClean="0"/>
                        <a:t> Шаран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 </a:t>
                      </a:r>
                      <a:r>
                        <a:rPr lang="en-US" dirty="0" smtClean="0"/>
                        <a:t> «Group Investigation»,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Э. Аронсон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 </a:t>
                      </a:r>
                      <a:r>
                        <a:rPr lang="en-US" dirty="0" smtClean="0"/>
                        <a:t>«the Jigsaw Procedure»</a:t>
                      </a:r>
                      <a:endParaRPr lang="ru-RU" dirty="0"/>
                    </a:p>
                  </a:txBody>
                  <a:tcPr/>
                </a:tc>
              </a:tr>
              <a:tr h="1269969">
                <a:tc>
                  <a:txBody>
                    <a:bodyPr/>
                    <a:lstStyle/>
                    <a:p>
                      <a:r>
                        <a:rPr lang="ru-RU" dirty="0" smtClean="0"/>
                        <a:t>Роберт Славин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dirty="0" smtClean="0"/>
                        <a:t>«Student Teams Achievement Divisions (STAD)»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7.</a:t>
                      </a:r>
                      <a:r>
                        <a:rPr lang="en-US" dirty="0" smtClean="0"/>
                        <a:t> «Team Accelerated Instruction (TAI)»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8. </a:t>
                      </a:r>
                      <a:r>
                        <a:rPr lang="en-US" dirty="0" smtClean="0"/>
                        <a:t>«Cooperative Integrated Reading and Composition (CIRC)»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Спенсер Каган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b="1" dirty="0" smtClean="0"/>
                        <a:t>. Концепция Обучающих Структур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1790650"/>
          </a:xfrm>
        </p:spPr>
        <p:txBody>
          <a:bodyPr/>
          <a:lstStyle/>
          <a:p>
            <a:pPr marL="0" indent="0" eaLnBrk="1" hangingPunct="1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6114256" cy="46037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 обучения. Из опыта работы учителя английского языка.</a:t>
            </a:r>
            <a:endParaRPr lang="en-US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95736" y="404664"/>
            <a:ext cx="468052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Кооперативное  обучение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143354"/>
              </p:ext>
            </p:extLst>
          </p:nvPr>
        </p:nvGraphicFramePr>
        <p:xfrm>
          <a:off x="198562" y="1171600"/>
          <a:ext cx="8712968" cy="4590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248472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  США: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 пределами США: </a:t>
                      </a:r>
                      <a:endParaRPr lang="ru-RU" sz="2400" dirty="0"/>
                    </a:p>
                  </a:txBody>
                  <a:tcPr/>
                </a:tc>
              </a:tr>
              <a:tr h="97709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Учебный процесс строго структурирован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400" dirty="0" smtClean="0"/>
                        <a:t>Менее  структурирован</a:t>
                      </a:r>
                      <a:endParaRPr lang="ru-RU" sz="2400" dirty="0"/>
                    </a:p>
                  </a:txBody>
                  <a:tcPr/>
                </a:tc>
              </a:tr>
              <a:tr h="130655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Длительная учебная деятельность группы из четырех учащихся</a:t>
                      </a:r>
                    </a:p>
                    <a:p>
                      <a:pPr algn="ctr"/>
                      <a:r>
                        <a:rPr lang="ru-RU" sz="2400" dirty="0" smtClean="0"/>
                        <a:t>(в течение нескольких недель)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Частая  смена состава групп</a:t>
                      </a:r>
                      <a:endParaRPr lang="ru-RU" sz="2400" dirty="0"/>
                    </a:p>
                  </a:txBody>
                  <a:tcPr/>
                </a:tc>
              </a:tr>
              <a:tr h="130655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Направленность на содержание и формирование конкретных навыков,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понятий и работу с информацией.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Направленность на социализацию и развитие критического мышления.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54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26424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35868" y="2552012"/>
            <a:ext cx="3208683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ru-RU" b="1" dirty="0" smtClean="0">
                <a:solidFill>
                  <a:srgbClr val="FF9933"/>
                </a:solidFill>
              </a:rPr>
              <a:t>Класс выглядит так:</a:t>
            </a:r>
            <a:endParaRPr lang="ru-RU" dirty="0">
              <a:solidFill>
                <a:srgbClr val="FF9933"/>
              </a:solidFill>
            </a:endParaRPr>
          </a:p>
          <a:p>
            <a:pPr marL="0" indent="0" eaLnBrk="1" hangingPunct="1">
              <a:buNone/>
            </a:pPr>
            <a:endParaRPr lang="en-GB" dirty="0" smtClean="0">
              <a:solidFill>
                <a:srgbClr val="FF9933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84" y="3010992"/>
            <a:ext cx="4824114" cy="286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33765" y="2306690"/>
            <a:ext cx="2934072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«Партнер по плечу» </a:t>
            </a:r>
            <a:r>
              <a:rPr lang="ru-RU" dirty="0"/>
              <a:t>(</a:t>
            </a:r>
            <a:r>
              <a:rPr lang="ru-RU" dirty="0" err="1"/>
              <a:t>shoulder</a:t>
            </a:r>
            <a:r>
              <a:rPr lang="ru-RU" dirty="0"/>
              <a:t> </a:t>
            </a:r>
            <a:r>
              <a:rPr lang="ru-RU" dirty="0" err="1"/>
              <a:t>partner</a:t>
            </a:r>
            <a:r>
              <a:rPr lang="ru-RU" dirty="0"/>
              <a:t>) – человек, сидящий рядом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950323"/>
            <a:ext cx="3240360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«Партнёр по лицу» </a:t>
            </a:r>
            <a:endParaRPr lang="en-US" b="1" dirty="0" smtClean="0"/>
          </a:p>
          <a:p>
            <a:r>
              <a:rPr lang="ru-RU" b="1" dirty="0" smtClean="0"/>
              <a:t>(</a:t>
            </a:r>
            <a:r>
              <a:rPr lang="ru-RU" b="1" dirty="0" err="1"/>
              <a:t>face</a:t>
            </a:r>
            <a:r>
              <a:rPr lang="ru-RU" b="1" dirty="0"/>
              <a:t> </a:t>
            </a:r>
            <a:r>
              <a:rPr lang="ru-RU" b="1" dirty="0" err="1"/>
              <a:t>partner</a:t>
            </a:r>
            <a:r>
              <a:rPr lang="ru-RU" b="1" dirty="0"/>
              <a:t>) – человек, сидящий напротив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679445" y="3816672"/>
            <a:ext cx="1125467" cy="286662"/>
          </a:xfrm>
          <a:prstGeom prst="straightConnector1">
            <a:avLst/>
          </a:prstGeom>
          <a:ln w="57150">
            <a:solidFill>
              <a:srgbClr val="FF9933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627784" y="4356087"/>
            <a:ext cx="2192529" cy="1188472"/>
          </a:xfrm>
          <a:prstGeom prst="straightConnector1">
            <a:avLst/>
          </a:prstGeom>
          <a:ln w="57150">
            <a:solidFill>
              <a:srgbClr val="FF9933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679445" y="2548000"/>
            <a:ext cx="1341300" cy="1066316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5580112" y="2585917"/>
            <a:ext cx="415916" cy="644103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033765" y="3081158"/>
            <a:ext cx="1467036" cy="878845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6660232" y="3081158"/>
            <a:ext cx="870553" cy="878845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35868" y="515665"/>
            <a:ext cx="86409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Сингапурская компания </a:t>
            </a:r>
          </a:p>
          <a:p>
            <a:pPr algn="ctr">
              <a:defRPr/>
            </a:pPr>
            <a:r>
              <a:rPr lang="ru-RU" sz="2400" b="1" dirty="0" smtClean="0">
                <a:latin typeface="+mn-lt"/>
              </a:rPr>
              <a:t>«</a:t>
            </a:r>
            <a:r>
              <a:rPr lang="ru-RU" sz="2400" b="1" dirty="0" err="1">
                <a:latin typeface="+mn-lt"/>
              </a:rPr>
              <a:t>Educare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International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Consultancy</a:t>
            </a:r>
            <a:r>
              <a:rPr lang="ru-RU" sz="2400" b="1" dirty="0">
                <a:latin typeface="+mn-lt"/>
              </a:rPr>
              <a:t>» </a:t>
            </a:r>
            <a:endParaRPr lang="ru-RU" sz="2400" b="1" dirty="0" smtClean="0">
              <a:latin typeface="+mn-lt"/>
            </a:endParaRPr>
          </a:p>
          <a:p>
            <a:pPr algn="ctr">
              <a:defRPr/>
            </a:pPr>
            <a:r>
              <a:rPr lang="ru-RU" sz="2400" dirty="0" smtClean="0">
                <a:latin typeface="+mn-lt"/>
              </a:rPr>
              <a:t>взяла </a:t>
            </a:r>
            <a:r>
              <a:rPr lang="ru-RU" sz="2400" dirty="0">
                <a:latin typeface="+mn-lt"/>
              </a:rPr>
              <a:t>на вооружение лучший мировой опыт </a:t>
            </a:r>
            <a:r>
              <a:rPr lang="ru-RU" sz="2400" dirty="0" smtClean="0">
                <a:latin typeface="+mn-lt"/>
              </a:rPr>
              <a:t>и систематизировала </a:t>
            </a:r>
            <a:r>
              <a:rPr lang="ru-RU" sz="2400" dirty="0">
                <a:latin typeface="+mn-lt"/>
              </a:rPr>
              <a:t>обучающие </a:t>
            </a:r>
            <a:r>
              <a:rPr lang="ru-RU" sz="2400" dirty="0" smtClean="0">
                <a:latin typeface="+mn-lt"/>
              </a:rPr>
              <a:t>структуры для организации </a:t>
            </a:r>
            <a:r>
              <a:rPr lang="ru-RU" sz="2400" dirty="0">
                <a:latin typeface="+mn-lt"/>
              </a:rPr>
              <a:t>учебной деятельности</a:t>
            </a:r>
            <a:r>
              <a:rPr lang="ru-RU" sz="2400" dirty="0" smtClean="0">
                <a:latin typeface="+mn-lt"/>
              </a:rPr>
              <a:t>.</a:t>
            </a:r>
            <a:endParaRPr lang="ru-RU" sz="2400" dirty="0">
              <a:latin typeface="+mn-lt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659631" y="3198592"/>
            <a:ext cx="748267" cy="143331"/>
          </a:xfrm>
          <a:prstGeom prst="straightConnector1">
            <a:avLst/>
          </a:prstGeom>
          <a:ln w="57150">
            <a:solidFill>
              <a:srgbClr val="FF9933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51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096" y="2384326"/>
            <a:ext cx="8346504" cy="373412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b="1" dirty="0"/>
              <a:t>Общие принципы </a:t>
            </a:r>
            <a:r>
              <a:rPr lang="ru-RU" b="1" dirty="0" smtClean="0"/>
              <a:t>СМ: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равные </a:t>
            </a:r>
            <a:r>
              <a:rPr lang="ru-RU" dirty="0"/>
              <a:t>возможности для индивидуальной </a:t>
            </a:r>
            <a:r>
              <a:rPr lang="ru-RU" dirty="0" smtClean="0"/>
              <a:t>работы, и ответа в паре или группе;</a:t>
            </a:r>
          </a:p>
          <a:p>
            <a:pPr eaLnBrk="1" hangingPunct="1">
              <a:buFontTx/>
              <a:buChar char="-"/>
            </a:pPr>
            <a:r>
              <a:rPr lang="ru-RU" dirty="0"/>
              <a:t>графические схемы для визуализации очередности ответов,  мнений и понятий;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обеспечение </a:t>
            </a:r>
            <a:r>
              <a:rPr lang="ru-RU" dirty="0"/>
              <a:t>сменного состава пар и групп</a:t>
            </a:r>
            <a:r>
              <a:rPr lang="ru-RU" dirty="0" smtClean="0"/>
              <a:t>;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использование речевых клише; </a:t>
            </a:r>
          </a:p>
          <a:p>
            <a:pPr eaLnBrk="1" hangingPunct="1"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озможность</a:t>
            </a:r>
            <a:r>
              <a:rPr lang="en-US" dirty="0" smtClean="0"/>
              <a:t> </a:t>
            </a:r>
            <a:r>
              <a:rPr lang="ru-RU" dirty="0" smtClean="0"/>
              <a:t>услышать разные точки зрения, и </a:t>
            </a:r>
            <a:r>
              <a:rPr lang="ru-RU" dirty="0"/>
              <a:t>сверить правильность </a:t>
            </a:r>
            <a:r>
              <a:rPr lang="ru-RU" dirty="0" smtClean="0"/>
              <a:t>ответов.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626424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27584" y="476672"/>
            <a:ext cx="7440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 smtClean="0">
                <a:latin typeface="+mn-lt"/>
              </a:rPr>
              <a:t>Обучающие </a:t>
            </a:r>
            <a:r>
              <a:rPr lang="ru-RU" sz="2400" b="1" dirty="0">
                <a:latin typeface="+mn-lt"/>
              </a:rPr>
              <a:t>структуры  </a:t>
            </a:r>
            <a:r>
              <a:rPr lang="ru-RU" sz="2400" b="1" dirty="0" smtClean="0">
                <a:latin typeface="+mn-lt"/>
              </a:rPr>
              <a:t>помогут организовать:</a:t>
            </a:r>
            <a:endParaRPr lang="ru-RU" sz="2400" b="1" dirty="0">
              <a:latin typeface="+mn-lt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547890" y="944655"/>
            <a:ext cx="3444354" cy="162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b="1" smtClean="0"/>
              <a:t>работу в командах;</a:t>
            </a:r>
          </a:p>
          <a:p>
            <a:pPr eaLnBrk="1" hangingPunct="1">
              <a:buFontTx/>
              <a:buChar char="-"/>
            </a:pPr>
            <a:r>
              <a:rPr lang="ru-RU" b="1" smtClean="0"/>
              <a:t>работу в парах;</a:t>
            </a:r>
          </a:p>
          <a:p>
            <a:pPr eaLnBrk="1" hangingPunct="1">
              <a:buFontTx/>
              <a:buChar char="-"/>
            </a:pPr>
            <a:r>
              <a:rPr lang="ru-RU" smtClean="0"/>
              <a:t>фронтальную работу.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1324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16370</TotalTime>
  <Words>3882</Words>
  <Application>Microsoft Office PowerPoint</Application>
  <PresentationFormat>Экран (4:3)</PresentationFormat>
  <Paragraphs>413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NewsPrint</vt:lpstr>
      <vt:lpstr>1_NewsPrint</vt:lpstr>
      <vt:lpstr>Алия Ялышева учитель английского языка МБОУ СОШ № 10 </vt:lpstr>
      <vt:lpstr>What’s the end of the statement?</vt:lpstr>
      <vt:lpstr>По основным положениям  ФГОС  и  примерной программе по Иностранному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1.</dc:title>
  <dc:creator>Алия</dc:creator>
  <cp:lastModifiedBy>Любовь В. Внукова</cp:lastModifiedBy>
  <cp:revision>252</cp:revision>
  <dcterms:created xsi:type="dcterms:W3CDTF">2013-11-07T16:15:59Z</dcterms:created>
  <dcterms:modified xsi:type="dcterms:W3CDTF">2014-08-19T08:21:12Z</dcterms:modified>
</cp:coreProperties>
</file>