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84" r:id="rId1"/>
    <p:sldMasterId id="2147484033" r:id="rId2"/>
  </p:sldMasterIdLst>
  <p:notesMasterIdLst>
    <p:notesMasterId r:id="rId45"/>
  </p:notesMasterIdLst>
  <p:sldIdLst>
    <p:sldId id="256" r:id="rId3"/>
    <p:sldId id="263" r:id="rId4"/>
    <p:sldId id="266" r:id="rId5"/>
    <p:sldId id="258" r:id="rId6"/>
    <p:sldId id="309" r:id="rId7"/>
    <p:sldId id="311" r:id="rId8"/>
    <p:sldId id="314" r:id="rId9"/>
    <p:sldId id="313" r:id="rId10"/>
    <p:sldId id="312" r:id="rId11"/>
    <p:sldId id="316" r:id="rId12"/>
    <p:sldId id="317" r:id="rId13"/>
    <p:sldId id="350" r:id="rId14"/>
    <p:sldId id="319" r:id="rId15"/>
    <p:sldId id="322" r:id="rId16"/>
    <p:sldId id="315" r:id="rId17"/>
    <p:sldId id="324" r:id="rId18"/>
    <p:sldId id="332" r:id="rId19"/>
    <p:sldId id="333" r:id="rId20"/>
    <p:sldId id="334" r:id="rId21"/>
    <p:sldId id="335" r:id="rId22"/>
    <p:sldId id="336" r:id="rId23"/>
    <p:sldId id="337" r:id="rId24"/>
    <p:sldId id="345" r:id="rId25"/>
    <p:sldId id="327" r:id="rId26"/>
    <p:sldId id="328" r:id="rId27"/>
    <p:sldId id="329" r:id="rId28"/>
    <p:sldId id="330" r:id="rId29"/>
    <p:sldId id="331" r:id="rId30"/>
    <p:sldId id="338" r:id="rId31"/>
    <p:sldId id="289" r:id="rId32"/>
    <p:sldId id="349" r:id="rId33"/>
    <p:sldId id="348" r:id="rId34"/>
    <p:sldId id="339" r:id="rId35"/>
    <p:sldId id="347" r:id="rId36"/>
    <p:sldId id="340" r:id="rId37"/>
    <p:sldId id="297" r:id="rId38"/>
    <p:sldId id="346" r:id="rId39"/>
    <p:sldId id="341" r:id="rId40"/>
    <p:sldId id="342" r:id="rId41"/>
    <p:sldId id="344" r:id="rId42"/>
    <p:sldId id="307" r:id="rId43"/>
    <p:sldId id="298" r:id="rId4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Алия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33"/>
    <a:srgbClr val="CC6600"/>
    <a:srgbClr val="DB5F13"/>
    <a:srgbClr val="CC3300"/>
    <a:srgbClr val="FFD85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50" d="100"/>
          <a:sy n="50" d="100"/>
        </p:scale>
        <p:origin x="-1734" y="-123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viewProps" Target="viewProps.xml"/><Relationship Id="rId8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21C490E9-31A5-405B-AA13-7D360B173944}" type="datetimeFigureOut">
              <a:rPr lang="ru-RU"/>
              <a:pPr>
                <a:defRPr/>
              </a:pPr>
              <a:t>19.08.2014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EFB99CF8-AD13-484A-A5FB-D6F3394E0AD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632332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7"/>
          <p:cNvSpPr/>
          <p:nvPr/>
        </p:nvSpPr>
        <p:spPr>
          <a:xfrm>
            <a:off x="777875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ectangle 6"/>
          <p:cNvSpPr/>
          <p:nvPr/>
        </p:nvSpPr>
        <p:spPr>
          <a:xfrm>
            <a:off x="777875" y="6172200"/>
            <a:ext cx="7543800" cy="269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3200400"/>
            <a:ext cx="7543800" cy="1524000"/>
          </a:xfrm>
        </p:spPr>
        <p:txBody>
          <a:bodyPr>
            <a:noAutofit/>
          </a:bodyPr>
          <a:lstStyle>
            <a:lvl1pPr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4724400"/>
            <a:ext cx="6858000" cy="990600"/>
          </a:xfrm>
        </p:spPr>
        <p:txBody>
          <a:bodyPr anchor="t">
            <a:normAutofit/>
          </a:bodyPr>
          <a:lstStyle>
            <a:lvl1pPr marL="0" indent="0" algn="l">
              <a:buNone/>
              <a:defRPr sz="28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F63464-B211-4725-B651-D870F472637C}" type="datetime1">
              <a:rPr lang="ru-RU"/>
              <a:pPr>
                <a:defRPr/>
              </a:pPr>
              <a:t>19.08.2014</a:t>
            </a:fld>
            <a:endParaRPr lang="ru-RU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Мастер-класс«Интерактивность в преподавании английского языка для реализации ФГОС» Ялышевой 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28C6D1-F691-47F1-90C0-769AE9152B1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685800"/>
            <a:ext cx="7239000" cy="38862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D4A549-E573-49AC-AD6E-C7B44816041C}" type="datetime1">
              <a:rPr lang="ru-RU"/>
              <a:pPr>
                <a:defRPr/>
              </a:pPr>
              <a:t>19.08.2014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Мастер-класс«Интерактивность в преподавании английского языка для реализации ФГОС» Ялышевой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3DE34F-72C8-4495-B59F-0873DF9887E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2000" y="685801"/>
            <a:ext cx="1828800" cy="5410199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90800" y="685801"/>
            <a:ext cx="5715000" cy="48768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0EC62B-1A95-48A6-AC38-F2FF5D34D0FA}" type="datetime1">
              <a:rPr lang="ru-RU"/>
              <a:pPr>
                <a:defRPr/>
              </a:pPr>
              <a:t>19.08.2014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Мастер-класс«Интерактивность в преподавании английского языка для реализации ФГОС» Ялышевой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E4AC9A-C3AE-4985-8A12-77CB6B11A32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7"/>
          <p:cNvSpPr/>
          <p:nvPr/>
        </p:nvSpPr>
        <p:spPr>
          <a:xfrm>
            <a:off x="777875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Rectangle 6"/>
          <p:cNvSpPr/>
          <p:nvPr/>
        </p:nvSpPr>
        <p:spPr>
          <a:xfrm>
            <a:off x="777875" y="6172200"/>
            <a:ext cx="7543800" cy="269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3200400"/>
            <a:ext cx="7543800" cy="1524000"/>
          </a:xfrm>
        </p:spPr>
        <p:txBody>
          <a:bodyPr>
            <a:noAutofit/>
          </a:bodyPr>
          <a:lstStyle>
            <a:lvl1pPr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4724400"/>
            <a:ext cx="6858000" cy="990600"/>
          </a:xfrm>
        </p:spPr>
        <p:txBody>
          <a:bodyPr anchor="t">
            <a:normAutofit/>
          </a:bodyPr>
          <a:lstStyle>
            <a:lvl1pPr marL="0" indent="0" algn="l">
              <a:buNone/>
              <a:defRPr sz="28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F63464-B211-4725-B651-D870F472637C}" type="datetime1">
              <a:rPr lang="ru-RU">
                <a:solidFill>
                  <a:srgbClr val="303030">
                    <a:lumMod val="90000"/>
                    <a:lumOff val="10000"/>
                  </a:srgbClr>
                </a:solidFill>
              </a:rPr>
              <a:pPr>
                <a:defRPr/>
              </a:pPr>
              <a:t>19.08.2014</a:t>
            </a:fld>
            <a:endParaRPr lang="ru-RU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>
                <a:solidFill>
                  <a:srgbClr val="303030">
                    <a:lumMod val="90000"/>
                    <a:lumOff val="10000"/>
                  </a:srgbClr>
                </a:solidFill>
              </a:rPr>
              <a:t>Мастер-класс«Интерактивность в преподавании английского языка для реализации ФГОС» Ялышевой 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28C6D1-F691-47F1-90C0-769AE9152B1C}" type="slidenum">
              <a:rPr lang="ru-RU">
                <a:solidFill>
                  <a:prstClr val="black">
                    <a:lumMod val="85000"/>
                    <a:lumOff val="1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000647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B9B963-D012-4E64-9BC4-653E4930E93C}" type="datetime1">
              <a:rPr lang="ru-RU">
                <a:solidFill>
                  <a:srgbClr val="303030">
                    <a:lumMod val="90000"/>
                    <a:lumOff val="10000"/>
                  </a:srgbClr>
                </a:solidFill>
              </a:rPr>
              <a:pPr>
                <a:defRPr/>
              </a:pPr>
              <a:t>19.08.2014</a:t>
            </a:fld>
            <a:endParaRPr lang="ru-RU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>
                <a:solidFill>
                  <a:srgbClr val="303030">
                    <a:lumMod val="90000"/>
                    <a:lumOff val="10000"/>
                  </a:srgbClr>
                </a:solidFill>
              </a:rPr>
              <a:t>Мастер-класс«Интерактивность в преподавании английского языка для реализации ФГОС» Ялышевой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1BFCFE-7DA2-4158-8D94-D7B729654A94}" type="slidenum">
              <a:rPr lang="ru-RU">
                <a:solidFill>
                  <a:prstClr val="black">
                    <a:lumMod val="85000"/>
                    <a:lumOff val="1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153939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777875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Rectangle 7"/>
          <p:cNvSpPr/>
          <p:nvPr/>
        </p:nvSpPr>
        <p:spPr>
          <a:xfrm>
            <a:off x="777875" y="6172200"/>
            <a:ext cx="7543800" cy="269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3276600"/>
            <a:ext cx="7543800" cy="1676400"/>
          </a:xfrm>
        </p:spPr>
        <p:txBody>
          <a:bodyPr/>
          <a:lstStyle>
            <a:lvl1pPr algn="l">
              <a:defRPr sz="54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4953000"/>
            <a:ext cx="6858000" cy="914400"/>
          </a:xfrm>
        </p:spPr>
        <p:txBody>
          <a:bodyPr anchor="t">
            <a:normAutofit/>
          </a:bodyPr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6C00CE-4184-43EA-9C7D-AC50D42B3B4C}" type="datetime1">
              <a:rPr lang="ru-RU">
                <a:solidFill>
                  <a:srgbClr val="303030">
                    <a:lumMod val="90000"/>
                    <a:lumOff val="10000"/>
                  </a:srgbClr>
                </a:solidFill>
              </a:rPr>
              <a:pPr>
                <a:defRPr/>
              </a:pPr>
              <a:t>19.08.2014</a:t>
            </a:fld>
            <a:endParaRPr lang="ru-RU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>
                <a:solidFill>
                  <a:srgbClr val="303030">
                    <a:lumMod val="90000"/>
                    <a:lumOff val="10000"/>
                  </a:srgbClr>
                </a:solidFill>
              </a:rPr>
              <a:t>Мастер-класс«Интерактивность в преподавании английского языка для реализации ФГОС» Ялышевой 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60C5DD-F65B-4C3A-94AD-E96CA5A30127}" type="slidenum">
              <a:rPr lang="ru-RU">
                <a:solidFill>
                  <a:prstClr val="black">
                    <a:lumMod val="85000"/>
                    <a:lumOff val="1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333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70C06-E9C8-450B-A77A-538A5C14745B}" type="datetime1">
              <a:rPr lang="ru-RU">
                <a:solidFill>
                  <a:srgbClr val="303030">
                    <a:lumMod val="90000"/>
                    <a:lumOff val="10000"/>
                  </a:srgbClr>
                </a:solidFill>
              </a:rPr>
              <a:pPr>
                <a:defRPr/>
              </a:pPr>
              <a:t>19.08.2014</a:t>
            </a:fld>
            <a:endParaRPr lang="ru-RU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>
                <a:solidFill>
                  <a:srgbClr val="303030">
                    <a:lumMod val="90000"/>
                    <a:lumOff val="10000"/>
                  </a:srgbClr>
                </a:solidFill>
              </a:rPr>
              <a:t>Мастер-класс«Интерактивность в преподавании английского языка для реализации ФГОС» Ялышевой 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9E59D3-34EA-47B4-B09D-FD96D6399389}" type="slidenum">
              <a:rPr lang="ru-RU">
                <a:solidFill>
                  <a:prstClr val="black">
                    <a:lumMod val="85000"/>
                    <a:lumOff val="1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05137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10"/>
          <p:cNvCxnSpPr/>
          <p:nvPr/>
        </p:nvCxnSpPr>
        <p:spPr>
          <a:xfrm>
            <a:off x="758825" y="1249363"/>
            <a:ext cx="3657600" cy="158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12"/>
          <p:cNvCxnSpPr/>
          <p:nvPr/>
        </p:nvCxnSpPr>
        <p:spPr>
          <a:xfrm>
            <a:off x="4645025" y="1249363"/>
            <a:ext cx="3657600" cy="158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89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8952" y="1329264"/>
            <a:ext cx="3657600" cy="30480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1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1329264"/>
            <a:ext cx="3657600" cy="30480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9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6BDFAD-7F25-4DFE-98DF-31B93AACACCD}" type="datetime1">
              <a:rPr lang="ru-RU">
                <a:solidFill>
                  <a:srgbClr val="303030">
                    <a:lumMod val="90000"/>
                    <a:lumOff val="10000"/>
                  </a:srgbClr>
                </a:solidFill>
              </a:rPr>
              <a:pPr>
                <a:defRPr/>
              </a:pPr>
              <a:t>19.08.2014</a:t>
            </a:fld>
            <a:endParaRPr lang="ru-RU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10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>
                <a:solidFill>
                  <a:srgbClr val="303030">
                    <a:lumMod val="90000"/>
                    <a:lumOff val="10000"/>
                  </a:srgbClr>
                </a:solidFill>
              </a:rPr>
              <a:t>Мастер-класс«Интерактивность в преподавании английского языка для реализации ФГОС» Ялышевой </a:t>
            </a:r>
          </a:p>
        </p:txBody>
      </p:sp>
      <p:sp>
        <p:nvSpPr>
          <p:cNvPr id="11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5ED542-E302-4EDF-BB28-FF405E9B465D}" type="slidenum">
              <a:rPr lang="ru-RU">
                <a:solidFill>
                  <a:prstClr val="black">
                    <a:lumMod val="85000"/>
                    <a:lumOff val="1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976420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81FD5B-F9FA-4316-A018-2F17F6440122}" type="datetime1">
              <a:rPr lang="ru-RU">
                <a:solidFill>
                  <a:srgbClr val="303030">
                    <a:lumMod val="90000"/>
                    <a:lumOff val="10000"/>
                  </a:srgbClr>
                </a:solidFill>
              </a:rPr>
              <a:pPr>
                <a:defRPr/>
              </a:pPr>
              <a:t>19.08.2014</a:t>
            </a:fld>
            <a:endParaRPr lang="ru-RU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>
                <a:solidFill>
                  <a:srgbClr val="303030">
                    <a:lumMod val="90000"/>
                    <a:lumOff val="10000"/>
                  </a:srgbClr>
                </a:solidFill>
              </a:rPr>
              <a:t>Мастер-класс«Интерактивность в преподавании английского языка для реализации ФГОС» Ялышевой 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82A923-0D92-4D10-A9D1-637C7FCDCA05}" type="slidenum">
              <a:rPr lang="ru-RU">
                <a:solidFill>
                  <a:prstClr val="black">
                    <a:lumMod val="85000"/>
                    <a:lumOff val="1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601521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3F34D6-3E5B-454E-895C-078DA0D937BE}" type="datetime1">
              <a:rPr lang="ru-RU">
                <a:solidFill>
                  <a:srgbClr val="303030">
                    <a:lumMod val="90000"/>
                    <a:lumOff val="10000"/>
                  </a:srgbClr>
                </a:solidFill>
              </a:rPr>
              <a:pPr>
                <a:defRPr/>
              </a:pPr>
              <a:t>19.08.2014</a:t>
            </a:fld>
            <a:endParaRPr lang="ru-RU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>
                <a:solidFill>
                  <a:srgbClr val="303030">
                    <a:lumMod val="90000"/>
                    <a:lumOff val="10000"/>
                  </a:srgbClr>
                </a:solidFill>
              </a:rPr>
              <a:t>Мастер-класс«Интерактивность в преподавании английского языка для реализации ФГОС» Ялышевой 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20D396-8E7F-4799-A6DA-D28893270FDA}" type="slidenum">
              <a:rPr lang="ru-RU">
                <a:solidFill>
                  <a:prstClr val="black">
                    <a:lumMod val="85000"/>
                    <a:lumOff val="1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124386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9"/>
          <p:cNvCxnSpPr/>
          <p:nvPr/>
        </p:nvCxnSpPr>
        <p:spPr>
          <a:xfrm rot="5400000">
            <a:off x="1677194" y="2515394"/>
            <a:ext cx="3810000" cy="1588"/>
          </a:xfrm>
          <a:prstGeom prst="line">
            <a:avLst/>
          </a:prstGeom>
          <a:ln>
            <a:solidFill>
              <a:schemeClr val="tx2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4848" cy="1600200"/>
          </a:xfrm>
        </p:spPr>
        <p:txBody>
          <a:bodyPr>
            <a:normAutofit/>
          </a:bodyPr>
          <a:lstStyle>
            <a:lvl1pPr algn="l">
              <a:defRPr sz="5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0866" y="457200"/>
            <a:ext cx="4594934" cy="4114799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2001" y="457200"/>
            <a:ext cx="2673657" cy="4114800"/>
          </a:xfrm>
        </p:spPr>
        <p:txBody>
          <a:bodyPr>
            <a:normAutofit/>
          </a:bodyPr>
          <a:lstStyle>
            <a:lvl1pPr marL="0" indent="0">
              <a:buNone/>
              <a:defRPr sz="21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11E550-89F5-47B5-98F4-BA464A4AFD80}" type="datetime1">
              <a:rPr lang="ru-RU">
                <a:solidFill>
                  <a:srgbClr val="303030">
                    <a:lumMod val="90000"/>
                    <a:lumOff val="10000"/>
                  </a:srgbClr>
                </a:solidFill>
              </a:rPr>
              <a:pPr>
                <a:defRPr/>
              </a:pPr>
              <a:t>19.08.2014</a:t>
            </a:fld>
            <a:endParaRPr lang="ru-RU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>
                <a:solidFill>
                  <a:srgbClr val="303030">
                    <a:lumMod val="90000"/>
                    <a:lumOff val="10000"/>
                  </a:srgbClr>
                </a:solidFill>
              </a:rPr>
              <a:t>Мастер-класс«Интерактивность в преподавании английского языка для реализации ФГОС» Ялышевой </a:t>
            </a:r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F37A03-F310-4E0A-966F-A6D7043D0EE6}" type="slidenum">
              <a:rPr lang="ru-RU">
                <a:solidFill>
                  <a:prstClr val="black">
                    <a:lumMod val="85000"/>
                    <a:lumOff val="1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12190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B9B963-D012-4E64-9BC4-653E4930E93C}" type="datetime1">
              <a:rPr lang="ru-RU"/>
              <a:pPr>
                <a:defRPr/>
              </a:pPr>
              <a:t>19.08.2014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Мастер-класс«Интерактивность в преподавании английского языка для реализации ФГОС» Ялышевой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1BFCFE-7DA2-4158-8D94-D7B729654A9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8952" y="4572000"/>
            <a:ext cx="6784848" cy="1600200"/>
          </a:xfrm>
        </p:spPr>
        <p:txBody>
          <a:bodyPr>
            <a:normAutofit/>
          </a:bodyPr>
          <a:lstStyle>
            <a:lvl1pPr algn="l">
              <a:defRPr sz="5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77240" y="457200"/>
            <a:ext cx="7543800" cy="2895600"/>
          </a:xfrm>
          <a:ln w="6350">
            <a:solidFill>
              <a:schemeClr val="tx2"/>
            </a:solidFill>
          </a:ln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0392" y="3505200"/>
            <a:ext cx="7391400" cy="804862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F51507-5408-4B44-9431-EFB3F5E47495}" type="datetime1">
              <a:rPr lang="ru-RU">
                <a:solidFill>
                  <a:srgbClr val="303030">
                    <a:lumMod val="90000"/>
                    <a:lumOff val="10000"/>
                  </a:srgbClr>
                </a:solidFill>
              </a:rPr>
              <a:pPr>
                <a:defRPr/>
              </a:pPr>
              <a:t>19.08.2014</a:t>
            </a:fld>
            <a:endParaRPr lang="ru-RU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>
                <a:solidFill>
                  <a:srgbClr val="303030">
                    <a:lumMod val="90000"/>
                    <a:lumOff val="10000"/>
                  </a:srgbClr>
                </a:solidFill>
              </a:rPr>
              <a:t>Мастер-класс«Интерактивность в преподавании английского языка для реализации ФГОС» Ялышевой 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F844CD-18EF-4D7E-88E2-15C2FA90B911}" type="slidenum">
              <a:rPr lang="ru-RU">
                <a:solidFill>
                  <a:prstClr val="black">
                    <a:lumMod val="85000"/>
                    <a:lumOff val="1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842267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685800"/>
            <a:ext cx="7239000" cy="38862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D4A549-E573-49AC-AD6E-C7B44816041C}" type="datetime1">
              <a:rPr lang="ru-RU">
                <a:solidFill>
                  <a:srgbClr val="303030">
                    <a:lumMod val="90000"/>
                    <a:lumOff val="10000"/>
                  </a:srgbClr>
                </a:solidFill>
              </a:rPr>
              <a:pPr>
                <a:defRPr/>
              </a:pPr>
              <a:t>19.08.2014</a:t>
            </a:fld>
            <a:endParaRPr lang="ru-RU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>
                <a:solidFill>
                  <a:srgbClr val="303030">
                    <a:lumMod val="90000"/>
                    <a:lumOff val="10000"/>
                  </a:srgbClr>
                </a:solidFill>
              </a:rPr>
              <a:t>Мастер-класс«Интерактивность в преподавании английского языка для реализации ФГОС» Ялышевой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3DE34F-72C8-4495-B59F-0873DF9887EF}" type="slidenum">
              <a:rPr lang="ru-RU">
                <a:solidFill>
                  <a:prstClr val="black">
                    <a:lumMod val="85000"/>
                    <a:lumOff val="1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269292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2000" y="685801"/>
            <a:ext cx="1828800" cy="5410199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90800" y="685801"/>
            <a:ext cx="5715000" cy="48768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0EC62B-1A95-48A6-AC38-F2FF5D34D0FA}" type="datetime1">
              <a:rPr lang="ru-RU">
                <a:solidFill>
                  <a:srgbClr val="303030">
                    <a:lumMod val="90000"/>
                    <a:lumOff val="10000"/>
                  </a:srgbClr>
                </a:solidFill>
              </a:rPr>
              <a:pPr>
                <a:defRPr/>
              </a:pPr>
              <a:t>19.08.2014</a:t>
            </a:fld>
            <a:endParaRPr lang="ru-RU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>
                <a:solidFill>
                  <a:srgbClr val="303030">
                    <a:lumMod val="90000"/>
                    <a:lumOff val="10000"/>
                  </a:srgbClr>
                </a:solidFill>
              </a:rPr>
              <a:t>Мастер-класс«Интерактивность в преподавании английского языка для реализации ФГОС» Ялышевой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E4AC9A-C3AE-4985-8A12-77CB6B11A329}" type="slidenum">
              <a:rPr lang="ru-RU">
                <a:solidFill>
                  <a:prstClr val="black">
                    <a:lumMod val="85000"/>
                    <a:lumOff val="1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9620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777875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ectangle 7"/>
          <p:cNvSpPr/>
          <p:nvPr/>
        </p:nvSpPr>
        <p:spPr>
          <a:xfrm>
            <a:off x="777875" y="6172200"/>
            <a:ext cx="7543800" cy="269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3276600"/>
            <a:ext cx="7543800" cy="1676400"/>
          </a:xfrm>
        </p:spPr>
        <p:txBody>
          <a:bodyPr/>
          <a:lstStyle>
            <a:lvl1pPr algn="l">
              <a:defRPr sz="54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4953000"/>
            <a:ext cx="6858000" cy="914400"/>
          </a:xfrm>
        </p:spPr>
        <p:txBody>
          <a:bodyPr anchor="t">
            <a:normAutofit/>
          </a:bodyPr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6C00CE-4184-43EA-9C7D-AC50D42B3B4C}" type="datetime1">
              <a:rPr lang="ru-RU"/>
              <a:pPr>
                <a:defRPr/>
              </a:pPr>
              <a:t>19.08.2014</a:t>
            </a:fld>
            <a:endParaRPr lang="ru-RU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Мастер-класс«Интерактивность в преподавании английского языка для реализации ФГОС» Ялышевой 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60C5DD-F65B-4C3A-94AD-E96CA5A3012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70C06-E9C8-450B-A77A-538A5C14745B}" type="datetime1">
              <a:rPr lang="ru-RU"/>
              <a:pPr>
                <a:defRPr/>
              </a:pPr>
              <a:t>19.08.2014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Мастер-класс«Интерактивность в преподавании английского языка для реализации ФГОС» Ялышевой 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9E59D3-34EA-47B4-B09D-FD96D639938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10"/>
          <p:cNvCxnSpPr/>
          <p:nvPr/>
        </p:nvCxnSpPr>
        <p:spPr>
          <a:xfrm>
            <a:off x="758825" y="1249363"/>
            <a:ext cx="3657600" cy="158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12"/>
          <p:cNvCxnSpPr/>
          <p:nvPr/>
        </p:nvCxnSpPr>
        <p:spPr>
          <a:xfrm>
            <a:off x="4645025" y="1249363"/>
            <a:ext cx="3657600" cy="158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89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8952" y="1329264"/>
            <a:ext cx="3657600" cy="30480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1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1329264"/>
            <a:ext cx="3657600" cy="30480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9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6BDFAD-7F25-4DFE-98DF-31B93AACACCD}" type="datetime1">
              <a:rPr lang="ru-RU"/>
              <a:pPr>
                <a:defRPr/>
              </a:pPr>
              <a:t>19.08.2014</a:t>
            </a:fld>
            <a:endParaRPr lang="ru-RU"/>
          </a:p>
        </p:txBody>
      </p:sp>
      <p:sp>
        <p:nvSpPr>
          <p:cNvPr id="10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Мастер-класс«Интерактивность в преподавании английского языка для реализации ФГОС» Ялышевой </a:t>
            </a:r>
          </a:p>
        </p:txBody>
      </p:sp>
      <p:sp>
        <p:nvSpPr>
          <p:cNvPr id="11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5ED542-E302-4EDF-BB28-FF405E9B465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81FD5B-F9FA-4316-A018-2F17F6440122}" type="datetime1">
              <a:rPr lang="ru-RU"/>
              <a:pPr>
                <a:defRPr/>
              </a:pPr>
              <a:t>19.08.2014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Мастер-класс«Интерактивность в преподавании английского языка для реализации ФГОС» Ялышевой 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82A923-0D92-4D10-A9D1-637C7FCDCA0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3F34D6-3E5B-454E-895C-078DA0D937BE}" type="datetime1">
              <a:rPr lang="ru-RU"/>
              <a:pPr>
                <a:defRPr/>
              </a:pPr>
              <a:t>19.08.2014</a:t>
            </a:fld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Мастер-класс«Интерактивность в преподавании английского языка для реализации ФГОС» Ялышевой 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20D396-8E7F-4799-A6DA-D28893270FD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9"/>
          <p:cNvCxnSpPr/>
          <p:nvPr/>
        </p:nvCxnSpPr>
        <p:spPr>
          <a:xfrm rot="5400000">
            <a:off x="1677194" y="2515394"/>
            <a:ext cx="3810000" cy="1588"/>
          </a:xfrm>
          <a:prstGeom prst="line">
            <a:avLst/>
          </a:prstGeom>
          <a:ln>
            <a:solidFill>
              <a:schemeClr val="tx2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4848" cy="1600200"/>
          </a:xfrm>
        </p:spPr>
        <p:txBody>
          <a:bodyPr>
            <a:normAutofit/>
          </a:bodyPr>
          <a:lstStyle>
            <a:lvl1pPr algn="l">
              <a:defRPr sz="5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0866" y="457200"/>
            <a:ext cx="4594934" cy="4114799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2001" y="457200"/>
            <a:ext cx="2673657" cy="4114800"/>
          </a:xfrm>
        </p:spPr>
        <p:txBody>
          <a:bodyPr>
            <a:normAutofit/>
          </a:bodyPr>
          <a:lstStyle>
            <a:lvl1pPr marL="0" indent="0">
              <a:buNone/>
              <a:defRPr sz="21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11E550-89F5-47B5-98F4-BA464A4AFD80}" type="datetime1">
              <a:rPr lang="ru-RU"/>
              <a:pPr>
                <a:defRPr/>
              </a:pPr>
              <a:t>19.08.2014</a:t>
            </a:fld>
            <a:endParaRPr lang="ru-RU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Мастер-класс«Интерактивность в преподавании английского языка для реализации ФГОС» Ялышевой </a:t>
            </a:r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F37A03-F310-4E0A-966F-A6D7043D0EE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8952" y="4572000"/>
            <a:ext cx="6784848" cy="1600200"/>
          </a:xfrm>
        </p:spPr>
        <p:txBody>
          <a:bodyPr>
            <a:normAutofit/>
          </a:bodyPr>
          <a:lstStyle>
            <a:lvl1pPr algn="l">
              <a:defRPr sz="5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77240" y="457200"/>
            <a:ext cx="7543800" cy="2895600"/>
          </a:xfrm>
          <a:ln w="6350">
            <a:solidFill>
              <a:schemeClr val="tx2"/>
            </a:solidFill>
          </a:ln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0392" y="3505200"/>
            <a:ext cx="7391400" cy="804862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F51507-5408-4B44-9431-EFB3F5E47495}" type="datetime1">
              <a:rPr lang="ru-RU"/>
              <a:pPr>
                <a:defRPr/>
              </a:pPr>
              <a:t>19.08.2014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Мастер-класс«Интерактивность в преподавании английского языка для реализации ФГОС» Ялышевой 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F844CD-18EF-4D7E-88E2-15C2FA90B91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762000" y="4572000"/>
            <a:ext cx="67818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762000" y="685800"/>
            <a:ext cx="7543800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48400" y="6208713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FA37D52-F36D-4A55-B7EC-F58FE31BBBC2}" type="datetime1">
              <a:rPr lang="ru-RU"/>
              <a:pPr>
                <a:defRPr/>
              </a:pPr>
              <a:t>19.08.2014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62000" y="6208713"/>
            <a:ext cx="48736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ru-RU"/>
              <a:t>Мастер-класс«Интерактивность в преподавании английского языка для реализации ФГОС» Ялышевой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5688013"/>
            <a:ext cx="762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24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cs"/>
              </a:defRPr>
            </a:lvl1pPr>
          </a:lstStyle>
          <a:p>
            <a:pPr>
              <a:defRPr/>
            </a:pPr>
            <a:fld id="{10C47F98-9923-4AB9-A915-C9341A057C1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777875" y="0"/>
            <a:ext cx="7543800" cy="381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777875" y="6172200"/>
            <a:ext cx="7543800" cy="269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23" r:id="rId1"/>
    <p:sldLayoutId id="2147484017" r:id="rId2"/>
    <p:sldLayoutId id="2147484024" r:id="rId3"/>
    <p:sldLayoutId id="2147484016" r:id="rId4"/>
    <p:sldLayoutId id="2147484025" r:id="rId5"/>
    <p:sldLayoutId id="2147484015" r:id="rId6"/>
    <p:sldLayoutId id="2147484014" r:id="rId7"/>
    <p:sldLayoutId id="2147484026" r:id="rId8"/>
    <p:sldLayoutId id="2147484013" r:id="rId9"/>
    <p:sldLayoutId id="2147484012" r:id="rId10"/>
    <p:sldLayoutId id="2147484011" r:id="rId11"/>
  </p:sldLayoutIdLst>
  <p:hf sldNum="0"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5400" kern="1200">
          <a:solidFill>
            <a:srgbClr val="262626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400">
          <a:solidFill>
            <a:srgbClr val="262626"/>
          </a:solidFill>
          <a:latin typeface="Impact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400">
          <a:solidFill>
            <a:srgbClr val="262626"/>
          </a:solidFill>
          <a:latin typeface="Impact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400">
          <a:solidFill>
            <a:srgbClr val="262626"/>
          </a:solidFill>
          <a:latin typeface="Impact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400">
          <a:solidFill>
            <a:srgbClr val="262626"/>
          </a:solidFill>
          <a:latin typeface="Impact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Arial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93725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Arial" charset="0"/>
        <a:buChar char="•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68363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Arial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Arial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Arial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5pPr>
      <a:lvl6pPr marL="164592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1901952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8pPr>
      <a:lvl9pPr marL="24688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762000" y="4572000"/>
            <a:ext cx="67818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762000" y="685800"/>
            <a:ext cx="7543800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48400" y="6208713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FA37D52-F36D-4A55-B7EC-F58FE31BBBC2}" type="datetime1">
              <a:rPr lang="ru-RU">
                <a:solidFill>
                  <a:srgbClr val="303030">
                    <a:lumMod val="90000"/>
                    <a:lumOff val="10000"/>
                  </a:srgbClr>
                </a:solidFill>
              </a:rPr>
              <a:pPr>
                <a:defRPr/>
              </a:pPr>
              <a:t>19.08.2014</a:t>
            </a:fld>
            <a:endParaRPr lang="ru-RU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62000" y="6208713"/>
            <a:ext cx="48736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ru-RU">
                <a:solidFill>
                  <a:srgbClr val="303030">
                    <a:lumMod val="90000"/>
                    <a:lumOff val="10000"/>
                  </a:srgbClr>
                </a:solidFill>
              </a:rPr>
              <a:t>Мастер-класс«Интерактивность в преподавании английского языка для реализации ФГОС» Ялышевой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5688013"/>
            <a:ext cx="762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24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cs"/>
              </a:defRPr>
            </a:lvl1pPr>
          </a:lstStyle>
          <a:p>
            <a:pPr>
              <a:defRPr/>
            </a:pPr>
            <a:fld id="{10C47F98-9923-4AB9-A915-C9341A057C10}" type="slidenum">
              <a:rPr lang="ru-RU">
                <a:solidFill>
                  <a:prstClr val="black">
                    <a:lumMod val="85000"/>
                    <a:lumOff val="1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777875" y="0"/>
            <a:ext cx="7543800" cy="381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777875" y="6172200"/>
            <a:ext cx="7543800" cy="269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04769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34" r:id="rId1"/>
    <p:sldLayoutId id="2147484035" r:id="rId2"/>
    <p:sldLayoutId id="2147484036" r:id="rId3"/>
    <p:sldLayoutId id="2147484037" r:id="rId4"/>
    <p:sldLayoutId id="2147484038" r:id="rId5"/>
    <p:sldLayoutId id="2147484039" r:id="rId6"/>
    <p:sldLayoutId id="2147484040" r:id="rId7"/>
    <p:sldLayoutId id="2147484041" r:id="rId8"/>
    <p:sldLayoutId id="2147484042" r:id="rId9"/>
    <p:sldLayoutId id="2147484043" r:id="rId10"/>
    <p:sldLayoutId id="2147484044" r:id="rId11"/>
  </p:sldLayoutIdLst>
  <p:hf sldNum="0"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5400" kern="1200">
          <a:solidFill>
            <a:srgbClr val="262626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400">
          <a:solidFill>
            <a:srgbClr val="262626"/>
          </a:solidFill>
          <a:latin typeface="Impact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400">
          <a:solidFill>
            <a:srgbClr val="262626"/>
          </a:solidFill>
          <a:latin typeface="Impact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400">
          <a:solidFill>
            <a:srgbClr val="262626"/>
          </a:solidFill>
          <a:latin typeface="Impact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400">
          <a:solidFill>
            <a:srgbClr val="262626"/>
          </a:solidFill>
          <a:latin typeface="Impact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Arial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93725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Arial" charset="0"/>
        <a:buChar char="•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68363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Arial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Arial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Arial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5pPr>
      <a:lvl6pPr marL="164592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1901952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8pPr>
      <a:lvl9pPr marL="24688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.pn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englishteachers.ru/forum/index.php?showtopic=2828" TargetMode="External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Заголовок 1"/>
          <p:cNvSpPr>
            <a:spLocks noGrp="1"/>
          </p:cNvSpPr>
          <p:nvPr>
            <p:ph type="ctrTitle"/>
          </p:nvPr>
        </p:nvSpPr>
        <p:spPr>
          <a:xfrm>
            <a:off x="827584" y="3789040"/>
            <a:ext cx="7543800" cy="1740024"/>
          </a:xfrm>
        </p:spPr>
        <p:txBody>
          <a:bodyPr/>
          <a:lstStyle/>
          <a:p>
            <a:pPr algn="r" eaLnBrk="1" hangingPunct="1"/>
            <a:r>
              <a:rPr lang="ru-RU" sz="3200" dirty="0" err="1" smtClean="0">
                <a:latin typeface="Times New Roman" pitchFamily="18" charset="0"/>
              </a:rPr>
              <a:t>Алия</a:t>
            </a:r>
            <a:r>
              <a:rPr lang="ru-RU" sz="3200" dirty="0" smtClean="0">
                <a:latin typeface="Times New Roman" pitchFamily="18" charset="0"/>
              </a:rPr>
              <a:t> </a:t>
            </a:r>
            <a:r>
              <a:rPr lang="ru-RU" sz="3200" dirty="0" err="1" smtClean="0">
                <a:latin typeface="Times New Roman" pitchFamily="18" charset="0"/>
              </a:rPr>
              <a:t>Ялышева</a:t>
            </a:r>
            <a:r>
              <a:rPr lang="ru-RU" sz="3200" b="1" dirty="0" smtClean="0">
                <a:latin typeface="Times New Roman" pitchFamily="18" charset="0"/>
              </a:rPr>
              <a:t/>
            </a:r>
            <a:br>
              <a:rPr lang="ru-RU" sz="3200" b="1" dirty="0" smtClean="0">
                <a:latin typeface="Times New Roman" pitchFamily="18" charset="0"/>
              </a:rPr>
            </a:br>
            <a:r>
              <a:rPr lang="ru-RU" sz="2400" i="1" dirty="0" smtClean="0">
                <a:latin typeface="Times New Roman" pitchFamily="18" charset="0"/>
              </a:rPr>
              <a:t>учитель английского языка</a:t>
            </a:r>
            <a:br>
              <a:rPr lang="ru-RU" sz="2400" i="1" dirty="0" smtClean="0">
                <a:latin typeface="Times New Roman" pitchFamily="18" charset="0"/>
              </a:rPr>
            </a:br>
            <a:r>
              <a:rPr lang="ru-RU" sz="2400" i="1" dirty="0" smtClean="0">
                <a:latin typeface="Times New Roman" pitchFamily="18" charset="0"/>
              </a:rPr>
              <a:t>МБОУ СОШ № 10</a:t>
            </a:r>
            <a:r>
              <a:rPr lang="en-US" sz="2400" i="1" dirty="0" smtClean="0">
                <a:latin typeface="Times New Roman" pitchFamily="18" charset="0"/>
              </a:rPr>
              <a:t/>
            </a:r>
            <a:br>
              <a:rPr lang="en-US" sz="2400" i="1" dirty="0" smtClean="0">
                <a:latin typeface="Times New Roman" pitchFamily="18" charset="0"/>
              </a:rPr>
            </a:br>
            <a:endParaRPr lang="ru-RU" sz="2400" i="1" dirty="0" smtClean="0">
              <a:latin typeface="Times New Roman" pitchFamily="18" charset="0"/>
            </a:endParaRPr>
          </a:p>
        </p:txBody>
      </p:sp>
      <p:sp>
        <p:nvSpPr>
          <p:cNvPr id="26628" name="Прямоугольник 5"/>
          <p:cNvSpPr>
            <a:spLocks noChangeArrowheads="1"/>
          </p:cNvSpPr>
          <p:nvPr/>
        </p:nvSpPr>
        <p:spPr bwMode="auto">
          <a:xfrm>
            <a:off x="1258888" y="349250"/>
            <a:ext cx="6894512" cy="3170099"/>
          </a:xfrm>
          <a:prstGeom prst="rect">
            <a:avLst/>
          </a:prstGeom>
          <a:solidFill>
            <a:srgbClr val="FF9933"/>
          </a:solidFill>
          <a:ln w="9525">
            <a:solidFill>
              <a:srgbClr val="C0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 b="1" dirty="0">
                <a:solidFill>
                  <a:srgbClr val="262626"/>
                </a:solidFill>
                <a:latin typeface="Times New Roman" pitchFamily="18" charset="0"/>
              </a:rPr>
              <a:t>Сингапурская методика: </a:t>
            </a:r>
            <a:r>
              <a:rPr lang="ru-RU" sz="4000" b="1" i="1" dirty="0">
                <a:solidFill>
                  <a:srgbClr val="262626"/>
                </a:solidFill>
                <a:latin typeface="Times New Roman" pitchFamily="18" charset="0"/>
              </a:rPr>
              <a:t>современные способы организации учебного процесса. </a:t>
            </a:r>
            <a:r>
              <a:rPr lang="ru-RU" sz="3600" b="1" dirty="0">
                <a:solidFill>
                  <a:srgbClr val="262626"/>
                </a:solidFill>
                <a:latin typeface="Times New Roman" pitchFamily="18" charset="0"/>
              </a:rPr>
              <a:t>Из опыта работы учителя английского </a:t>
            </a:r>
            <a:r>
              <a:rPr lang="ru-RU" sz="3600" b="1" dirty="0" smtClean="0">
                <a:solidFill>
                  <a:srgbClr val="262626"/>
                </a:solidFill>
                <a:latin typeface="Times New Roman" pitchFamily="18" charset="0"/>
              </a:rPr>
              <a:t>языка.</a:t>
            </a:r>
            <a:endParaRPr lang="ru-RU" sz="3600" b="1" dirty="0">
              <a:latin typeface="Times New Roman" pitchFamily="18" charset="0"/>
            </a:endParaRPr>
          </a:p>
        </p:txBody>
      </p:sp>
      <p:sp>
        <p:nvSpPr>
          <p:cNvPr id="5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762000" y="6208713"/>
            <a:ext cx="7482408" cy="532655"/>
          </a:xfrm>
        </p:spPr>
        <p:txBody>
          <a:bodyPr/>
          <a:lstStyle/>
          <a:p>
            <a:pPr>
              <a:defRPr/>
            </a:pPr>
            <a:r>
              <a:rPr lang="ru-RU" dirty="0"/>
              <a:t>Сингапурская методика: современные способы организации учебного процесса. Из опыта работы учителя английского языка.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1249128"/>
            <a:ext cx="5217210" cy="3491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4293096"/>
            <a:ext cx="8640960" cy="1800374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ru-RU" sz="2000" b="1" dirty="0" smtClean="0"/>
              <a:t>Традиционный </a:t>
            </a:r>
            <a:r>
              <a:rPr lang="ru-RU" sz="2000" b="1" dirty="0"/>
              <a:t>урок предполагает фронтальный опрос, для активизации введенной лексики (вытираю пыль, заправляю постель, выношу мусор, и т.д.), и отработки навыка использования простого настоящего времени (</a:t>
            </a:r>
            <a:r>
              <a:rPr lang="ru-RU" sz="2000" b="1" dirty="0" err="1"/>
              <a:t>Present</a:t>
            </a:r>
            <a:r>
              <a:rPr lang="ru-RU" sz="2000" b="1" dirty="0"/>
              <a:t> </a:t>
            </a:r>
            <a:r>
              <a:rPr lang="ru-RU" sz="2000" b="1" dirty="0" err="1"/>
              <a:t>Simple</a:t>
            </a:r>
            <a:r>
              <a:rPr lang="ru-RU" sz="2000" b="1" dirty="0"/>
              <a:t> </a:t>
            </a:r>
            <a:r>
              <a:rPr lang="ru-RU" sz="2000" b="1" dirty="0" err="1"/>
              <a:t>Tense</a:t>
            </a:r>
            <a:r>
              <a:rPr lang="ru-RU" sz="2000" b="1" dirty="0"/>
              <a:t>). Займет около пяти минут, в зависимости от количества опрашиваемых</a:t>
            </a:r>
            <a:r>
              <a:rPr lang="ru-RU" sz="2000" b="1" dirty="0" smtClean="0"/>
              <a:t>.</a:t>
            </a:r>
            <a:endParaRPr lang="ru-RU" sz="2000" b="1" dirty="0"/>
          </a:p>
        </p:txBody>
      </p:sp>
      <p:sp>
        <p:nvSpPr>
          <p:cNvPr id="7" name="Заголовок 1"/>
          <p:cNvSpPr txBox="1">
            <a:spLocks/>
          </p:cNvSpPr>
          <p:nvPr/>
        </p:nvSpPr>
        <p:spPr bwMode="auto">
          <a:xfrm>
            <a:off x="409972" y="2348880"/>
            <a:ext cx="767556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5400" kern="1200">
                <a:solidFill>
                  <a:srgbClr val="262626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rgbClr val="262626"/>
                </a:solidFill>
                <a:latin typeface="Impact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rgbClr val="262626"/>
                </a:solidFill>
                <a:latin typeface="Impact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rgbClr val="262626"/>
                </a:solidFill>
                <a:latin typeface="Impact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rgbClr val="262626"/>
                </a:solidFill>
                <a:latin typeface="Impact" pitchFamily="34" charset="0"/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>
              <a:defRPr/>
            </a:pPr>
            <a:endParaRPr lang="ru-RU" sz="3200" b="1" dirty="0" smtClean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81050" y="602797"/>
            <a:ext cx="835292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20000"/>
              </a:spcBef>
              <a:buClr>
                <a:srgbClr val="AD0101"/>
              </a:buClr>
            </a:pPr>
            <a:r>
              <a:rPr lang="ru-RU" dirty="0">
                <a:solidFill>
                  <a:srgbClr val="303030"/>
                </a:solidFill>
                <a:latin typeface="Times New Roman"/>
                <a:cs typeface="+mn-cs"/>
              </a:rPr>
              <a:t>«</a:t>
            </a:r>
            <a:r>
              <a:rPr lang="ru-RU" dirty="0" err="1">
                <a:solidFill>
                  <a:srgbClr val="303030"/>
                </a:solidFill>
                <a:latin typeface="Times New Roman"/>
                <a:cs typeface="+mn-cs"/>
              </a:rPr>
              <a:t>New</a:t>
            </a:r>
            <a:r>
              <a:rPr lang="ru-RU" dirty="0">
                <a:solidFill>
                  <a:srgbClr val="303030"/>
                </a:solidFill>
                <a:latin typeface="Times New Roman"/>
                <a:cs typeface="+mn-cs"/>
              </a:rPr>
              <a:t> </a:t>
            </a:r>
            <a:r>
              <a:rPr lang="ru-RU" dirty="0" err="1">
                <a:solidFill>
                  <a:srgbClr val="303030"/>
                </a:solidFill>
                <a:latin typeface="Times New Roman"/>
                <a:cs typeface="+mn-cs"/>
              </a:rPr>
              <a:t>Millennium</a:t>
            </a:r>
            <a:r>
              <a:rPr lang="ru-RU" dirty="0">
                <a:solidFill>
                  <a:srgbClr val="303030"/>
                </a:solidFill>
                <a:latin typeface="Times New Roman"/>
                <a:cs typeface="+mn-cs"/>
              </a:rPr>
              <a:t>», 6 класс, </a:t>
            </a:r>
            <a:r>
              <a:rPr lang="ru-RU" dirty="0" err="1">
                <a:solidFill>
                  <a:srgbClr val="303030"/>
                </a:solidFill>
                <a:latin typeface="Times New Roman"/>
                <a:cs typeface="+mn-cs"/>
              </a:rPr>
              <a:t>Unit</a:t>
            </a:r>
            <a:r>
              <a:rPr lang="ru-RU" dirty="0">
                <a:solidFill>
                  <a:srgbClr val="303030"/>
                </a:solidFill>
                <a:latin typeface="Times New Roman"/>
                <a:cs typeface="+mn-cs"/>
              </a:rPr>
              <a:t> 9 “</a:t>
            </a:r>
            <a:r>
              <a:rPr lang="ru-RU" dirty="0" err="1">
                <a:solidFill>
                  <a:srgbClr val="303030"/>
                </a:solidFill>
                <a:latin typeface="Times New Roman"/>
                <a:cs typeface="+mn-cs"/>
              </a:rPr>
              <a:t>Caring</a:t>
            </a:r>
            <a:r>
              <a:rPr lang="ru-RU" dirty="0">
                <a:solidFill>
                  <a:srgbClr val="303030"/>
                </a:solidFill>
                <a:latin typeface="Times New Roman"/>
                <a:cs typeface="+mn-cs"/>
              </a:rPr>
              <a:t> </a:t>
            </a:r>
            <a:r>
              <a:rPr lang="ru-RU" dirty="0" err="1">
                <a:solidFill>
                  <a:srgbClr val="303030"/>
                </a:solidFill>
                <a:latin typeface="Times New Roman"/>
                <a:cs typeface="+mn-cs"/>
              </a:rPr>
              <a:t>and</a:t>
            </a:r>
            <a:r>
              <a:rPr lang="ru-RU" dirty="0">
                <a:solidFill>
                  <a:srgbClr val="303030"/>
                </a:solidFill>
                <a:latin typeface="Times New Roman"/>
                <a:cs typeface="+mn-cs"/>
              </a:rPr>
              <a:t> </a:t>
            </a:r>
            <a:r>
              <a:rPr lang="ru-RU" dirty="0" err="1">
                <a:solidFill>
                  <a:srgbClr val="303030"/>
                </a:solidFill>
                <a:latin typeface="Times New Roman"/>
                <a:cs typeface="+mn-cs"/>
              </a:rPr>
              <a:t>sharing</a:t>
            </a:r>
            <a:r>
              <a:rPr lang="en-US" dirty="0">
                <a:solidFill>
                  <a:srgbClr val="303030"/>
                </a:solidFill>
                <a:latin typeface="Times New Roman"/>
                <a:cs typeface="+mn-cs"/>
              </a:rPr>
              <a:t>”, </a:t>
            </a:r>
            <a:r>
              <a:rPr lang="ru-RU" dirty="0">
                <a:solidFill>
                  <a:srgbClr val="303030"/>
                </a:solidFill>
                <a:latin typeface="Times New Roman"/>
                <a:cs typeface="+mn-cs"/>
              </a:rPr>
              <a:t>урок 1</a:t>
            </a:r>
            <a:r>
              <a:rPr lang="en-US" dirty="0">
                <a:solidFill>
                  <a:srgbClr val="303030"/>
                </a:solidFill>
                <a:latin typeface="Times New Roman"/>
                <a:cs typeface="+mn-cs"/>
              </a:rPr>
              <a:t> ”Do you help at home?”</a:t>
            </a:r>
            <a:r>
              <a:rPr lang="ru-RU" dirty="0">
                <a:solidFill>
                  <a:srgbClr val="303030"/>
                </a:solidFill>
                <a:latin typeface="Times New Roman"/>
                <a:cs typeface="+mn-cs"/>
              </a:rPr>
              <a:t> </a:t>
            </a:r>
            <a:r>
              <a:rPr lang="en-US" dirty="0">
                <a:solidFill>
                  <a:srgbClr val="303030"/>
                </a:solidFill>
                <a:latin typeface="Times New Roman"/>
                <a:cs typeface="+mn-cs"/>
              </a:rPr>
              <a:t>Ex 1b. </a:t>
            </a:r>
            <a:r>
              <a:rPr lang="en-US" b="1" dirty="0">
                <a:solidFill>
                  <a:srgbClr val="303030"/>
                </a:solidFill>
                <a:latin typeface="Times New Roman"/>
                <a:cs typeface="+mn-cs"/>
              </a:rPr>
              <a:t>Say what housework you do. </a:t>
            </a:r>
            <a:endParaRPr lang="ru-RU" b="1" dirty="0">
              <a:solidFill>
                <a:srgbClr val="303030"/>
              </a:solidFill>
              <a:latin typeface="Times New Roman"/>
              <a:cs typeface="+mn-cs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723" y="2677720"/>
            <a:ext cx="4900042" cy="8390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762000" y="6208713"/>
            <a:ext cx="7482408" cy="532655"/>
          </a:xfrm>
        </p:spPr>
        <p:txBody>
          <a:bodyPr/>
          <a:lstStyle/>
          <a:p>
            <a:pPr>
              <a:defRPr/>
            </a:pPr>
            <a:r>
              <a:rPr lang="ru-RU" dirty="0"/>
              <a:t>Сингапурская методика: современные способы организации учебного процесса. Из опыта работы учителя английского языка.</a:t>
            </a:r>
          </a:p>
        </p:txBody>
      </p:sp>
    </p:spTree>
    <p:extLst>
      <p:ext uri="{BB962C8B-B14F-4D97-AF65-F5344CB8AC3E}">
        <p14:creationId xmlns:p14="http://schemas.microsoft.com/office/powerpoint/2010/main" val="26762201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37034" y="1196752"/>
            <a:ext cx="8640960" cy="5254112"/>
          </a:xfrm>
        </p:spPr>
        <p:txBody>
          <a:bodyPr/>
          <a:lstStyle/>
          <a:p>
            <a:pPr marL="342900" indent="-342900" eaLnBrk="1" hangingPunct="1">
              <a:buAutoNum type="arabicPeriod"/>
            </a:pPr>
            <a:r>
              <a:rPr lang="ru-RU" sz="1600" dirty="0" smtClean="0"/>
              <a:t>Все </a:t>
            </a:r>
            <a:r>
              <a:rPr lang="ru-RU" sz="1600" dirty="0"/>
              <a:t>обучаемые </a:t>
            </a:r>
            <a:r>
              <a:rPr lang="en-US" sz="1600" dirty="0" smtClean="0"/>
              <a:t>[</a:t>
            </a:r>
            <a:r>
              <a:rPr lang="ru-RU" sz="1600" dirty="0" smtClean="0"/>
              <a:t>1 минуту</a:t>
            </a:r>
            <a:r>
              <a:rPr lang="en-US" sz="1600" dirty="0" smtClean="0"/>
              <a:t>]</a:t>
            </a:r>
            <a:r>
              <a:rPr lang="ru-RU" sz="1600" dirty="0" smtClean="0"/>
              <a:t> </a:t>
            </a:r>
            <a:r>
              <a:rPr lang="ru-RU" sz="1600" dirty="0" smtClean="0">
                <a:hlinkClick r:id="rId2" action="ppaction://hlinksldjump"/>
              </a:rPr>
              <a:t>обдумывают, или записывают </a:t>
            </a:r>
            <a:r>
              <a:rPr lang="ru-RU" sz="1600" dirty="0"/>
              <a:t>свои обязанности по дому в виде списка. </a:t>
            </a:r>
            <a:endParaRPr lang="ru-RU" sz="1600" dirty="0" smtClean="0"/>
          </a:p>
          <a:p>
            <a:pPr marL="342900" indent="-342900" eaLnBrk="1" hangingPunct="1">
              <a:buAutoNum type="arabicPeriod"/>
            </a:pPr>
            <a:r>
              <a:rPr lang="ru-RU" sz="1600" dirty="0" smtClean="0"/>
              <a:t>Ученики </a:t>
            </a:r>
            <a:r>
              <a:rPr lang="ru-RU" sz="1600" dirty="0">
                <a:hlinkClick r:id="rId2" action="ppaction://hlinksldjump"/>
              </a:rPr>
              <a:t>складывают чистый лист бумаги так, </a:t>
            </a:r>
            <a:r>
              <a:rPr lang="ru-RU" sz="1600" dirty="0"/>
              <a:t>что образуются три треугольника  в верхней части (как будто вы начинаете делать самолетик), и два длинных узких прямоугольника в нижней. На двух крайних треугольниках и одном нижнем прямоугольнике проставляются цифры 1, 2, 3.  Центральный треугольник подписывается «</a:t>
            </a:r>
            <a:r>
              <a:rPr lang="ru-RU" sz="1600" dirty="0" err="1"/>
              <a:t>Everybody</a:t>
            </a:r>
            <a:r>
              <a:rPr lang="ru-RU" sz="1600" dirty="0"/>
              <a:t>» (15-30 сек) </a:t>
            </a:r>
          </a:p>
          <a:p>
            <a:pPr marL="342900" indent="-342900" eaLnBrk="1" hangingPunct="1">
              <a:buAutoNum type="arabicPeriod"/>
            </a:pPr>
            <a:r>
              <a:rPr lang="ru-RU" sz="1600" dirty="0" smtClean="0"/>
              <a:t>Каждый</a:t>
            </a:r>
            <a:r>
              <a:rPr lang="en-US" sz="1600" dirty="0" smtClean="0"/>
              <a:t> </a:t>
            </a:r>
            <a:r>
              <a:rPr lang="ru-RU" sz="1600" dirty="0" smtClean="0"/>
              <a:t> </a:t>
            </a:r>
            <a:r>
              <a:rPr lang="ru-RU" sz="1600" dirty="0">
                <a:hlinkClick r:id="rId2" action="ppaction://hlinksldjump"/>
              </a:rPr>
              <a:t>проговаривает </a:t>
            </a:r>
            <a:r>
              <a:rPr lang="ru-RU" sz="1600" dirty="0" smtClean="0">
                <a:hlinkClick r:id="rId2" action="ppaction://hlinksldjump"/>
              </a:rPr>
              <a:t>свои обязанности </a:t>
            </a:r>
            <a:r>
              <a:rPr lang="ru-RU" sz="1600" dirty="0">
                <a:hlinkClick r:id="rId2" action="ppaction://hlinksldjump"/>
              </a:rPr>
              <a:t>по </a:t>
            </a:r>
            <a:r>
              <a:rPr lang="ru-RU" sz="1600" dirty="0" smtClean="0">
                <a:hlinkClick r:id="rId2" action="ppaction://hlinksldjump"/>
              </a:rPr>
              <a:t>кругу</a:t>
            </a:r>
            <a:r>
              <a:rPr lang="ru-RU" sz="1600" dirty="0" smtClean="0"/>
              <a:t>, </a:t>
            </a:r>
            <a:r>
              <a:rPr lang="ru-RU" sz="1600" dirty="0"/>
              <a:t>остальные участники группы </a:t>
            </a:r>
            <a:r>
              <a:rPr lang="ru-RU" sz="1600" dirty="0" smtClean="0"/>
              <a:t>знаком </a:t>
            </a:r>
            <a:r>
              <a:rPr lang="ru-RU" sz="1600" dirty="0"/>
              <a:t>(большой палец вверх, вниз) показывают, выполняют ли они такую же </a:t>
            </a:r>
            <a:r>
              <a:rPr lang="ru-RU" sz="1600" dirty="0" smtClean="0"/>
              <a:t>работу. </a:t>
            </a:r>
            <a:r>
              <a:rPr lang="ru-RU" sz="1600" dirty="0"/>
              <a:t>Если все участники команды поднимают большой палей вверх, то предложение записывается в центральный треугольник (все). Если </a:t>
            </a:r>
            <a:r>
              <a:rPr lang="ru-RU" sz="1600" dirty="0" smtClean="0"/>
              <a:t>выполняют </a:t>
            </a:r>
            <a:r>
              <a:rPr lang="ru-RU" sz="1600" dirty="0"/>
              <a:t>трое – в часть под номером 3, двое -  во второй треугольник и т.д. [1 минута] </a:t>
            </a:r>
            <a:endParaRPr lang="ru-RU" sz="1600" dirty="0" smtClean="0"/>
          </a:p>
          <a:p>
            <a:pPr marL="342900" indent="-342900" eaLnBrk="1" hangingPunct="1">
              <a:buAutoNum type="arabicPeriod"/>
            </a:pPr>
            <a:r>
              <a:rPr lang="ru-RU" sz="1600" dirty="0" smtClean="0">
                <a:hlinkClick r:id="rId2" action="ppaction://hlinksldjump"/>
              </a:rPr>
              <a:t>Фронтальная </a:t>
            </a:r>
            <a:r>
              <a:rPr lang="ru-RU" sz="1600" dirty="0">
                <a:hlinkClick r:id="rId2" action="ppaction://hlinksldjump"/>
              </a:rPr>
              <a:t>работа</a:t>
            </a:r>
            <a:r>
              <a:rPr lang="ru-RU" sz="1600" dirty="0"/>
              <a:t>, учитель спрашивает, в какой команде есть предложение в первом (втором, центральном) треугольнике </a:t>
            </a:r>
            <a:r>
              <a:rPr lang="ru-RU" sz="1600" dirty="0">
                <a:hlinkClick r:id="rId2" action="ppaction://hlinksldjump"/>
              </a:rPr>
              <a:t>и просит одного из участников группы сообщить всему классу</a:t>
            </a:r>
            <a:r>
              <a:rPr lang="ru-RU" sz="1600" dirty="0"/>
              <a:t>: «Один (двое, трое) из нас….(поливают цветы)». Учитель корректирует предложения при необходимости.  Ученики могут исправить свои </a:t>
            </a:r>
            <a:r>
              <a:rPr lang="ru-RU" sz="1600" dirty="0">
                <a:hlinkClick r:id="rId3" action="ppaction://hlinksldjump"/>
              </a:rPr>
              <a:t>ошибки</a:t>
            </a:r>
            <a:r>
              <a:rPr lang="ru-RU" sz="1600" dirty="0"/>
              <a:t>, если их заметили (1 мин). </a:t>
            </a:r>
          </a:p>
          <a:p>
            <a:pPr marL="342900" indent="-342900" eaLnBrk="1" hangingPunct="1">
              <a:buAutoNum type="arabicPeriod"/>
            </a:pPr>
            <a:r>
              <a:rPr lang="ru-RU" sz="1600" dirty="0" smtClean="0">
                <a:hlinkClick r:id="rId2" action="ppaction://hlinksldjump"/>
              </a:rPr>
              <a:t>Выбор  </a:t>
            </a:r>
            <a:r>
              <a:rPr lang="ru-RU" sz="1600" dirty="0">
                <a:hlinkClick r:id="rId2" action="ppaction://hlinksldjump"/>
              </a:rPr>
              <a:t>слогана команды , исходя из общих предложений,</a:t>
            </a:r>
            <a:r>
              <a:rPr lang="ru-RU" sz="1600" dirty="0"/>
              <a:t> [1 минута] </a:t>
            </a:r>
            <a:endParaRPr lang="ru-RU" sz="1600" dirty="0" smtClean="0"/>
          </a:p>
          <a:p>
            <a:pPr marL="0" indent="0" eaLnBrk="1" hangingPunct="1">
              <a:buNone/>
            </a:pPr>
            <a:r>
              <a:rPr lang="ru-RU" sz="1600" dirty="0"/>
              <a:t> </a:t>
            </a:r>
            <a:r>
              <a:rPr lang="ru-RU" sz="1600" dirty="0" smtClean="0"/>
              <a:t>           Вся работа займет также, </a:t>
            </a:r>
            <a:r>
              <a:rPr lang="ru-RU" sz="1600" dirty="0"/>
              <a:t>около пяти </a:t>
            </a:r>
            <a:r>
              <a:rPr lang="ru-RU" sz="1600" dirty="0" smtClean="0"/>
              <a:t>минут.. </a:t>
            </a:r>
            <a:endParaRPr lang="ru-RU" sz="1600" dirty="0"/>
          </a:p>
          <a:p>
            <a:pPr marL="0" indent="0" eaLnBrk="1" hangingPunct="1">
              <a:buNone/>
            </a:pPr>
            <a:endParaRPr lang="ru-RU" sz="1400" dirty="0" smtClean="0"/>
          </a:p>
          <a:p>
            <a:pPr marL="0" indent="0" eaLnBrk="1" hangingPunct="1">
              <a:buNone/>
            </a:pPr>
            <a:r>
              <a:rPr lang="ru-RU" sz="1400" dirty="0" smtClean="0"/>
              <a:t>.   </a:t>
            </a:r>
          </a:p>
          <a:p>
            <a:pPr marL="0" indent="0" eaLnBrk="1" hangingPunct="1">
              <a:buNone/>
            </a:pPr>
            <a:endParaRPr lang="ru-RU" sz="1400" dirty="0"/>
          </a:p>
        </p:txBody>
      </p:sp>
      <p:sp>
        <p:nvSpPr>
          <p:cNvPr id="7" name="Заголовок 1"/>
          <p:cNvSpPr txBox="1">
            <a:spLocks/>
          </p:cNvSpPr>
          <p:nvPr/>
        </p:nvSpPr>
        <p:spPr bwMode="auto">
          <a:xfrm>
            <a:off x="719733" y="332656"/>
            <a:ext cx="7675562" cy="86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5400" kern="1200">
                <a:solidFill>
                  <a:srgbClr val="262626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rgbClr val="262626"/>
                </a:solidFill>
                <a:latin typeface="Impact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rgbClr val="262626"/>
                </a:solidFill>
                <a:latin typeface="Impact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rgbClr val="262626"/>
                </a:solidFill>
                <a:latin typeface="Impact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rgbClr val="262626"/>
                </a:solidFill>
                <a:latin typeface="Impact" pitchFamily="34" charset="0"/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>
              <a:defRPr/>
            </a:pPr>
            <a:r>
              <a:rPr lang="ru-RU" sz="2400" b="1" dirty="0" smtClean="0">
                <a:latin typeface="+mn-lt"/>
              </a:rPr>
              <a:t>Это же задание, при использовании структуры «</a:t>
            </a:r>
            <a:r>
              <a:rPr lang="en-US" sz="2400" b="1" dirty="0">
                <a:latin typeface="+mn-lt"/>
              </a:rPr>
              <a:t>Teambuilding</a:t>
            </a:r>
            <a:r>
              <a:rPr lang="en-US" sz="2400" b="1" dirty="0" smtClean="0">
                <a:latin typeface="+mn-lt"/>
              </a:rPr>
              <a:t>»</a:t>
            </a:r>
            <a:endParaRPr lang="en-US" sz="2400" b="1" dirty="0">
              <a:latin typeface="+mn-lt"/>
            </a:endParaRPr>
          </a:p>
        </p:txBody>
      </p:sp>
      <p:pic>
        <p:nvPicPr>
          <p:cNvPr id="4098" name="Picture 2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0916" y="5180686"/>
            <a:ext cx="2016224" cy="12936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762000" y="6208713"/>
            <a:ext cx="6058916" cy="532655"/>
          </a:xfrm>
        </p:spPr>
        <p:txBody>
          <a:bodyPr/>
          <a:lstStyle/>
          <a:p>
            <a:pPr>
              <a:defRPr/>
            </a:pPr>
            <a:r>
              <a:rPr lang="ru-RU" dirty="0"/>
              <a:t>Сингапурская методика: современные способы организации учебного процесса. Из опыта работы учителя английского языка.</a:t>
            </a:r>
          </a:p>
        </p:txBody>
      </p:sp>
    </p:spTree>
    <p:extLst>
      <p:ext uri="{BB962C8B-B14F-4D97-AF65-F5344CB8AC3E}">
        <p14:creationId xmlns:p14="http://schemas.microsoft.com/office/powerpoint/2010/main" val="3761472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7513" y="764704"/>
            <a:ext cx="4190627" cy="2688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7513" y="764704"/>
            <a:ext cx="4186484" cy="36568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Рисунок 13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2081" y="2983702"/>
            <a:ext cx="2116411" cy="2448147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Рисунок 12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528" y="2911055"/>
            <a:ext cx="1776016" cy="2593444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65123" y="6330713"/>
            <a:ext cx="8067005" cy="460647"/>
          </a:xfrm>
        </p:spPr>
        <p:txBody>
          <a:bodyPr/>
          <a:lstStyle/>
          <a:p>
            <a:pPr>
              <a:defRPr/>
            </a:pPr>
            <a:r>
              <a:rPr lang="ru-RU" dirty="0"/>
              <a:t>Сингапурская методика: современные способы организации учебного процесса. Из опыта работы учителя английского языка.</a:t>
            </a:r>
          </a:p>
        </p:txBody>
      </p:sp>
      <p:sp>
        <p:nvSpPr>
          <p:cNvPr id="7" name="Заголовок 1"/>
          <p:cNvSpPr txBox="1">
            <a:spLocks/>
          </p:cNvSpPr>
          <p:nvPr/>
        </p:nvSpPr>
        <p:spPr bwMode="auto">
          <a:xfrm>
            <a:off x="719733" y="332656"/>
            <a:ext cx="7675562" cy="432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5400" kern="1200">
                <a:solidFill>
                  <a:srgbClr val="262626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rgbClr val="262626"/>
                </a:solidFill>
                <a:latin typeface="Impact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rgbClr val="262626"/>
                </a:solidFill>
                <a:latin typeface="Impact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rgbClr val="262626"/>
                </a:solidFill>
                <a:latin typeface="Impact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rgbClr val="262626"/>
                </a:solidFill>
                <a:latin typeface="Impact" pitchFamily="34" charset="0"/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>
              <a:defRPr/>
            </a:pPr>
            <a:r>
              <a:rPr lang="ru-RU" sz="2400" b="1" dirty="0" smtClean="0">
                <a:latin typeface="+mn-lt"/>
              </a:rPr>
              <a:t>Использование структуры «</a:t>
            </a:r>
            <a:r>
              <a:rPr lang="en-US" sz="2400" b="1" dirty="0">
                <a:latin typeface="+mn-lt"/>
              </a:rPr>
              <a:t>Teambuilding</a:t>
            </a:r>
            <a:r>
              <a:rPr lang="en-US" sz="2400" b="1" dirty="0" smtClean="0">
                <a:latin typeface="+mn-lt"/>
              </a:rPr>
              <a:t>»</a:t>
            </a:r>
            <a:endParaRPr lang="en-US" sz="2400" b="1" dirty="0">
              <a:latin typeface="+mn-lt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528" y="981678"/>
            <a:ext cx="2821775" cy="18267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353494" y="1196960"/>
            <a:ext cx="288032" cy="369332"/>
          </a:xfrm>
          <a:prstGeom prst="rect">
            <a:avLst/>
          </a:prstGeom>
          <a:solidFill>
            <a:srgbClr val="FF9933"/>
          </a:solidFill>
        </p:spPr>
        <p:txBody>
          <a:bodyPr wrap="square" rtlCol="0">
            <a:spAutoFit/>
          </a:bodyPr>
          <a:lstStyle/>
          <a:p>
            <a:r>
              <a:rPr lang="ru-RU" b="1" dirty="0" smtClean="0"/>
              <a:t>1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13556" y="3059668"/>
            <a:ext cx="288032" cy="369332"/>
          </a:xfrm>
          <a:prstGeom prst="rect">
            <a:avLst/>
          </a:prstGeom>
          <a:solidFill>
            <a:srgbClr val="FF9933"/>
          </a:solidFill>
        </p:spPr>
        <p:txBody>
          <a:bodyPr wrap="square" rtlCol="0">
            <a:spAutoFit/>
          </a:bodyPr>
          <a:lstStyle/>
          <a:p>
            <a:r>
              <a:rPr lang="ru-RU" b="1" dirty="0" smtClean="0"/>
              <a:t>2</a:t>
            </a:r>
            <a:endParaRPr lang="ru-RU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2555776" y="3042989"/>
            <a:ext cx="288032" cy="369332"/>
          </a:xfrm>
          <a:prstGeom prst="rect">
            <a:avLst/>
          </a:prstGeom>
          <a:solidFill>
            <a:srgbClr val="FF9933"/>
          </a:solidFill>
        </p:spPr>
        <p:txBody>
          <a:bodyPr wrap="square" rtlCol="0">
            <a:spAutoFit/>
          </a:bodyPr>
          <a:lstStyle/>
          <a:p>
            <a:r>
              <a:rPr lang="ru-RU" b="1" dirty="0" smtClean="0"/>
              <a:t>3</a:t>
            </a:r>
            <a:endParaRPr lang="ru-RU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4860032" y="985764"/>
            <a:ext cx="288032" cy="369332"/>
          </a:xfrm>
          <a:prstGeom prst="rect">
            <a:avLst/>
          </a:prstGeom>
          <a:solidFill>
            <a:srgbClr val="FF9933"/>
          </a:solidFill>
        </p:spPr>
        <p:txBody>
          <a:bodyPr wrap="square" rtlCol="0">
            <a:spAutoFit/>
          </a:bodyPr>
          <a:lstStyle/>
          <a:p>
            <a:r>
              <a:rPr lang="ru-RU" b="1" dirty="0"/>
              <a:t>4</a:t>
            </a:r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3046" y="3753929"/>
            <a:ext cx="4494705" cy="22832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7740352" y="3838443"/>
            <a:ext cx="288032" cy="369332"/>
          </a:xfrm>
          <a:prstGeom prst="rect">
            <a:avLst/>
          </a:prstGeom>
          <a:solidFill>
            <a:srgbClr val="FF9933"/>
          </a:solidFill>
        </p:spPr>
        <p:txBody>
          <a:bodyPr wrap="square" rtlCol="0">
            <a:spAutoFit/>
          </a:bodyPr>
          <a:lstStyle/>
          <a:p>
            <a:r>
              <a:rPr lang="ru-RU" b="1" dirty="0" smtClean="0"/>
              <a:t>5</a:t>
            </a:r>
            <a:endParaRPr lang="ru-RU" b="1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1048859" y="5630416"/>
            <a:ext cx="3301866" cy="369332"/>
          </a:xfrm>
          <a:prstGeom prst="rect">
            <a:avLst/>
          </a:prstGeom>
          <a:solidFill>
            <a:srgbClr val="FF9933"/>
          </a:solidFill>
        </p:spPr>
        <p:txBody>
          <a:bodyPr wrap="none">
            <a:spAutoFit/>
          </a:bodyPr>
          <a:lstStyle/>
          <a:p>
            <a:r>
              <a:rPr lang="ru-RU" dirty="0"/>
              <a:t>Видео фрагмент в 6м классе</a:t>
            </a:r>
          </a:p>
        </p:txBody>
      </p:sp>
    </p:spTree>
    <p:extLst>
      <p:ext uri="{BB962C8B-B14F-4D97-AF65-F5344CB8AC3E}">
        <p14:creationId xmlns:p14="http://schemas.microsoft.com/office/powerpoint/2010/main" val="3748977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0" grpId="0" animBg="1"/>
      <p:bldP spid="11" grpId="0" animBg="1"/>
      <p:bldP spid="12" grpId="0" animBg="1"/>
      <p:bldP spid="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37034" y="954510"/>
            <a:ext cx="8640960" cy="5210794"/>
          </a:xfrm>
        </p:spPr>
        <p:txBody>
          <a:bodyPr/>
          <a:lstStyle/>
          <a:p>
            <a:pPr marL="0" indent="0" eaLnBrk="1" hangingPunct="1">
              <a:buNone/>
            </a:pPr>
            <a:endParaRPr lang="ru-RU" sz="1400" dirty="0"/>
          </a:p>
          <a:p>
            <a:pPr eaLnBrk="1" hangingPunct="1">
              <a:buFontTx/>
              <a:buChar char="-"/>
            </a:pPr>
            <a:r>
              <a:rPr lang="ru-RU" dirty="0" smtClean="0"/>
              <a:t>полное </a:t>
            </a:r>
            <a:r>
              <a:rPr lang="ru-RU" dirty="0"/>
              <a:t>вовлечение всех обучаемых, </a:t>
            </a:r>
            <a:endParaRPr lang="ru-RU" dirty="0" smtClean="0"/>
          </a:p>
          <a:p>
            <a:pPr eaLnBrk="1" hangingPunct="1">
              <a:buFontTx/>
              <a:buChar char="-"/>
            </a:pPr>
            <a:r>
              <a:rPr lang="ru-RU" dirty="0" smtClean="0"/>
              <a:t>равное участие, </a:t>
            </a:r>
          </a:p>
          <a:p>
            <a:pPr eaLnBrk="1" hangingPunct="1">
              <a:buFontTx/>
              <a:buChar char="-"/>
            </a:pPr>
            <a:r>
              <a:rPr lang="ru-RU" dirty="0" smtClean="0"/>
              <a:t>учет </a:t>
            </a:r>
            <a:r>
              <a:rPr lang="ru-RU" dirty="0"/>
              <a:t>всех типов/стилей обучения: </a:t>
            </a:r>
            <a:r>
              <a:rPr lang="ru-RU" dirty="0" err="1"/>
              <a:t>визуалов</a:t>
            </a:r>
            <a:r>
              <a:rPr lang="ru-RU" dirty="0"/>
              <a:t> (графическое распределение информации), </a:t>
            </a:r>
            <a:r>
              <a:rPr lang="ru-RU" dirty="0" err="1"/>
              <a:t>аудиалов</a:t>
            </a:r>
            <a:r>
              <a:rPr lang="ru-RU" dirty="0"/>
              <a:t> (прослушивание), </a:t>
            </a:r>
            <a:r>
              <a:rPr lang="ru-RU" dirty="0" err="1"/>
              <a:t>кинестетиков</a:t>
            </a:r>
            <a:r>
              <a:rPr lang="ru-RU" dirty="0"/>
              <a:t> (складывание листа, жесты</a:t>
            </a:r>
            <a:r>
              <a:rPr lang="ru-RU" dirty="0" smtClean="0"/>
              <a:t>).</a:t>
            </a:r>
          </a:p>
          <a:p>
            <a:pPr marL="0" indent="0" eaLnBrk="1" hangingPunct="1">
              <a:buNone/>
            </a:pPr>
            <a:endParaRPr lang="ru-RU" dirty="0" smtClean="0"/>
          </a:p>
          <a:p>
            <a:pPr marL="0" indent="0" eaLnBrk="1" hangingPunct="1">
              <a:buNone/>
            </a:pPr>
            <a:r>
              <a:rPr lang="ru-RU" dirty="0" smtClean="0"/>
              <a:t> </a:t>
            </a:r>
            <a:r>
              <a:rPr lang="ru-RU" dirty="0"/>
              <a:t> Обычная работа на уроке - ответ на вопрос учителя, благодаря структуре,  становиться работой, вовлекающей учеников в активное взаимодействие друг с другом, где каждый осознает себя частью </a:t>
            </a:r>
            <a:r>
              <a:rPr lang="ru-RU" dirty="0" smtClean="0"/>
              <a:t>команды </a:t>
            </a:r>
            <a:r>
              <a:rPr lang="ru-RU" dirty="0"/>
              <a:t>и коллектива</a:t>
            </a:r>
            <a:r>
              <a:rPr lang="ru-RU" dirty="0" smtClean="0"/>
              <a:t>.</a:t>
            </a:r>
          </a:p>
          <a:p>
            <a:pPr marL="0" indent="0" eaLnBrk="1" hangingPunct="1">
              <a:buNone/>
            </a:pPr>
            <a:r>
              <a:rPr lang="ru-RU" sz="1800" dirty="0"/>
              <a:t>В каких классах может быть использована данная структура? </a:t>
            </a:r>
            <a:endParaRPr lang="ru-RU" sz="1800" dirty="0" smtClean="0"/>
          </a:p>
          <a:p>
            <a:pPr marL="0" indent="0" eaLnBrk="1" hangingPunct="1">
              <a:buNone/>
            </a:pPr>
            <a:r>
              <a:rPr lang="ru-RU" sz="1800" dirty="0" smtClean="0"/>
              <a:t>Вот еще один видеофрагмент… </a:t>
            </a:r>
            <a:r>
              <a:rPr lang="en-US" sz="1800" i="1" dirty="0" smtClean="0"/>
              <a:t>Peer teaching during teacher’ training session.</a:t>
            </a:r>
          </a:p>
        </p:txBody>
      </p:sp>
      <p:sp>
        <p:nvSpPr>
          <p:cNvPr id="7" name="Заголовок 1"/>
          <p:cNvSpPr txBox="1">
            <a:spLocks/>
          </p:cNvSpPr>
          <p:nvPr/>
        </p:nvSpPr>
        <p:spPr bwMode="auto">
          <a:xfrm>
            <a:off x="719733" y="738486"/>
            <a:ext cx="7675562" cy="432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5400" kern="1200">
                <a:solidFill>
                  <a:srgbClr val="262626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rgbClr val="262626"/>
                </a:solidFill>
                <a:latin typeface="Impact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rgbClr val="262626"/>
                </a:solidFill>
                <a:latin typeface="Impact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rgbClr val="262626"/>
                </a:solidFill>
                <a:latin typeface="Impact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rgbClr val="262626"/>
                </a:solidFill>
                <a:latin typeface="Impact" pitchFamily="34" charset="0"/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>
              <a:defRPr/>
            </a:pPr>
            <a:r>
              <a:rPr lang="ru-RU" sz="2400" b="1" dirty="0" smtClean="0">
                <a:latin typeface="+mn-lt"/>
              </a:rPr>
              <a:t>Что дает использование структуры «</a:t>
            </a:r>
            <a:r>
              <a:rPr lang="en-US" sz="2400" b="1" dirty="0">
                <a:latin typeface="+mn-lt"/>
              </a:rPr>
              <a:t>Teambuilding</a:t>
            </a:r>
            <a:r>
              <a:rPr lang="en-US" sz="2400" b="1" dirty="0" smtClean="0">
                <a:latin typeface="+mn-lt"/>
              </a:rPr>
              <a:t>»</a:t>
            </a:r>
            <a:r>
              <a:rPr lang="ru-RU" sz="2400" b="1" dirty="0" smtClean="0">
                <a:latin typeface="+mn-lt"/>
              </a:rPr>
              <a:t>?</a:t>
            </a:r>
            <a:endParaRPr lang="en-US" sz="2400" b="1" dirty="0">
              <a:latin typeface="+mn-lt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1170534"/>
            <a:ext cx="1728192" cy="1108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762000" y="6208713"/>
            <a:ext cx="7482408" cy="532655"/>
          </a:xfrm>
        </p:spPr>
        <p:txBody>
          <a:bodyPr/>
          <a:lstStyle/>
          <a:p>
            <a:pPr>
              <a:defRPr/>
            </a:pPr>
            <a:r>
              <a:rPr lang="ru-RU" dirty="0"/>
              <a:t>Сингапурская методика: современные способы организации учебного процесса. Из опыта работы учителя английского языка.</a:t>
            </a:r>
          </a:p>
        </p:txBody>
      </p:sp>
    </p:spTree>
    <p:extLst>
      <p:ext uri="{BB962C8B-B14F-4D97-AF65-F5344CB8AC3E}">
        <p14:creationId xmlns:p14="http://schemas.microsoft.com/office/powerpoint/2010/main" val="562052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006" y="1484784"/>
            <a:ext cx="5100395" cy="34563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3006836"/>
            <a:ext cx="8640960" cy="3158468"/>
          </a:xfrm>
        </p:spPr>
        <p:txBody>
          <a:bodyPr/>
          <a:lstStyle/>
          <a:p>
            <a:pPr marL="0" indent="0" eaLnBrk="1" hangingPunct="1">
              <a:buNone/>
            </a:pPr>
            <a:endParaRPr lang="ru-RU" dirty="0">
              <a:solidFill>
                <a:srgbClr val="FF0000"/>
              </a:solidFill>
            </a:endParaRPr>
          </a:p>
          <a:p>
            <a:pPr marL="0" indent="0" eaLnBrk="1" hangingPunct="1">
              <a:buNone/>
            </a:pPr>
            <a:endParaRPr lang="ru-RU" dirty="0" smtClean="0">
              <a:solidFill>
                <a:srgbClr val="FF0000"/>
              </a:solidFill>
            </a:endParaRPr>
          </a:p>
          <a:p>
            <a:pPr marL="0" indent="0" eaLnBrk="1" hangingPunct="1">
              <a:buNone/>
            </a:pPr>
            <a:endParaRPr lang="ru-RU" dirty="0">
              <a:solidFill>
                <a:srgbClr val="FF0000"/>
              </a:solidFill>
            </a:endParaRPr>
          </a:p>
          <a:p>
            <a:pPr marL="0" indent="0" eaLnBrk="1" hangingPunct="1">
              <a:buNone/>
            </a:pPr>
            <a:endParaRPr lang="ru-RU" dirty="0" smtClean="0">
              <a:solidFill>
                <a:srgbClr val="FF0000"/>
              </a:solidFill>
            </a:endParaRPr>
          </a:p>
          <a:p>
            <a:pPr marL="0" indent="0" eaLnBrk="1" hangingPunct="1">
              <a:buNone/>
            </a:pPr>
            <a:r>
              <a:rPr lang="ru-RU" dirty="0" smtClean="0">
                <a:solidFill>
                  <a:schemeClr val="tx1"/>
                </a:solidFill>
              </a:rPr>
              <a:t>Для управления учебным процессом нужен инструмент, который называется </a:t>
            </a:r>
            <a:r>
              <a:rPr lang="en-US" dirty="0">
                <a:solidFill>
                  <a:schemeClr val="tx1"/>
                </a:solidFill>
              </a:rPr>
              <a:t>“Manage mat” </a:t>
            </a:r>
            <a:r>
              <a:rPr lang="ru-RU" dirty="0" smtClean="0">
                <a:solidFill>
                  <a:schemeClr val="tx1"/>
                </a:solidFill>
              </a:rPr>
              <a:t>– табличка в центре стола, позволяющая удобно и просто распределить учеников в одной команде.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 bwMode="auto">
          <a:xfrm>
            <a:off x="323528" y="271714"/>
            <a:ext cx="8424936" cy="1470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5400" kern="1200">
                <a:solidFill>
                  <a:srgbClr val="262626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rgbClr val="262626"/>
                </a:solidFill>
                <a:latin typeface="Impact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rgbClr val="262626"/>
                </a:solidFill>
                <a:latin typeface="Impact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rgbClr val="262626"/>
                </a:solidFill>
                <a:latin typeface="Impact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rgbClr val="262626"/>
                </a:solidFill>
                <a:latin typeface="Impact" pitchFamily="34" charset="0"/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>
              <a:defRPr/>
            </a:pPr>
            <a:r>
              <a:rPr lang="ru-RU" sz="2400" b="1" dirty="0">
                <a:latin typeface="+mn-lt"/>
              </a:rPr>
              <a:t>Структура «</a:t>
            </a:r>
            <a:r>
              <a:rPr lang="ru-RU" sz="2400" b="1" dirty="0" err="1">
                <a:latin typeface="+mn-lt"/>
              </a:rPr>
              <a:t>Rally</a:t>
            </a:r>
            <a:r>
              <a:rPr lang="ru-RU" sz="2400" b="1" dirty="0">
                <a:latin typeface="+mn-lt"/>
              </a:rPr>
              <a:t> </a:t>
            </a:r>
            <a:r>
              <a:rPr lang="ru-RU" sz="2400" b="1" dirty="0" err="1">
                <a:latin typeface="+mn-lt"/>
              </a:rPr>
              <a:t>Robin</a:t>
            </a:r>
            <a:r>
              <a:rPr lang="ru-RU" sz="2400" b="1" dirty="0" smtClean="0">
                <a:latin typeface="+mn-lt"/>
              </a:rPr>
              <a:t>» </a:t>
            </a:r>
            <a:r>
              <a:rPr lang="ru-RU" sz="2400" b="1" dirty="0">
                <a:latin typeface="+mn-lt"/>
              </a:rPr>
              <a:t>- </a:t>
            </a:r>
            <a:endParaRPr lang="ru-RU" sz="2400" b="1" dirty="0" smtClean="0">
              <a:latin typeface="+mn-lt"/>
            </a:endParaRPr>
          </a:p>
          <a:p>
            <a:pPr algn="ctr">
              <a:defRPr/>
            </a:pPr>
            <a:r>
              <a:rPr lang="ru-RU" sz="2400" b="1" dirty="0" smtClean="0">
                <a:latin typeface="+mn-lt"/>
              </a:rPr>
              <a:t>каждый </a:t>
            </a:r>
            <a:r>
              <a:rPr lang="ru-RU" sz="2400" b="1" dirty="0">
                <a:latin typeface="+mn-lt"/>
              </a:rPr>
              <a:t>по очереди отвечает в парах</a:t>
            </a:r>
            <a:r>
              <a:rPr lang="ru-RU" sz="2400" b="1" dirty="0" smtClean="0">
                <a:latin typeface="+mn-lt"/>
              </a:rPr>
              <a:t>.</a:t>
            </a:r>
          </a:p>
          <a:p>
            <a:pPr algn="ctr">
              <a:defRPr/>
            </a:pPr>
            <a:r>
              <a:rPr lang="ru-RU" sz="1800" dirty="0" smtClean="0">
                <a:latin typeface="+mn-lt"/>
              </a:rPr>
              <a:t>На примере: </a:t>
            </a:r>
            <a:r>
              <a:rPr lang="en-US" sz="1800" dirty="0" smtClean="0">
                <a:latin typeface="+mn-lt"/>
              </a:rPr>
              <a:t>NM-6, Unit 2, Lesson 2</a:t>
            </a:r>
            <a:r>
              <a:rPr lang="ru-RU" sz="1800" dirty="0" smtClean="0">
                <a:latin typeface="+mn-lt"/>
              </a:rPr>
              <a:t> </a:t>
            </a:r>
            <a:r>
              <a:rPr lang="en-US" sz="1800" dirty="0" smtClean="0">
                <a:latin typeface="+mn-lt"/>
              </a:rPr>
              <a:t>“Choose a book”, Ex 5a (p15)</a:t>
            </a:r>
            <a:endParaRPr lang="ru-RU" sz="1800" dirty="0" smtClean="0">
              <a:latin typeface="+mn-lt"/>
            </a:endParaRPr>
          </a:p>
          <a:p>
            <a:pPr algn="ctr">
              <a:defRPr/>
            </a:pPr>
            <a:endParaRPr lang="en-US" sz="1800" dirty="0">
              <a:latin typeface="+mn-lt"/>
            </a:endParaRPr>
          </a:p>
        </p:txBody>
      </p:sp>
      <p:sp>
        <p:nvSpPr>
          <p:cNvPr id="6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762000" y="6208713"/>
            <a:ext cx="7482408" cy="532655"/>
          </a:xfrm>
        </p:spPr>
        <p:txBody>
          <a:bodyPr/>
          <a:lstStyle/>
          <a:p>
            <a:pPr>
              <a:defRPr/>
            </a:pPr>
            <a:r>
              <a:rPr lang="ru-RU" dirty="0"/>
              <a:t>Сингапурская методика: современные способы организации учебного процесса. Из опыта работы учителя английского языка.</a:t>
            </a:r>
          </a:p>
        </p:txBody>
      </p:sp>
    </p:spTree>
    <p:extLst>
      <p:ext uri="{BB962C8B-B14F-4D97-AF65-F5344CB8AC3E}">
        <p14:creationId xmlns:p14="http://schemas.microsoft.com/office/powerpoint/2010/main" val="964272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/>
          <p:cNvSpPr txBox="1">
            <a:spLocks/>
          </p:cNvSpPr>
          <p:nvPr/>
        </p:nvSpPr>
        <p:spPr bwMode="auto">
          <a:xfrm>
            <a:off x="697334" y="476671"/>
            <a:ext cx="7675562" cy="6146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5400" kern="1200">
                <a:solidFill>
                  <a:srgbClr val="262626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rgbClr val="262626"/>
                </a:solidFill>
                <a:latin typeface="Impact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rgbClr val="262626"/>
                </a:solidFill>
                <a:latin typeface="Impact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rgbClr val="262626"/>
                </a:solidFill>
                <a:latin typeface="Impact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rgbClr val="262626"/>
                </a:solidFill>
                <a:latin typeface="Impact" pitchFamily="34" charset="0"/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>
              <a:defRPr/>
            </a:pPr>
            <a:r>
              <a:rPr lang="en-US" sz="3200" b="1" dirty="0">
                <a:latin typeface="+mn-lt"/>
              </a:rPr>
              <a:t>“Manage mat” by Singapore Quality Class</a:t>
            </a:r>
            <a:endParaRPr lang="ru-RU" sz="3200" b="1" dirty="0" smtClean="0">
              <a:latin typeface="+mn-lt"/>
            </a:endParaRPr>
          </a:p>
        </p:txBody>
      </p:sp>
      <p:pic>
        <p:nvPicPr>
          <p:cNvPr id="10" name="Рисунок 9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1687284" y="1324000"/>
            <a:ext cx="5695662" cy="4009448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Прямоугольник 7"/>
          <p:cNvSpPr/>
          <p:nvPr/>
        </p:nvSpPr>
        <p:spPr>
          <a:xfrm>
            <a:off x="399454" y="5702780"/>
            <a:ext cx="7979122" cy="369332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>
            <a:spAutoFit/>
          </a:bodyPr>
          <a:lstStyle/>
          <a:p>
            <a:r>
              <a:rPr lang="ru-RU" dirty="0" smtClean="0"/>
              <a:t>Рассмотрим алгоритм работы по структуре </a:t>
            </a:r>
            <a:r>
              <a:rPr lang="ru-RU" dirty="0"/>
              <a:t>«</a:t>
            </a:r>
            <a:r>
              <a:rPr lang="en-US" dirty="0" smtClean="0"/>
              <a:t>Rally Robin»</a:t>
            </a:r>
            <a:r>
              <a:rPr lang="ru-RU" dirty="0" smtClean="0"/>
              <a:t>:</a:t>
            </a:r>
            <a:endParaRPr lang="ru-RU" dirty="0"/>
          </a:p>
        </p:txBody>
      </p:sp>
      <p:sp>
        <p:nvSpPr>
          <p:cNvPr id="6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762000" y="6208713"/>
            <a:ext cx="7482408" cy="532655"/>
          </a:xfrm>
        </p:spPr>
        <p:txBody>
          <a:bodyPr/>
          <a:lstStyle/>
          <a:p>
            <a:pPr>
              <a:defRPr/>
            </a:pPr>
            <a:r>
              <a:rPr lang="ru-RU" dirty="0"/>
              <a:t>Сингапурская методика: современные способы организации учебного процесса. Из опыта работы учителя английского языка.</a:t>
            </a:r>
          </a:p>
        </p:txBody>
      </p:sp>
    </p:spTree>
    <p:extLst>
      <p:ext uri="{BB962C8B-B14F-4D97-AF65-F5344CB8AC3E}">
        <p14:creationId xmlns:p14="http://schemas.microsoft.com/office/powerpoint/2010/main" val="3830378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60" t="4494" r="9311" b="4494"/>
          <a:stretch/>
        </p:blipFill>
        <p:spPr bwMode="auto">
          <a:xfrm>
            <a:off x="710258" y="2424822"/>
            <a:ext cx="4212468" cy="33763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340769"/>
            <a:ext cx="8640960" cy="1512168"/>
          </a:xfrm>
        </p:spPr>
        <p:txBody>
          <a:bodyPr/>
          <a:lstStyle/>
          <a:p>
            <a:pPr marL="0" indent="0" eaLnBrk="1" hangingPunct="1">
              <a:buNone/>
            </a:pPr>
            <a:endParaRPr lang="ru-RU" sz="2000" dirty="0"/>
          </a:p>
          <a:p>
            <a:pPr marL="457200" indent="-457200" eaLnBrk="1" hangingPunct="1">
              <a:buAutoNum type="arabicPeriod"/>
            </a:pPr>
            <a:r>
              <a:rPr lang="ru-RU" b="1" dirty="0" smtClean="0"/>
              <a:t>Все </a:t>
            </a:r>
            <a:r>
              <a:rPr lang="ru-RU" b="1" dirty="0"/>
              <a:t>обучаемые в течение </a:t>
            </a:r>
            <a:r>
              <a:rPr lang="ru-RU" b="1" dirty="0" smtClean="0"/>
              <a:t>5 минут обдумывают и записывают задание.  Используется таймер.</a:t>
            </a:r>
            <a:endParaRPr lang="ru-RU" b="1" dirty="0">
              <a:solidFill>
                <a:srgbClr val="FF0000"/>
              </a:solidFill>
            </a:endParaRPr>
          </a:p>
          <a:p>
            <a:pPr marL="457200" indent="-457200" eaLnBrk="1" hangingPunct="1">
              <a:buAutoNum type="arabicPeriod"/>
            </a:pPr>
            <a:endParaRPr lang="ru-RU" sz="2000" dirty="0" smtClean="0">
              <a:solidFill>
                <a:srgbClr val="FF0000"/>
              </a:solidFill>
            </a:endParaRPr>
          </a:p>
          <a:p>
            <a:pPr marL="457200" indent="-457200" eaLnBrk="1" hangingPunct="1">
              <a:buAutoNum type="arabicPeriod"/>
            </a:pPr>
            <a:endParaRPr lang="ru-RU" sz="2000" dirty="0">
              <a:solidFill>
                <a:srgbClr val="FF0000"/>
              </a:solidFill>
            </a:endParaRPr>
          </a:p>
          <a:p>
            <a:pPr marL="457200" indent="-457200" eaLnBrk="1" hangingPunct="1">
              <a:buAutoNum type="arabicPeriod"/>
            </a:pPr>
            <a:endParaRPr lang="ru-RU" sz="2000" dirty="0" smtClean="0">
              <a:solidFill>
                <a:srgbClr val="FF0000"/>
              </a:solidFill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 bwMode="auto">
          <a:xfrm>
            <a:off x="323528" y="332656"/>
            <a:ext cx="8424936" cy="11828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5400" kern="1200">
                <a:solidFill>
                  <a:srgbClr val="262626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rgbClr val="262626"/>
                </a:solidFill>
                <a:latin typeface="Impact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rgbClr val="262626"/>
                </a:solidFill>
                <a:latin typeface="Impact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rgbClr val="262626"/>
                </a:solidFill>
                <a:latin typeface="Impact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rgbClr val="262626"/>
                </a:solidFill>
                <a:latin typeface="Impact" pitchFamily="34" charset="0"/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>
              <a:defRPr/>
            </a:pPr>
            <a:r>
              <a:rPr lang="ru-RU" sz="2400" b="1" dirty="0" smtClean="0">
                <a:latin typeface="+mn-lt"/>
              </a:rPr>
              <a:t>Алгоритм </a:t>
            </a:r>
            <a:r>
              <a:rPr lang="ru-RU" sz="2400" b="1" dirty="0">
                <a:latin typeface="+mn-lt"/>
              </a:rPr>
              <a:t>работы по структуре «</a:t>
            </a:r>
            <a:r>
              <a:rPr lang="ru-RU" sz="2400" b="1" dirty="0" smtClean="0">
                <a:latin typeface="+mn-lt"/>
              </a:rPr>
              <a:t>R</a:t>
            </a:r>
            <a:r>
              <a:rPr lang="en-US" sz="2400" b="1" dirty="0" smtClean="0">
                <a:latin typeface="+mn-lt"/>
              </a:rPr>
              <a:t>ally</a:t>
            </a:r>
            <a:r>
              <a:rPr lang="ru-RU" sz="2400" b="1" dirty="0" smtClean="0">
                <a:latin typeface="+mn-lt"/>
              </a:rPr>
              <a:t> </a:t>
            </a:r>
            <a:r>
              <a:rPr lang="ru-RU" sz="2400" b="1" dirty="0" err="1">
                <a:latin typeface="+mn-lt"/>
              </a:rPr>
              <a:t>Robin</a:t>
            </a:r>
            <a:r>
              <a:rPr lang="ru-RU" sz="2400" b="1" dirty="0" smtClean="0">
                <a:latin typeface="+mn-lt"/>
              </a:rPr>
              <a:t>». Шаг 1.</a:t>
            </a:r>
          </a:p>
          <a:p>
            <a:pPr algn="ctr">
              <a:defRPr/>
            </a:pPr>
            <a:r>
              <a:rPr lang="ru-RU" sz="1800" dirty="0" smtClean="0">
                <a:latin typeface="+mn-lt"/>
              </a:rPr>
              <a:t>На примере: </a:t>
            </a:r>
            <a:r>
              <a:rPr lang="en-US" sz="1800" dirty="0" smtClean="0">
                <a:latin typeface="+mn-lt"/>
              </a:rPr>
              <a:t>NM-6, </a:t>
            </a:r>
            <a:r>
              <a:rPr lang="en-US" sz="1800" dirty="0">
                <a:latin typeface="+mn-lt"/>
              </a:rPr>
              <a:t>U</a:t>
            </a:r>
            <a:r>
              <a:rPr lang="en-US" sz="1800" dirty="0" smtClean="0">
                <a:latin typeface="+mn-lt"/>
              </a:rPr>
              <a:t>nit 2, Lesson 2, Ex 5a (p15)</a:t>
            </a:r>
            <a:endParaRPr lang="ru-RU" sz="1800" dirty="0" smtClean="0">
              <a:latin typeface="+mn-lt"/>
            </a:endParaRPr>
          </a:p>
          <a:p>
            <a:pPr algn="ctr">
              <a:defRPr/>
            </a:pPr>
            <a:endParaRPr lang="en-US" sz="1800" dirty="0">
              <a:latin typeface="+mn-lt"/>
            </a:endParaRPr>
          </a:p>
        </p:txBody>
      </p:sp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5976" y="2602775"/>
            <a:ext cx="3836442" cy="30204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762000" y="6208713"/>
            <a:ext cx="7482408" cy="532655"/>
          </a:xfrm>
        </p:spPr>
        <p:txBody>
          <a:bodyPr/>
          <a:lstStyle/>
          <a:p>
            <a:pPr>
              <a:defRPr/>
            </a:pPr>
            <a:r>
              <a:rPr lang="ru-RU" dirty="0"/>
              <a:t>Сингапурская методика: современные способы организации учебного процесса. Из опыта работы учителя английского языка.</a:t>
            </a:r>
          </a:p>
        </p:txBody>
      </p:sp>
    </p:spTree>
    <p:extLst>
      <p:ext uri="{BB962C8B-B14F-4D97-AF65-F5344CB8AC3E}">
        <p14:creationId xmlns:p14="http://schemas.microsoft.com/office/powerpoint/2010/main" val="358398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809539">
            <a:off x="1990658" y="2026525"/>
            <a:ext cx="2138347" cy="167131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3140968"/>
            <a:ext cx="8640960" cy="2880319"/>
          </a:xfrm>
        </p:spPr>
        <p:txBody>
          <a:bodyPr/>
          <a:lstStyle/>
          <a:p>
            <a:pPr marL="457200" indent="-457200" eaLnBrk="1" hangingPunct="1">
              <a:buAutoNum type="arabicPeriod"/>
            </a:pPr>
            <a:endParaRPr lang="ru-RU" sz="2000" dirty="0">
              <a:solidFill>
                <a:srgbClr val="FF0000"/>
              </a:solidFill>
            </a:endParaRPr>
          </a:p>
          <a:p>
            <a:pPr marL="457200" indent="-457200" eaLnBrk="1" hangingPunct="1">
              <a:buAutoNum type="arabicPeriod"/>
            </a:pPr>
            <a:endParaRPr lang="ru-RU" sz="2000" dirty="0" smtClean="0">
              <a:solidFill>
                <a:srgbClr val="FF0000"/>
              </a:solidFill>
            </a:endParaRPr>
          </a:p>
          <a:p>
            <a:pPr marL="457200" indent="-457200" eaLnBrk="1" hangingPunct="1">
              <a:buAutoNum type="arabicPeriod"/>
            </a:pPr>
            <a:endParaRPr lang="ru-RU" sz="2000" dirty="0">
              <a:solidFill>
                <a:srgbClr val="FF0000"/>
              </a:solidFill>
            </a:endParaRPr>
          </a:p>
          <a:p>
            <a:pPr marL="457200" indent="-457200" eaLnBrk="1" hangingPunct="1">
              <a:buAutoNum type="arabicPeriod"/>
            </a:pPr>
            <a:endParaRPr lang="ru-RU" sz="2000" dirty="0" smtClean="0">
              <a:solidFill>
                <a:srgbClr val="FF0000"/>
              </a:solidFill>
            </a:endParaRPr>
          </a:p>
          <a:p>
            <a:pPr marL="0" indent="0" eaLnBrk="1" hangingPunct="1">
              <a:buNone/>
            </a:pPr>
            <a:r>
              <a:rPr lang="ru-RU" dirty="0" smtClean="0"/>
              <a:t>2. Учитель </a:t>
            </a:r>
            <a:r>
              <a:rPr lang="ru-RU" dirty="0"/>
              <a:t>объявляет, что теперь у каждого будет 30 секунд, чтобы рассказать о любимой книге </a:t>
            </a:r>
            <a:r>
              <a:rPr lang="ru-RU" dirty="0" smtClean="0"/>
              <a:t>партнеру </a:t>
            </a:r>
            <a:r>
              <a:rPr lang="ru-RU" dirty="0"/>
              <a:t>«по плечу», то есть сидящему рядом. Пусть учащиеся не читают ответ со своего листа, а рассказывают. </a:t>
            </a:r>
            <a:endParaRPr lang="ru-RU" dirty="0" smtClean="0"/>
          </a:p>
          <a:p>
            <a:pPr marL="0" indent="0" eaLnBrk="1" hangingPunct="1">
              <a:buNone/>
            </a:pPr>
            <a:r>
              <a:rPr lang="ru-RU" dirty="0" smtClean="0"/>
              <a:t>Начинает </a:t>
            </a:r>
            <a:r>
              <a:rPr lang="ru-RU" dirty="0"/>
              <a:t>партнер </a:t>
            </a:r>
            <a:r>
              <a:rPr lang="ru-RU" b="1" u="sng" dirty="0"/>
              <a:t>А</a:t>
            </a:r>
            <a:r>
              <a:rPr lang="ru-RU" b="1" dirty="0"/>
              <a:t>,</a:t>
            </a:r>
            <a:r>
              <a:rPr lang="ru-RU" dirty="0"/>
              <a:t> включатся таймер..</a:t>
            </a:r>
            <a:endParaRPr lang="ru-RU" dirty="0" smtClean="0">
              <a:solidFill>
                <a:srgbClr val="FF0000"/>
              </a:solidFill>
            </a:endParaRPr>
          </a:p>
          <a:p>
            <a:pPr eaLnBrk="1" hangingPunct="1">
              <a:buFontTx/>
              <a:buChar char="-"/>
            </a:pPr>
            <a:endParaRPr lang="ru-RU" sz="2000" dirty="0"/>
          </a:p>
        </p:txBody>
      </p:sp>
      <p:sp>
        <p:nvSpPr>
          <p:cNvPr id="7" name="Заголовок 1"/>
          <p:cNvSpPr txBox="1">
            <a:spLocks/>
          </p:cNvSpPr>
          <p:nvPr/>
        </p:nvSpPr>
        <p:spPr bwMode="auto">
          <a:xfrm>
            <a:off x="323528" y="517998"/>
            <a:ext cx="8424936" cy="11828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5400" kern="1200">
                <a:solidFill>
                  <a:srgbClr val="262626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rgbClr val="262626"/>
                </a:solidFill>
                <a:latin typeface="Impact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rgbClr val="262626"/>
                </a:solidFill>
                <a:latin typeface="Impact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rgbClr val="262626"/>
                </a:solidFill>
                <a:latin typeface="Impact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rgbClr val="262626"/>
                </a:solidFill>
                <a:latin typeface="Impact" pitchFamily="34" charset="0"/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>
              <a:defRPr/>
            </a:pPr>
            <a:r>
              <a:rPr lang="ru-RU" sz="2400" b="1" dirty="0" smtClean="0">
                <a:latin typeface="+mn-lt"/>
              </a:rPr>
              <a:t>Алгоритм </a:t>
            </a:r>
            <a:r>
              <a:rPr lang="ru-RU" sz="2400" b="1" dirty="0">
                <a:latin typeface="+mn-lt"/>
              </a:rPr>
              <a:t>работы по структуре «</a:t>
            </a:r>
            <a:r>
              <a:rPr lang="ru-RU" sz="2400" b="1" dirty="0" smtClean="0">
                <a:latin typeface="+mn-lt"/>
              </a:rPr>
              <a:t>R</a:t>
            </a:r>
            <a:r>
              <a:rPr lang="en-US" sz="2400" b="1" dirty="0" smtClean="0">
                <a:latin typeface="+mn-lt"/>
              </a:rPr>
              <a:t>ally</a:t>
            </a:r>
            <a:r>
              <a:rPr lang="ru-RU" sz="2400" b="1" dirty="0" smtClean="0">
                <a:latin typeface="+mn-lt"/>
              </a:rPr>
              <a:t> </a:t>
            </a:r>
            <a:r>
              <a:rPr lang="ru-RU" sz="2400" b="1" dirty="0" err="1">
                <a:latin typeface="+mn-lt"/>
              </a:rPr>
              <a:t>Robin</a:t>
            </a:r>
            <a:r>
              <a:rPr lang="ru-RU" sz="2400" b="1" dirty="0" smtClean="0">
                <a:latin typeface="+mn-lt"/>
              </a:rPr>
              <a:t>». Шаг 2.</a:t>
            </a:r>
          </a:p>
          <a:p>
            <a:pPr algn="ctr">
              <a:defRPr/>
            </a:pPr>
            <a:r>
              <a:rPr lang="ru-RU" sz="1800" dirty="0" smtClean="0">
                <a:latin typeface="+mn-lt"/>
              </a:rPr>
              <a:t>На примере: </a:t>
            </a:r>
            <a:r>
              <a:rPr lang="en-US" sz="1800" dirty="0" smtClean="0">
                <a:latin typeface="+mn-lt"/>
              </a:rPr>
              <a:t>NM-6, </a:t>
            </a:r>
            <a:r>
              <a:rPr lang="en-US" sz="1800" dirty="0">
                <a:latin typeface="+mn-lt"/>
              </a:rPr>
              <a:t>U</a:t>
            </a:r>
            <a:r>
              <a:rPr lang="en-US" sz="1800" dirty="0" smtClean="0">
                <a:latin typeface="+mn-lt"/>
              </a:rPr>
              <a:t>nit 2, Lesson 2, Ex 5a (p15)</a:t>
            </a:r>
            <a:endParaRPr lang="ru-RU" sz="1800" dirty="0" smtClean="0">
              <a:latin typeface="+mn-lt"/>
            </a:endParaRPr>
          </a:p>
          <a:p>
            <a:pPr algn="ctr">
              <a:defRPr/>
            </a:pPr>
            <a:endParaRPr lang="en-US" sz="1800" dirty="0">
              <a:latin typeface="+mn-lt"/>
            </a:endParaRP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1460" y="1675284"/>
            <a:ext cx="3924300" cy="2495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6" name="Прямая со стрелкой 5"/>
          <p:cNvCxnSpPr/>
          <p:nvPr/>
        </p:nvCxnSpPr>
        <p:spPr>
          <a:xfrm flipV="1">
            <a:off x="3059832" y="2923060"/>
            <a:ext cx="1656184" cy="2954212"/>
          </a:xfrm>
          <a:prstGeom prst="straightConnector1">
            <a:avLst/>
          </a:prstGeom>
          <a:ln>
            <a:solidFill>
              <a:srgbClr val="FF9933"/>
            </a:solidFill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flipV="1">
            <a:off x="3059832" y="2420888"/>
            <a:ext cx="4752528" cy="3456384"/>
          </a:xfrm>
          <a:prstGeom prst="straightConnector1">
            <a:avLst/>
          </a:prstGeom>
          <a:ln>
            <a:solidFill>
              <a:srgbClr val="FF9933"/>
            </a:solidFill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9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762000" y="6208713"/>
            <a:ext cx="7482408" cy="532655"/>
          </a:xfrm>
        </p:spPr>
        <p:txBody>
          <a:bodyPr/>
          <a:lstStyle/>
          <a:p>
            <a:pPr>
              <a:defRPr/>
            </a:pPr>
            <a:r>
              <a:rPr lang="ru-RU" dirty="0"/>
              <a:t>Сингапурская методика: современные способы организации учебного процесса. Из опыта работы учителя английского языка.</a:t>
            </a:r>
          </a:p>
        </p:txBody>
      </p:sp>
    </p:spTree>
    <p:extLst>
      <p:ext uri="{BB962C8B-B14F-4D97-AF65-F5344CB8AC3E}">
        <p14:creationId xmlns:p14="http://schemas.microsoft.com/office/powerpoint/2010/main" val="2347903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3212976"/>
            <a:ext cx="8640960" cy="2880319"/>
          </a:xfrm>
        </p:spPr>
        <p:txBody>
          <a:bodyPr/>
          <a:lstStyle/>
          <a:p>
            <a:pPr marL="457200" indent="-457200" eaLnBrk="1" hangingPunct="1">
              <a:buAutoNum type="arabicPeriod"/>
            </a:pPr>
            <a:endParaRPr lang="ru-RU" sz="2000" dirty="0">
              <a:solidFill>
                <a:srgbClr val="FF0000"/>
              </a:solidFill>
            </a:endParaRPr>
          </a:p>
          <a:p>
            <a:pPr marL="0" indent="0" eaLnBrk="1" hangingPunct="1">
              <a:buNone/>
            </a:pPr>
            <a:endParaRPr lang="ru-RU" dirty="0" smtClean="0">
              <a:solidFill>
                <a:srgbClr val="FF0000"/>
              </a:solidFill>
            </a:endParaRPr>
          </a:p>
          <a:p>
            <a:pPr marL="0" indent="0" eaLnBrk="1" hangingPunct="1">
              <a:buNone/>
            </a:pPr>
            <a:r>
              <a:rPr lang="ru-RU" dirty="0" smtClean="0"/>
              <a:t>3. По </a:t>
            </a:r>
            <a:r>
              <a:rPr lang="ru-RU" dirty="0"/>
              <a:t>окончании времени, попросите партнера</a:t>
            </a:r>
            <a:r>
              <a:rPr lang="ru-RU" u="sng" dirty="0"/>
              <a:t> </a:t>
            </a:r>
            <a:r>
              <a:rPr lang="ru-RU" b="1" u="sng" dirty="0"/>
              <a:t>В </a:t>
            </a:r>
            <a:r>
              <a:rPr lang="ru-RU" dirty="0"/>
              <a:t>сказать своему напарнику: «Было очень интересно тебя слушать». Партнер А ответит «</a:t>
            </a:r>
            <a:r>
              <a:rPr lang="ru-RU" dirty="0" err="1"/>
              <a:t>Thank</a:t>
            </a:r>
            <a:r>
              <a:rPr lang="ru-RU" dirty="0"/>
              <a:t> </a:t>
            </a:r>
            <a:r>
              <a:rPr lang="ru-RU" dirty="0" err="1"/>
              <a:t>you</a:t>
            </a:r>
            <a:r>
              <a:rPr lang="ru-RU" dirty="0"/>
              <a:t>». </a:t>
            </a:r>
          </a:p>
          <a:p>
            <a:pPr marL="0" indent="0" eaLnBrk="1" hangingPunct="1">
              <a:buNone/>
            </a:pPr>
            <a:r>
              <a:rPr lang="ru-RU" dirty="0" smtClean="0"/>
              <a:t>4. Попросите </a:t>
            </a:r>
            <a:r>
              <a:rPr lang="ru-RU" dirty="0"/>
              <a:t>нескольких учащихся В сказать всему классу то, что они услышали. Не забывайте этот момент фронтальной работы, иначе ребята решат, что слушать не обязательно.</a:t>
            </a:r>
          </a:p>
          <a:p>
            <a:pPr eaLnBrk="1" hangingPunct="1">
              <a:buFontTx/>
              <a:buChar char="-"/>
            </a:pPr>
            <a:endParaRPr lang="ru-RU" sz="2000" dirty="0"/>
          </a:p>
        </p:txBody>
      </p:sp>
      <p:sp>
        <p:nvSpPr>
          <p:cNvPr id="7" name="Заголовок 1"/>
          <p:cNvSpPr txBox="1">
            <a:spLocks/>
          </p:cNvSpPr>
          <p:nvPr/>
        </p:nvSpPr>
        <p:spPr bwMode="auto">
          <a:xfrm>
            <a:off x="323528" y="517998"/>
            <a:ext cx="8424936" cy="11828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5400" kern="1200">
                <a:solidFill>
                  <a:srgbClr val="262626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rgbClr val="262626"/>
                </a:solidFill>
                <a:latin typeface="Impact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rgbClr val="262626"/>
                </a:solidFill>
                <a:latin typeface="Impact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rgbClr val="262626"/>
                </a:solidFill>
                <a:latin typeface="Impact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rgbClr val="262626"/>
                </a:solidFill>
                <a:latin typeface="Impact" pitchFamily="34" charset="0"/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>
              <a:defRPr/>
            </a:pPr>
            <a:r>
              <a:rPr lang="ru-RU" sz="2400" b="1" dirty="0" smtClean="0">
                <a:latin typeface="+mn-lt"/>
              </a:rPr>
              <a:t>Алгоритм </a:t>
            </a:r>
            <a:r>
              <a:rPr lang="ru-RU" sz="2400" b="1" dirty="0">
                <a:latin typeface="+mn-lt"/>
              </a:rPr>
              <a:t>работы по структуре «</a:t>
            </a:r>
            <a:r>
              <a:rPr lang="ru-RU" sz="2400" b="1" dirty="0" smtClean="0">
                <a:latin typeface="+mn-lt"/>
              </a:rPr>
              <a:t>R</a:t>
            </a:r>
            <a:r>
              <a:rPr lang="en-US" sz="2400" b="1" dirty="0" smtClean="0">
                <a:latin typeface="+mn-lt"/>
              </a:rPr>
              <a:t>ally</a:t>
            </a:r>
            <a:r>
              <a:rPr lang="ru-RU" sz="2400" b="1" dirty="0" smtClean="0">
                <a:latin typeface="+mn-lt"/>
              </a:rPr>
              <a:t> </a:t>
            </a:r>
            <a:r>
              <a:rPr lang="ru-RU" sz="2400" b="1" dirty="0" err="1">
                <a:latin typeface="+mn-lt"/>
              </a:rPr>
              <a:t>Robin</a:t>
            </a:r>
            <a:r>
              <a:rPr lang="ru-RU" sz="2400" b="1" dirty="0" smtClean="0">
                <a:latin typeface="+mn-lt"/>
              </a:rPr>
              <a:t>». Шаги 3-4.</a:t>
            </a:r>
          </a:p>
          <a:p>
            <a:pPr algn="ctr">
              <a:defRPr/>
            </a:pPr>
            <a:r>
              <a:rPr lang="ru-RU" sz="1800" dirty="0" smtClean="0">
                <a:latin typeface="+mn-lt"/>
              </a:rPr>
              <a:t>На примере: </a:t>
            </a:r>
            <a:r>
              <a:rPr lang="en-US" sz="1800" dirty="0" smtClean="0">
                <a:latin typeface="+mn-lt"/>
              </a:rPr>
              <a:t>NM-6, </a:t>
            </a:r>
            <a:r>
              <a:rPr lang="en-US" sz="1800" dirty="0">
                <a:latin typeface="+mn-lt"/>
              </a:rPr>
              <a:t>U</a:t>
            </a:r>
            <a:r>
              <a:rPr lang="en-US" sz="1800" dirty="0" smtClean="0">
                <a:latin typeface="+mn-lt"/>
              </a:rPr>
              <a:t>nit 2, Lesson 2, Ex 5a (p15)</a:t>
            </a:r>
            <a:endParaRPr lang="ru-RU" sz="1800" dirty="0" smtClean="0">
              <a:latin typeface="+mn-lt"/>
            </a:endParaRPr>
          </a:p>
          <a:p>
            <a:pPr algn="ctr">
              <a:defRPr/>
            </a:pPr>
            <a:endParaRPr lang="en-US" sz="1800" dirty="0">
              <a:latin typeface="+mn-lt"/>
            </a:endParaRPr>
          </a:p>
        </p:txBody>
      </p:sp>
      <p:pic>
        <p:nvPicPr>
          <p:cNvPr id="5" name="Рисунок 4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809263">
            <a:off x="1851598" y="1914274"/>
            <a:ext cx="1848526" cy="13409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5996" y="1525526"/>
            <a:ext cx="3446884" cy="21919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6" name="Прямая со стрелкой 5"/>
          <p:cNvCxnSpPr/>
          <p:nvPr/>
        </p:nvCxnSpPr>
        <p:spPr>
          <a:xfrm flipH="1" flipV="1">
            <a:off x="5868144" y="2420888"/>
            <a:ext cx="875506" cy="1296591"/>
          </a:xfrm>
          <a:prstGeom prst="straightConnector1">
            <a:avLst/>
          </a:prstGeom>
          <a:ln>
            <a:solidFill>
              <a:srgbClr val="FF9933"/>
            </a:solidFill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flipV="1">
            <a:off x="6743650" y="2789685"/>
            <a:ext cx="0" cy="927794"/>
          </a:xfrm>
          <a:prstGeom prst="straightConnector1">
            <a:avLst/>
          </a:prstGeom>
          <a:ln>
            <a:solidFill>
              <a:srgbClr val="FF9933"/>
            </a:solidFill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9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762000" y="6208713"/>
            <a:ext cx="7482408" cy="532655"/>
          </a:xfrm>
        </p:spPr>
        <p:txBody>
          <a:bodyPr/>
          <a:lstStyle/>
          <a:p>
            <a:pPr>
              <a:defRPr/>
            </a:pPr>
            <a:r>
              <a:rPr lang="ru-RU" dirty="0"/>
              <a:t>Сингапурская методика: современные способы организации учебного процесса. Из опыта работы учителя английского языка.</a:t>
            </a:r>
          </a:p>
        </p:txBody>
      </p:sp>
    </p:spTree>
    <p:extLst>
      <p:ext uri="{BB962C8B-B14F-4D97-AF65-F5344CB8AC3E}">
        <p14:creationId xmlns:p14="http://schemas.microsoft.com/office/powerpoint/2010/main" val="1247216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5516" y="3797864"/>
            <a:ext cx="8640960" cy="2402687"/>
          </a:xfrm>
        </p:spPr>
        <p:txBody>
          <a:bodyPr/>
          <a:lstStyle/>
          <a:p>
            <a:pPr marL="0" indent="0" eaLnBrk="1" hangingPunct="1">
              <a:buNone/>
            </a:pPr>
            <a:endParaRPr lang="ru-RU" sz="2000" dirty="0" smtClean="0">
              <a:solidFill>
                <a:srgbClr val="FF0000"/>
              </a:solidFill>
            </a:endParaRPr>
          </a:p>
          <a:p>
            <a:pPr marL="0" indent="0" eaLnBrk="1" hangingPunct="1">
              <a:buNone/>
            </a:pPr>
            <a:r>
              <a:rPr lang="ru-RU" dirty="0" smtClean="0"/>
              <a:t>5. Теперь очередь </a:t>
            </a:r>
            <a:r>
              <a:rPr lang="ru-RU" dirty="0"/>
              <a:t>30 секунд </a:t>
            </a:r>
            <a:r>
              <a:rPr lang="ru-RU" dirty="0" smtClean="0"/>
              <a:t>говорить </a:t>
            </a:r>
            <a:r>
              <a:rPr lang="ru-RU" dirty="0"/>
              <a:t>ученику </a:t>
            </a:r>
            <a:r>
              <a:rPr lang="ru-RU" b="1" u="sng" dirty="0" smtClean="0"/>
              <a:t>В.  </a:t>
            </a:r>
            <a:r>
              <a:rPr lang="ru-RU" dirty="0" smtClean="0"/>
              <a:t>Когда он расскажет, </a:t>
            </a:r>
            <a:r>
              <a:rPr lang="ru-RU" dirty="0"/>
              <a:t>партнер</a:t>
            </a:r>
            <a:r>
              <a:rPr lang="ru-RU" b="1" dirty="0"/>
              <a:t> </a:t>
            </a:r>
            <a:r>
              <a:rPr lang="ru-RU" b="1" u="sng" dirty="0" smtClean="0"/>
              <a:t>А</a:t>
            </a:r>
            <a:r>
              <a:rPr lang="ru-RU" b="1" dirty="0" smtClean="0"/>
              <a:t> </a:t>
            </a:r>
            <a:r>
              <a:rPr lang="ru-RU" dirty="0" smtClean="0"/>
              <a:t>скажет ему:  «</a:t>
            </a:r>
            <a:r>
              <a:rPr lang="ru-RU" dirty="0"/>
              <a:t>Мне понравилось слушать </a:t>
            </a:r>
            <a:r>
              <a:rPr lang="ru-RU" dirty="0" smtClean="0"/>
              <a:t>тебя». Пусть несколько </a:t>
            </a:r>
            <a:r>
              <a:rPr lang="ru-RU" dirty="0"/>
              <a:t>учеников А по желанию, </a:t>
            </a:r>
            <a:r>
              <a:rPr lang="ru-RU" dirty="0" smtClean="0"/>
              <a:t>или вашему выбору, скажут </a:t>
            </a:r>
            <a:r>
              <a:rPr lang="ru-RU" dirty="0"/>
              <a:t>всему классу, о чем рассказал В. </a:t>
            </a:r>
          </a:p>
        </p:txBody>
      </p:sp>
      <p:sp>
        <p:nvSpPr>
          <p:cNvPr id="7" name="Заголовок 1"/>
          <p:cNvSpPr txBox="1">
            <a:spLocks/>
          </p:cNvSpPr>
          <p:nvPr/>
        </p:nvSpPr>
        <p:spPr bwMode="auto">
          <a:xfrm>
            <a:off x="323528" y="517998"/>
            <a:ext cx="8424936" cy="11828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5400" kern="1200">
                <a:solidFill>
                  <a:srgbClr val="262626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rgbClr val="262626"/>
                </a:solidFill>
                <a:latin typeface="Impact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rgbClr val="262626"/>
                </a:solidFill>
                <a:latin typeface="Impact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rgbClr val="262626"/>
                </a:solidFill>
                <a:latin typeface="Impact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rgbClr val="262626"/>
                </a:solidFill>
                <a:latin typeface="Impact" pitchFamily="34" charset="0"/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>
              <a:defRPr/>
            </a:pPr>
            <a:r>
              <a:rPr lang="ru-RU" sz="2400" b="1" dirty="0" smtClean="0">
                <a:latin typeface="+mn-lt"/>
              </a:rPr>
              <a:t>Алгоритм </a:t>
            </a:r>
            <a:r>
              <a:rPr lang="ru-RU" sz="2400" b="1" dirty="0">
                <a:latin typeface="+mn-lt"/>
              </a:rPr>
              <a:t>работы по структуре «</a:t>
            </a:r>
            <a:r>
              <a:rPr lang="ru-RU" sz="2400" b="1" dirty="0" smtClean="0">
                <a:latin typeface="+mn-lt"/>
              </a:rPr>
              <a:t>R</a:t>
            </a:r>
            <a:r>
              <a:rPr lang="en-US" sz="2400" b="1" dirty="0" smtClean="0">
                <a:latin typeface="+mn-lt"/>
              </a:rPr>
              <a:t>ally</a:t>
            </a:r>
            <a:r>
              <a:rPr lang="ru-RU" sz="2400" b="1" dirty="0" smtClean="0">
                <a:latin typeface="+mn-lt"/>
              </a:rPr>
              <a:t> </a:t>
            </a:r>
            <a:r>
              <a:rPr lang="ru-RU" sz="2400" b="1" dirty="0" err="1">
                <a:latin typeface="+mn-lt"/>
              </a:rPr>
              <a:t>Robin</a:t>
            </a:r>
            <a:r>
              <a:rPr lang="ru-RU" sz="2400" b="1" dirty="0" smtClean="0">
                <a:latin typeface="+mn-lt"/>
              </a:rPr>
              <a:t>». Шаг 5.</a:t>
            </a:r>
          </a:p>
          <a:p>
            <a:pPr algn="ctr">
              <a:defRPr/>
            </a:pPr>
            <a:r>
              <a:rPr lang="ru-RU" sz="1800" dirty="0" smtClean="0">
                <a:latin typeface="+mn-lt"/>
              </a:rPr>
              <a:t>На примере: </a:t>
            </a:r>
            <a:r>
              <a:rPr lang="en-US" sz="1800" dirty="0" smtClean="0">
                <a:latin typeface="+mn-lt"/>
              </a:rPr>
              <a:t>NM-6, </a:t>
            </a:r>
            <a:r>
              <a:rPr lang="en-US" sz="1800" dirty="0">
                <a:latin typeface="+mn-lt"/>
              </a:rPr>
              <a:t>U</a:t>
            </a:r>
            <a:r>
              <a:rPr lang="en-US" sz="1800" dirty="0" smtClean="0">
                <a:latin typeface="+mn-lt"/>
              </a:rPr>
              <a:t>nit 2, Lesson 2, Ex 5a (p15)</a:t>
            </a:r>
            <a:endParaRPr lang="ru-RU" sz="1800" dirty="0" smtClean="0">
              <a:latin typeface="+mn-lt"/>
            </a:endParaRPr>
          </a:p>
          <a:p>
            <a:pPr algn="ctr">
              <a:defRPr/>
            </a:pPr>
            <a:endParaRPr lang="en-US" sz="1800" dirty="0">
              <a:latin typeface="+mn-lt"/>
            </a:endParaRPr>
          </a:p>
        </p:txBody>
      </p:sp>
      <p:pic>
        <p:nvPicPr>
          <p:cNvPr id="5" name="Рисунок 4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316161">
            <a:off x="903553" y="1653587"/>
            <a:ext cx="2170635" cy="160493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1460" y="1675284"/>
            <a:ext cx="3924300" cy="2495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6" name="Прямая со стрелкой 5"/>
          <p:cNvCxnSpPr/>
          <p:nvPr/>
        </p:nvCxnSpPr>
        <p:spPr>
          <a:xfrm flipH="1" flipV="1">
            <a:off x="5652120" y="2923060"/>
            <a:ext cx="936104" cy="1586060"/>
          </a:xfrm>
          <a:prstGeom prst="straightConnector1">
            <a:avLst/>
          </a:prstGeom>
          <a:ln>
            <a:solidFill>
              <a:srgbClr val="FF9933"/>
            </a:solidFill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flipV="1">
            <a:off x="6588224" y="2780928"/>
            <a:ext cx="144016" cy="1728192"/>
          </a:xfrm>
          <a:prstGeom prst="straightConnector1">
            <a:avLst/>
          </a:prstGeom>
          <a:ln>
            <a:solidFill>
              <a:srgbClr val="FF9933"/>
            </a:solidFill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1" name="Скругленная соединительная линия 10"/>
          <p:cNvCxnSpPr/>
          <p:nvPr/>
        </p:nvCxnSpPr>
        <p:spPr>
          <a:xfrm flipV="1">
            <a:off x="3028020" y="2339299"/>
            <a:ext cx="4424300" cy="2611450"/>
          </a:xfrm>
          <a:prstGeom prst="curvedConnector3">
            <a:avLst>
              <a:gd name="adj1" fmla="val 125351"/>
            </a:avLst>
          </a:prstGeom>
          <a:ln>
            <a:solidFill>
              <a:srgbClr val="FF9933"/>
            </a:solidFill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7" name="Скругленная соединительная линия 16"/>
          <p:cNvCxnSpPr/>
          <p:nvPr/>
        </p:nvCxnSpPr>
        <p:spPr>
          <a:xfrm rot="5400000" flipH="1" flipV="1">
            <a:off x="2822513" y="2986435"/>
            <a:ext cx="2107394" cy="1696380"/>
          </a:xfrm>
          <a:prstGeom prst="curvedConnector3">
            <a:avLst>
              <a:gd name="adj1" fmla="val 50000"/>
            </a:avLst>
          </a:prstGeom>
          <a:ln>
            <a:solidFill>
              <a:srgbClr val="FF9933"/>
            </a:solidFill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3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762000" y="6208713"/>
            <a:ext cx="7482408" cy="532655"/>
          </a:xfrm>
        </p:spPr>
        <p:txBody>
          <a:bodyPr/>
          <a:lstStyle/>
          <a:p>
            <a:pPr>
              <a:defRPr/>
            </a:pPr>
            <a:r>
              <a:rPr lang="ru-RU" dirty="0"/>
              <a:t>Сингапурская методика: современные способы организации учебного процесса. Из опыта работы учителя английского языка.</a:t>
            </a:r>
          </a:p>
        </p:txBody>
      </p:sp>
    </p:spTree>
    <p:extLst>
      <p:ext uri="{BB962C8B-B14F-4D97-AF65-F5344CB8AC3E}">
        <p14:creationId xmlns:p14="http://schemas.microsoft.com/office/powerpoint/2010/main" val="2690245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1340768"/>
            <a:ext cx="5184576" cy="4447951"/>
          </a:xfrm>
          <a:prstGeom prst="rect">
            <a:avLst/>
          </a:prstGeom>
          <a:noFill/>
          <a:ln>
            <a:noFill/>
          </a:ln>
        </p:spPr>
      </p:pic>
      <p:sp>
        <p:nvSpPr>
          <p:cNvPr id="27649" name="Заголовок 1"/>
          <p:cNvSpPr>
            <a:spLocks noGrp="1"/>
          </p:cNvSpPr>
          <p:nvPr>
            <p:ph type="title"/>
          </p:nvPr>
        </p:nvSpPr>
        <p:spPr>
          <a:xfrm>
            <a:off x="755650" y="549275"/>
            <a:ext cx="7416800" cy="576263"/>
          </a:xfrm>
        </p:spPr>
        <p:txBody>
          <a:bodyPr/>
          <a:lstStyle/>
          <a:p>
            <a:pPr eaLnBrk="1" hangingPunct="1"/>
            <a:r>
              <a:rPr lang="en-US" sz="2800" dirty="0" smtClean="0">
                <a:latin typeface="Times New Roman" pitchFamily="18" charset="0"/>
              </a:rPr>
              <a:t>What’s the end of the statement</a:t>
            </a:r>
            <a:r>
              <a:rPr lang="ru-RU" sz="2800" dirty="0" smtClean="0">
                <a:latin typeface="Times New Roman" pitchFamily="18" charset="0"/>
              </a:rPr>
              <a:t>?</a:t>
            </a:r>
            <a:endParaRPr lang="ru-RU" sz="4000" dirty="0" smtClean="0">
              <a:latin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835696" y="4998664"/>
            <a:ext cx="4356484" cy="79005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762000" y="6208713"/>
            <a:ext cx="7482408" cy="532655"/>
          </a:xfrm>
        </p:spPr>
        <p:txBody>
          <a:bodyPr/>
          <a:lstStyle/>
          <a:p>
            <a:pPr>
              <a:defRPr/>
            </a:pPr>
            <a:r>
              <a:rPr lang="ru-RU" dirty="0"/>
              <a:t>Сингапурская методика: современные способы организации учебного процесса. Из опыта работы учителя английского языка.</a:t>
            </a:r>
          </a:p>
        </p:txBody>
      </p:sp>
      <p:sp>
        <p:nvSpPr>
          <p:cNvPr id="16" name="Рамка 15"/>
          <p:cNvSpPr/>
          <p:nvPr/>
        </p:nvSpPr>
        <p:spPr>
          <a:xfrm>
            <a:off x="1835696" y="4998664"/>
            <a:ext cx="4356484" cy="790055"/>
          </a:xfrm>
          <a:prstGeom prst="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3212976"/>
            <a:ext cx="8640960" cy="2880319"/>
          </a:xfrm>
        </p:spPr>
        <p:txBody>
          <a:bodyPr/>
          <a:lstStyle/>
          <a:p>
            <a:pPr marL="457200" indent="-457200" eaLnBrk="1" hangingPunct="1">
              <a:buAutoNum type="arabicPeriod"/>
            </a:pPr>
            <a:endParaRPr lang="ru-RU" sz="2000" dirty="0">
              <a:solidFill>
                <a:srgbClr val="FF0000"/>
              </a:solidFill>
            </a:endParaRPr>
          </a:p>
          <a:p>
            <a:pPr marL="0" indent="0" eaLnBrk="1" hangingPunct="1">
              <a:buNone/>
            </a:pPr>
            <a:endParaRPr lang="ru-RU" sz="2000" dirty="0" smtClean="0">
              <a:solidFill>
                <a:srgbClr val="FF0000"/>
              </a:solidFill>
            </a:endParaRPr>
          </a:p>
          <a:p>
            <a:pPr marL="0" indent="0" eaLnBrk="1" hangingPunct="1">
              <a:buNone/>
            </a:pPr>
            <a:r>
              <a:rPr lang="ru-RU" sz="2000" dirty="0" smtClean="0"/>
              <a:t>6. Дальше ученики А и </a:t>
            </a:r>
            <a:r>
              <a:rPr lang="ru-RU" sz="2000" dirty="0"/>
              <a:t>В, </a:t>
            </a:r>
            <a:r>
              <a:rPr lang="ru-RU" sz="2000" dirty="0" smtClean="0"/>
              <a:t>под </a:t>
            </a:r>
            <a:r>
              <a:rPr lang="ru-RU" sz="2000" b="1" u="sng" dirty="0" smtClean="0"/>
              <a:t>№</a:t>
            </a:r>
            <a:r>
              <a:rPr lang="ru-RU" sz="2000" b="1" u="sng" dirty="0"/>
              <a:t>1 и№2 </a:t>
            </a:r>
            <a:r>
              <a:rPr lang="ru-RU" sz="2000" dirty="0"/>
              <a:t>в команде, сообщают партнёрам «по лицу», информацию друг о друге в третьем лице. Через 30 </a:t>
            </a:r>
            <a:r>
              <a:rPr lang="ru-RU" sz="2000" dirty="0" smtClean="0"/>
              <a:t>секунд, когда рассказ закончится, </a:t>
            </a:r>
            <a:r>
              <a:rPr lang="ru-RU" sz="2000" dirty="0"/>
              <a:t>№3 и №4 скажут им: «Я бы хотел послушать тебя еще». Ученики №1 и№2 </a:t>
            </a:r>
            <a:r>
              <a:rPr lang="ru-RU" sz="2000" dirty="0" smtClean="0"/>
              <a:t>ответят: </a:t>
            </a:r>
            <a:r>
              <a:rPr lang="ru-RU" sz="2000" dirty="0"/>
              <a:t>«Мне было приятно тебе рассказывать о своем товарище». </a:t>
            </a:r>
            <a:endParaRPr lang="ru-RU" sz="2000" dirty="0" smtClean="0"/>
          </a:p>
          <a:p>
            <a:pPr marL="0" indent="0" eaLnBrk="1" hangingPunct="1">
              <a:buNone/>
            </a:pPr>
            <a:r>
              <a:rPr lang="ru-RU" sz="2000" dirty="0" smtClean="0"/>
              <a:t>  Попросим одного-двух учеников под №</a:t>
            </a:r>
            <a:r>
              <a:rPr lang="ru-RU" sz="2000" dirty="0"/>
              <a:t>3 </a:t>
            </a:r>
            <a:r>
              <a:rPr lang="ru-RU" sz="2000" dirty="0" smtClean="0"/>
              <a:t>или </a:t>
            </a:r>
            <a:r>
              <a:rPr lang="ru-RU" sz="2000" dirty="0"/>
              <a:t>№4 </a:t>
            </a:r>
            <a:r>
              <a:rPr lang="ru-RU" sz="2000" dirty="0" smtClean="0"/>
              <a:t>рассказать всему классу, о </a:t>
            </a:r>
            <a:r>
              <a:rPr lang="ru-RU" sz="2000" dirty="0"/>
              <a:t>чем они </a:t>
            </a:r>
            <a:r>
              <a:rPr lang="ru-RU" sz="2000" dirty="0" smtClean="0"/>
              <a:t>услышали.</a:t>
            </a:r>
            <a:endParaRPr lang="ru-RU" sz="2000" dirty="0"/>
          </a:p>
        </p:txBody>
      </p:sp>
      <p:sp>
        <p:nvSpPr>
          <p:cNvPr id="7" name="Заголовок 1"/>
          <p:cNvSpPr txBox="1">
            <a:spLocks/>
          </p:cNvSpPr>
          <p:nvPr/>
        </p:nvSpPr>
        <p:spPr bwMode="auto">
          <a:xfrm>
            <a:off x="323528" y="517998"/>
            <a:ext cx="8424936" cy="11828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5400" kern="1200">
                <a:solidFill>
                  <a:srgbClr val="262626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rgbClr val="262626"/>
                </a:solidFill>
                <a:latin typeface="Impact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rgbClr val="262626"/>
                </a:solidFill>
                <a:latin typeface="Impact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rgbClr val="262626"/>
                </a:solidFill>
                <a:latin typeface="Impact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rgbClr val="262626"/>
                </a:solidFill>
                <a:latin typeface="Impact" pitchFamily="34" charset="0"/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>
              <a:defRPr/>
            </a:pPr>
            <a:r>
              <a:rPr lang="ru-RU" sz="2400" b="1" dirty="0" smtClean="0">
                <a:latin typeface="+mn-lt"/>
              </a:rPr>
              <a:t>Алгоритм </a:t>
            </a:r>
            <a:r>
              <a:rPr lang="ru-RU" sz="2400" b="1" dirty="0">
                <a:latin typeface="+mn-lt"/>
              </a:rPr>
              <a:t>работы по структуре «</a:t>
            </a:r>
            <a:r>
              <a:rPr lang="ru-RU" sz="2400" b="1" dirty="0" smtClean="0">
                <a:latin typeface="+mn-lt"/>
              </a:rPr>
              <a:t>R</a:t>
            </a:r>
            <a:r>
              <a:rPr lang="en-US" sz="2400" b="1" dirty="0" smtClean="0">
                <a:latin typeface="+mn-lt"/>
              </a:rPr>
              <a:t>ally</a:t>
            </a:r>
            <a:r>
              <a:rPr lang="ru-RU" sz="2400" b="1" dirty="0" smtClean="0">
                <a:latin typeface="+mn-lt"/>
              </a:rPr>
              <a:t> </a:t>
            </a:r>
            <a:r>
              <a:rPr lang="ru-RU" sz="2400" b="1" dirty="0" err="1">
                <a:latin typeface="+mn-lt"/>
              </a:rPr>
              <a:t>Robin</a:t>
            </a:r>
            <a:r>
              <a:rPr lang="ru-RU" sz="2400" b="1" dirty="0" smtClean="0">
                <a:latin typeface="+mn-lt"/>
              </a:rPr>
              <a:t>». Шаг 6.</a:t>
            </a:r>
          </a:p>
          <a:p>
            <a:pPr algn="ctr">
              <a:defRPr/>
            </a:pPr>
            <a:r>
              <a:rPr lang="ru-RU" sz="1800" dirty="0" smtClean="0">
                <a:latin typeface="+mn-lt"/>
              </a:rPr>
              <a:t>На примере: </a:t>
            </a:r>
            <a:r>
              <a:rPr lang="en-US" sz="1800" dirty="0" smtClean="0">
                <a:latin typeface="+mn-lt"/>
              </a:rPr>
              <a:t>NM-6, </a:t>
            </a:r>
            <a:r>
              <a:rPr lang="en-US" sz="1800" dirty="0">
                <a:latin typeface="+mn-lt"/>
              </a:rPr>
              <a:t>U</a:t>
            </a:r>
            <a:r>
              <a:rPr lang="en-US" sz="1800" dirty="0" smtClean="0">
                <a:latin typeface="+mn-lt"/>
              </a:rPr>
              <a:t>nit 2, Lesson 2, Ex 5a (p15)</a:t>
            </a:r>
            <a:endParaRPr lang="ru-RU" sz="1800" dirty="0" smtClean="0">
              <a:latin typeface="+mn-lt"/>
            </a:endParaRPr>
          </a:p>
          <a:p>
            <a:pPr algn="ctr">
              <a:defRPr/>
            </a:pPr>
            <a:endParaRPr lang="en-US" sz="1800" dirty="0">
              <a:latin typeface="+mn-lt"/>
            </a:endParaRPr>
          </a:p>
        </p:txBody>
      </p:sp>
      <p:pic>
        <p:nvPicPr>
          <p:cNvPr id="5" name="Рисунок 4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316161">
            <a:off x="903553" y="1653587"/>
            <a:ext cx="2170635" cy="160493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1460" y="1389137"/>
            <a:ext cx="3924300" cy="2495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6" name="Прямая со стрелкой 5"/>
          <p:cNvCxnSpPr/>
          <p:nvPr/>
        </p:nvCxnSpPr>
        <p:spPr>
          <a:xfrm flipH="1" flipV="1">
            <a:off x="5125566" y="2456052"/>
            <a:ext cx="1386154" cy="1"/>
          </a:xfrm>
          <a:prstGeom prst="straightConnector1">
            <a:avLst/>
          </a:prstGeom>
          <a:ln w="76200">
            <a:solidFill>
              <a:srgbClr val="FF9933"/>
            </a:solidFill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flipH="1">
            <a:off x="5940152" y="1978032"/>
            <a:ext cx="1146349" cy="108012"/>
          </a:xfrm>
          <a:prstGeom prst="straightConnector1">
            <a:avLst/>
          </a:prstGeom>
          <a:ln w="76200">
            <a:solidFill>
              <a:srgbClr val="FF9933"/>
            </a:solidFill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9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762000" y="6208713"/>
            <a:ext cx="7482408" cy="532655"/>
          </a:xfrm>
        </p:spPr>
        <p:txBody>
          <a:bodyPr/>
          <a:lstStyle/>
          <a:p>
            <a:pPr>
              <a:defRPr/>
            </a:pPr>
            <a:r>
              <a:rPr lang="ru-RU" dirty="0"/>
              <a:t>Сингапурская методика: современные способы организации учебного процесса. Из опыта работы учителя английского языка.</a:t>
            </a:r>
          </a:p>
        </p:txBody>
      </p:sp>
    </p:spTree>
    <p:extLst>
      <p:ext uri="{BB962C8B-B14F-4D97-AF65-F5344CB8AC3E}">
        <p14:creationId xmlns:p14="http://schemas.microsoft.com/office/powerpoint/2010/main" val="2408923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3212976"/>
            <a:ext cx="8640960" cy="2880319"/>
          </a:xfrm>
        </p:spPr>
        <p:txBody>
          <a:bodyPr/>
          <a:lstStyle/>
          <a:p>
            <a:pPr marL="457200" indent="-457200" eaLnBrk="1" hangingPunct="1">
              <a:buAutoNum type="arabicPeriod"/>
            </a:pPr>
            <a:endParaRPr lang="ru-RU" sz="2000" dirty="0">
              <a:solidFill>
                <a:srgbClr val="FF0000"/>
              </a:solidFill>
            </a:endParaRPr>
          </a:p>
          <a:p>
            <a:pPr marL="0" indent="0" eaLnBrk="1" hangingPunct="1">
              <a:buNone/>
            </a:pPr>
            <a:endParaRPr lang="ru-RU" sz="2000" dirty="0" smtClean="0">
              <a:solidFill>
                <a:srgbClr val="FF0000"/>
              </a:solidFill>
            </a:endParaRPr>
          </a:p>
          <a:p>
            <a:pPr marL="0" indent="0" eaLnBrk="1" hangingPunct="1">
              <a:buNone/>
            </a:pPr>
            <a:r>
              <a:rPr lang="ru-RU" sz="2000" dirty="0" smtClean="0"/>
              <a:t>7. Очередь </a:t>
            </a:r>
            <a:r>
              <a:rPr lang="ru-RU" sz="2000" dirty="0"/>
              <a:t>А и В под </a:t>
            </a:r>
            <a:r>
              <a:rPr lang="ru-RU" sz="2000" b="1" u="sng" dirty="0"/>
              <a:t>№3 и №4</a:t>
            </a:r>
            <a:r>
              <a:rPr lang="ru-RU" sz="2000" dirty="0"/>
              <a:t> рассказать друг о друге ученикам №1 и №2. Ставим таймер на 30 секунд, Затем обмен репликами: «Буду рад услышать тебя снова» - «Мило с твоей стороны говорить это» “</a:t>
            </a:r>
            <a:r>
              <a:rPr lang="ru-RU" sz="2000" dirty="0" err="1"/>
              <a:t>I’ll</a:t>
            </a:r>
            <a:r>
              <a:rPr lang="ru-RU" sz="2000" dirty="0"/>
              <a:t> </a:t>
            </a:r>
            <a:r>
              <a:rPr lang="ru-RU" sz="2000" dirty="0" err="1"/>
              <a:t>be</a:t>
            </a:r>
            <a:r>
              <a:rPr lang="ru-RU" sz="2000" dirty="0"/>
              <a:t> </a:t>
            </a:r>
            <a:r>
              <a:rPr lang="ru-RU" sz="2000" dirty="0" err="1"/>
              <a:t>glad</a:t>
            </a:r>
            <a:r>
              <a:rPr lang="ru-RU" sz="2000" dirty="0"/>
              <a:t> </a:t>
            </a:r>
            <a:r>
              <a:rPr lang="ru-RU" sz="2000" dirty="0" err="1"/>
              <a:t>to</a:t>
            </a:r>
            <a:r>
              <a:rPr lang="ru-RU" sz="2000" dirty="0"/>
              <a:t> </a:t>
            </a:r>
            <a:r>
              <a:rPr lang="ru-RU" sz="2000" dirty="0" err="1"/>
              <a:t>talk</a:t>
            </a:r>
            <a:r>
              <a:rPr lang="ru-RU" sz="2000" dirty="0"/>
              <a:t> </a:t>
            </a:r>
            <a:r>
              <a:rPr lang="ru-RU" sz="2000" dirty="0" err="1"/>
              <a:t>to</a:t>
            </a:r>
            <a:r>
              <a:rPr lang="ru-RU" sz="2000" dirty="0"/>
              <a:t> </a:t>
            </a:r>
            <a:r>
              <a:rPr lang="ru-RU" sz="2000" dirty="0" err="1"/>
              <a:t>you</a:t>
            </a:r>
            <a:r>
              <a:rPr lang="ru-RU" sz="2000" dirty="0"/>
              <a:t> </a:t>
            </a:r>
            <a:r>
              <a:rPr lang="ru-RU" sz="2000" dirty="0" err="1"/>
              <a:t>again</a:t>
            </a:r>
            <a:r>
              <a:rPr lang="ru-RU" sz="2000" dirty="0"/>
              <a:t>” – “</a:t>
            </a:r>
            <a:r>
              <a:rPr lang="ru-RU" sz="2000" dirty="0" err="1"/>
              <a:t>It’s</a:t>
            </a:r>
            <a:r>
              <a:rPr lang="ru-RU" sz="2000" dirty="0"/>
              <a:t> </a:t>
            </a:r>
            <a:r>
              <a:rPr lang="ru-RU" sz="2000" dirty="0" err="1"/>
              <a:t>kind</a:t>
            </a:r>
            <a:r>
              <a:rPr lang="ru-RU" sz="2000" dirty="0"/>
              <a:t> </a:t>
            </a:r>
            <a:r>
              <a:rPr lang="ru-RU" sz="2000" dirty="0" err="1"/>
              <a:t>of</a:t>
            </a:r>
            <a:r>
              <a:rPr lang="ru-RU" sz="2000" dirty="0"/>
              <a:t> </a:t>
            </a:r>
            <a:r>
              <a:rPr lang="ru-RU" sz="2000" dirty="0" err="1"/>
              <a:t>you</a:t>
            </a:r>
            <a:r>
              <a:rPr lang="ru-RU" sz="2000" dirty="0"/>
              <a:t> </a:t>
            </a:r>
            <a:r>
              <a:rPr lang="ru-RU" sz="2000" dirty="0" err="1"/>
              <a:t>to</a:t>
            </a:r>
            <a:r>
              <a:rPr lang="ru-RU" sz="2000" dirty="0"/>
              <a:t> </a:t>
            </a:r>
            <a:r>
              <a:rPr lang="ru-RU" sz="2000" dirty="0" err="1"/>
              <a:t>say</a:t>
            </a:r>
            <a:r>
              <a:rPr lang="ru-RU" sz="2000" dirty="0"/>
              <a:t> </a:t>
            </a:r>
            <a:r>
              <a:rPr lang="ru-RU" sz="2000" dirty="0" err="1"/>
              <a:t>that</a:t>
            </a:r>
            <a:r>
              <a:rPr lang="ru-RU" sz="2000" dirty="0" smtClean="0"/>
              <a:t>”</a:t>
            </a:r>
          </a:p>
          <a:p>
            <a:pPr marL="0" indent="0" eaLnBrk="1" hangingPunct="1">
              <a:buNone/>
            </a:pPr>
            <a:r>
              <a:rPr lang="ru-RU" sz="2000" dirty="0" smtClean="0"/>
              <a:t>8. В </a:t>
            </a:r>
            <a:r>
              <a:rPr lang="ru-RU" sz="2000" dirty="0"/>
              <a:t>дополнении, можно дать задание записать какие книги нравятся </a:t>
            </a:r>
            <a:r>
              <a:rPr lang="ru-RU" sz="2000" dirty="0" smtClean="0"/>
              <a:t>ученику </a:t>
            </a:r>
            <a:r>
              <a:rPr lang="ru-RU" sz="2000" dirty="0"/>
              <a:t>в </a:t>
            </a:r>
            <a:r>
              <a:rPr lang="ru-RU" sz="2000" dirty="0" smtClean="0"/>
              <a:t>команде</a:t>
            </a:r>
            <a:r>
              <a:rPr lang="ru-RU" sz="2000" dirty="0"/>
              <a:t>, сидящему наискосок (о ком они слушали от партнера по лицу на шаге 7)</a:t>
            </a:r>
          </a:p>
        </p:txBody>
      </p:sp>
      <p:sp>
        <p:nvSpPr>
          <p:cNvPr id="7" name="Заголовок 1"/>
          <p:cNvSpPr txBox="1">
            <a:spLocks/>
          </p:cNvSpPr>
          <p:nvPr/>
        </p:nvSpPr>
        <p:spPr bwMode="auto">
          <a:xfrm>
            <a:off x="323528" y="517998"/>
            <a:ext cx="8424936" cy="11828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5400" kern="1200">
                <a:solidFill>
                  <a:srgbClr val="262626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rgbClr val="262626"/>
                </a:solidFill>
                <a:latin typeface="Impact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rgbClr val="262626"/>
                </a:solidFill>
                <a:latin typeface="Impact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rgbClr val="262626"/>
                </a:solidFill>
                <a:latin typeface="Impact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rgbClr val="262626"/>
                </a:solidFill>
                <a:latin typeface="Impact" pitchFamily="34" charset="0"/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>
              <a:defRPr/>
            </a:pPr>
            <a:r>
              <a:rPr lang="ru-RU" sz="2400" b="1" dirty="0" smtClean="0">
                <a:latin typeface="+mn-lt"/>
              </a:rPr>
              <a:t>Алгоритм </a:t>
            </a:r>
            <a:r>
              <a:rPr lang="ru-RU" sz="2400" b="1" dirty="0">
                <a:latin typeface="+mn-lt"/>
              </a:rPr>
              <a:t>работы по структуре «</a:t>
            </a:r>
            <a:r>
              <a:rPr lang="ru-RU" sz="2400" b="1" dirty="0" smtClean="0">
                <a:latin typeface="+mn-lt"/>
              </a:rPr>
              <a:t>R</a:t>
            </a:r>
            <a:r>
              <a:rPr lang="en-US" sz="2400" b="1" dirty="0" smtClean="0">
                <a:latin typeface="+mn-lt"/>
              </a:rPr>
              <a:t>ally</a:t>
            </a:r>
            <a:r>
              <a:rPr lang="ru-RU" sz="2400" b="1" dirty="0" smtClean="0">
                <a:latin typeface="+mn-lt"/>
              </a:rPr>
              <a:t> </a:t>
            </a:r>
            <a:r>
              <a:rPr lang="ru-RU" sz="2400" b="1" dirty="0" err="1">
                <a:latin typeface="+mn-lt"/>
              </a:rPr>
              <a:t>Robin</a:t>
            </a:r>
            <a:r>
              <a:rPr lang="ru-RU" sz="2400" b="1" dirty="0" smtClean="0">
                <a:latin typeface="+mn-lt"/>
              </a:rPr>
              <a:t>». Шаг 7.</a:t>
            </a:r>
          </a:p>
          <a:p>
            <a:pPr algn="ctr">
              <a:defRPr/>
            </a:pPr>
            <a:r>
              <a:rPr lang="ru-RU" sz="1800" dirty="0" smtClean="0">
                <a:latin typeface="+mn-lt"/>
              </a:rPr>
              <a:t>На примере: </a:t>
            </a:r>
            <a:r>
              <a:rPr lang="en-US" sz="1800" dirty="0" smtClean="0">
                <a:latin typeface="+mn-lt"/>
              </a:rPr>
              <a:t>NM-6, </a:t>
            </a:r>
            <a:r>
              <a:rPr lang="en-US" sz="1800" dirty="0">
                <a:latin typeface="+mn-lt"/>
              </a:rPr>
              <a:t>U</a:t>
            </a:r>
            <a:r>
              <a:rPr lang="en-US" sz="1800" dirty="0" smtClean="0">
                <a:latin typeface="+mn-lt"/>
              </a:rPr>
              <a:t>nit 2, Lesson 2, Ex 5a (p15)</a:t>
            </a:r>
            <a:endParaRPr lang="ru-RU" sz="1800" dirty="0" smtClean="0">
              <a:latin typeface="+mn-lt"/>
            </a:endParaRPr>
          </a:p>
          <a:p>
            <a:pPr algn="ctr">
              <a:defRPr/>
            </a:pPr>
            <a:endParaRPr lang="en-US" sz="1800" dirty="0">
              <a:latin typeface="+mn-lt"/>
            </a:endParaRPr>
          </a:p>
        </p:txBody>
      </p:sp>
      <p:pic>
        <p:nvPicPr>
          <p:cNvPr id="5" name="Рисунок 4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316161">
            <a:off x="903553" y="1653587"/>
            <a:ext cx="2170635" cy="160493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6886" y="1407282"/>
            <a:ext cx="3518892" cy="22377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6" name="Прямая со стрелкой 5"/>
          <p:cNvCxnSpPr/>
          <p:nvPr/>
        </p:nvCxnSpPr>
        <p:spPr>
          <a:xfrm>
            <a:off x="5377961" y="2553613"/>
            <a:ext cx="1404156" cy="1"/>
          </a:xfrm>
          <a:prstGeom prst="straightConnector1">
            <a:avLst/>
          </a:prstGeom>
          <a:ln w="76200">
            <a:solidFill>
              <a:srgbClr val="FF9933"/>
            </a:solidFill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>
            <a:off x="6080039" y="2082362"/>
            <a:ext cx="944361" cy="0"/>
          </a:xfrm>
          <a:prstGeom prst="straightConnector1">
            <a:avLst/>
          </a:prstGeom>
          <a:ln w="76200">
            <a:solidFill>
              <a:srgbClr val="FF9933"/>
            </a:solidFill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9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762000" y="6208713"/>
            <a:ext cx="7482408" cy="532655"/>
          </a:xfrm>
        </p:spPr>
        <p:txBody>
          <a:bodyPr/>
          <a:lstStyle/>
          <a:p>
            <a:pPr>
              <a:defRPr/>
            </a:pPr>
            <a:r>
              <a:rPr lang="ru-RU" dirty="0"/>
              <a:t>Сингапурская методика: современные способы организации учебного процесса. Из опыта работы учителя английского языка.</a:t>
            </a:r>
          </a:p>
        </p:txBody>
      </p:sp>
    </p:spTree>
    <p:extLst>
      <p:ext uri="{BB962C8B-B14F-4D97-AF65-F5344CB8AC3E}">
        <p14:creationId xmlns:p14="http://schemas.microsoft.com/office/powerpoint/2010/main" val="2829405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2422" y="2492896"/>
            <a:ext cx="8640960" cy="3600400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ru-RU" dirty="0" smtClean="0"/>
              <a:t>Каждый </a:t>
            </a:r>
            <a:r>
              <a:rPr lang="ru-RU" dirty="0"/>
              <a:t>в </a:t>
            </a:r>
            <a:r>
              <a:rPr lang="ru-RU" dirty="0" smtClean="0"/>
              <a:t>команде: </a:t>
            </a:r>
          </a:p>
          <a:p>
            <a:pPr marL="457200" indent="-457200" eaLnBrk="1" hangingPunct="1">
              <a:buAutoNum type="arabicParenR"/>
            </a:pPr>
            <a:r>
              <a:rPr lang="ru-RU" dirty="0"/>
              <a:t>о</a:t>
            </a:r>
            <a:r>
              <a:rPr lang="ru-RU" dirty="0" smtClean="0"/>
              <a:t>бдумывает и записывает, какие книги ему нравятся, и кратко описывает свою любимую книгу (5мин);</a:t>
            </a:r>
          </a:p>
          <a:p>
            <a:pPr marL="457200" indent="-457200" eaLnBrk="1" hangingPunct="1">
              <a:buAutoNum type="arabicParenR"/>
            </a:pPr>
            <a:r>
              <a:rPr lang="ru-RU" dirty="0"/>
              <a:t>р</a:t>
            </a:r>
            <a:r>
              <a:rPr lang="ru-RU" dirty="0" smtClean="0"/>
              <a:t>ассказывает то, что записал (30 сек); </a:t>
            </a:r>
          </a:p>
          <a:p>
            <a:pPr marL="457200" indent="-457200" eaLnBrk="1" hangingPunct="1">
              <a:buAutoNum type="arabicParenR"/>
            </a:pPr>
            <a:r>
              <a:rPr lang="ru-RU" dirty="0" smtClean="0"/>
              <a:t>слушает рассказ соседа</a:t>
            </a:r>
            <a:r>
              <a:rPr lang="ru-RU" dirty="0"/>
              <a:t> </a:t>
            </a:r>
            <a:r>
              <a:rPr lang="ru-RU" dirty="0" smtClean="0"/>
              <a:t>и благодарит его за рассказ (1 мин+1мин);</a:t>
            </a:r>
          </a:p>
          <a:p>
            <a:pPr marL="457200" indent="-457200" eaLnBrk="1" hangingPunct="1">
              <a:buAutoNum type="arabicParenR"/>
            </a:pPr>
            <a:r>
              <a:rPr lang="ru-RU" dirty="0" smtClean="0"/>
              <a:t>говорит о любимой книге соседа партнеру напротив (30 сек);</a:t>
            </a:r>
          </a:p>
          <a:p>
            <a:pPr marL="457200" indent="-457200" eaLnBrk="1" hangingPunct="1">
              <a:buAutoNum type="arabicParenR"/>
            </a:pPr>
            <a:r>
              <a:rPr lang="ru-RU" dirty="0" smtClean="0"/>
              <a:t>слушает о предпочтениях соседа </a:t>
            </a:r>
            <a:r>
              <a:rPr lang="ru-RU" dirty="0"/>
              <a:t>партнера, сидящего напротив, и </a:t>
            </a:r>
            <a:r>
              <a:rPr lang="ru-RU" dirty="0" smtClean="0"/>
              <a:t>записывает их (3 мин).     Итого около 10 минут. </a:t>
            </a:r>
          </a:p>
        </p:txBody>
      </p:sp>
      <p:sp>
        <p:nvSpPr>
          <p:cNvPr id="7" name="Заголовок 1"/>
          <p:cNvSpPr txBox="1">
            <a:spLocks/>
          </p:cNvSpPr>
          <p:nvPr/>
        </p:nvSpPr>
        <p:spPr bwMode="auto">
          <a:xfrm>
            <a:off x="323528" y="517998"/>
            <a:ext cx="8424936" cy="11828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5400" kern="1200">
                <a:solidFill>
                  <a:srgbClr val="262626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rgbClr val="262626"/>
                </a:solidFill>
                <a:latin typeface="Impact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rgbClr val="262626"/>
                </a:solidFill>
                <a:latin typeface="Impact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rgbClr val="262626"/>
                </a:solidFill>
                <a:latin typeface="Impact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rgbClr val="262626"/>
                </a:solidFill>
                <a:latin typeface="Impact" pitchFamily="34" charset="0"/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>
              <a:defRPr/>
            </a:pPr>
            <a:r>
              <a:rPr lang="ru-RU" sz="2400" b="1" dirty="0" smtClean="0">
                <a:latin typeface="+mn-lt"/>
              </a:rPr>
              <a:t>Результат </a:t>
            </a:r>
            <a:r>
              <a:rPr lang="ru-RU" sz="2400" b="1" dirty="0">
                <a:latin typeface="+mn-lt"/>
              </a:rPr>
              <a:t>работы по структуре «</a:t>
            </a:r>
            <a:r>
              <a:rPr lang="ru-RU" sz="2400" b="1" dirty="0" smtClean="0">
                <a:latin typeface="+mn-lt"/>
              </a:rPr>
              <a:t>R</a:t>
            </a:r>
            <a:r>
              <a:rPr lang="en-US" sz="2400" b="1" dirty="0" smtClean="0">
                <a:latin typeface="+mn-lt"/>
              </a:rPr>
              <a:t>ally</a:t>
            </a:r>
            <a:r>
              <a:rPr lang="ru-RU" sz="2400" b="1" dirty="0" smtClean="0">
                <a:latin typeface="+mn-lt"/>
              </a:rPr>
              <a:t> </a:t>
            </a:r>
            <a:r>
              <a:rPr lang="ru-RU" sz="2400" b="1" dirty="0" err="1">
                <a:latin typeface="+mn-lt"/>
              </a:rPr>
              <a:t>Robin</a:t>
            </a:r>
            <a:r>
              <a:rPr lang="ru-RU" sz="2400" b="1" dirty="0" smtClean="0">
                <a:latin typeface="+mn-lt"/>
              </a:rPr>
              <a:t>». </a:t>
            </a:r>
          </a:p>
          <a:p>
            <a:pPr algn="ctr">
              <a:defRPr/>
            </a:pPr>
            <a:r>
              <a:rPr lang="ru-RU" sz="1800" dirty="0" smtClean="0">
                <a:latin typeface="+mn-lt"/>
              </a:rPr>
              <a:t>На примере: </a:t>
            </a:r>
            <a:r>
              <a:rPr lang="en-US" sz="1800" dirty="0" smtClean="0">
                <a:latin typeface="+mn-lt"/>
              </a:rPr>
              <a:t>NM-6, </a:t>
            </a:r>
            <a:r>
              <a:rPr lang="en-US" sz="1800" dirty="0">
                <a:latin typeface="+mn-lt"/>
              </a:rPr>
              <a:t>U</a:t>
            </a:r>
            <a:r>
              <a:rPr lang="en-US" sz="1800" dirty="0" smtClean="0">
                <a:latin typeface="+mn-lt"/>
              </a:rPr>
              <a:t>nit 2, Lesson 2, Ex 5a (p15)</a:t>
            </a:r>
            <a:endParaRPr lang="ru-RU" sz="1800" dirty="0" smtClean="0">
              <a:latin typeface="+mn-lt"/>
            </a:endParaRPr>
          </a:p>
          <a:p>
            <a:pPr algn="ctr">
              <a:defRPr/>
            </a:pPr>
            <a:endParaRPr lang="en-US" sz="1800" dirty="0">
              <a:latin typeface="+mn-lt"/>
            </a:endParaRPr>
          </a:p>
        </p:txBody>
      </p:sp>
      <p:pic>
        <p:nvPicPr>
          <p:cNvPr id="5" name="Рисунок 4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316161">
            <a:off x="4421692" y="1472401"/>
            <a:ext cx="1462598" cy="973123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1278" y="1525524"/>
            <a:ext cx="2232248" cy="1419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762000" y="6208713"/>
            <a:ext cx="7482408" cy="532655"/>
          </a:xfrm>
        </p:spPr>
        <p:txBody>
          <a:bodyPr/>
          <a:lstStyle/>
          <a:p>
            <a:pPr>
              <a:defRPr/>
            </a:pPr>
            <a:r>
              <a:rPr lang="ru-RU" dirty="0"/>
              <a:t>Сингапурская методика: современные способы организации учебного процесса. Из опыта работы учителя английского языка.</a:t>
            </a:r>
          </a:p>
        </p:txBody>
      </p:sp>
    </p:spTree>
    <p:extLst>
      <p:ext uri="{BB962C8B-B14F-4D97-AF65-F5344CB8AC3E}">
        <p14:creationId xmlns:p14="http://schemas.microsoft.com/office/powerpoint/2010/main" val="208296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37034" y="2192884"/>
            <a:ext cx="8640960" cy="3972419"/>
          </a:xfrm>
        </p:spPr>
        <p:txBody>
          <a:bodyPr/>
          <a:lstStyle/>
          <a:p>
            <a:pPr marL="0" indent="0" eaLnBrk="1" hangingPunct="1">
              <a:buNone/>
            </a:pPr>
            <a:endParaRPr lang="ru-RU" sz="1400" dirty="0"/>
          </a:p>
          <a:p>
            <a:pPr eaLnBrk="1" hangingPunct="1">
              <a:buFontTx/>
              <a:buChar char="-"/>
            </a:pPr>
            <a:r>
              <a:rPr lang="ru-RU" dirty="0" smtClean="0"/>
              <a:t>полное </a:t>
            </a:r>
            <a:r>
              <a:rPr lang="ru-RU" dirty="0"/>
              <a:t>вовлечение всех обучаемых в учебную деятельность</a:t>
            </a:r>
          </a:p>
          <a:p>
            <a:pPr eaLnBrk="1" hangingPunct="1">
              <a:buFontTx/>
              <a:buChar char="-"/>
            </a:pPr>
            <a:r>
              <a:rPr lang="ru-RU" dirty="0" smtClean="0"/>
              <a:t>равное участие; </a:t>
            </a:r>
            <a:endParaRPr lang="ru-RU" dirty="0"/>
          </a:p>
          <a:p>
            <a:pPr eaLnBrk="1" hangingPunct="1">
              <a:buFontTx/>
              <a:buChar char="-"/>
            </a:pPr>
            <a:r>
              <a:rPr lang="ru-RU" dirty="0" smtClean="0"/>
              <a:t>возможность </a:t>
            </a:r>
            <a:r>
              <a:rPr lang="ru-RU" dirty="0"/>
              <a:t>освоения учащимися правил </a:t>
            </a:r>
            <a:r>
              <a:rPr lang="ru-RU" dirty="0" smtClean="0"/>
              <a:t>речевого; </a:t>
            </a:r>
            <a:r>
              <a:rPr lang="ru-RU" dirty="0"/>
              <a:t>поведения, использования речевых </a:t>
            </a:r>
            <a:r>
              <a:rPr lang="ru-RU" dirty="0" smtClean="0"/>
              <a:t>клише;</a:t>
            </a:r>
            <a:endParaRPr lang="ru-RU" dirty="0"/>
          </a:p>
          <a:p>
            <a:pPr eaLnBrk="1" hangingPunct="1">
              <a:buFontTx/>
              <a:buChar char="-"/>
            </a:pPr>
            <a:r>
              <a:rPr lang="ru-RU" dirty="0" smtClean="0"/>
              <a:t>создание </a:t>
            </a:r>
            <a:r>
              <a:rPr lang="ru-RU" dirty="0"/>
              <a:t>ситуации для развития умения </a:t>
            </a:r>
            <a:r>
              <a:rPr lang="ru-RU" dirty="0" smtClean="0"/>
              <a:t>слушать.</a:t>
            </a:r>
            <a:endParaRPr lang="ru-RU" dirty="0"/>
          </a:p>
        </p:txBody>
      </p:sp>
      <p:sp>
        <p:nvSpPr>
          <p:cNvPr id="7" name="Заголовок 1"/>
          <p:cNvSpPr txBox="1">
            <a:spLocks/>
          </p:cNvSpPr>
          <p:nvPr/>
        </p:nvSpPr>
        <p:spPr bwMode="auto">
          <a:xfrm>
            <a:off x="719733" y="738486"/>
            <a:ext cx="7675562" cy="432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5400" kern="1200">
                <a:solidFill>
                  <a:srgbClr val="262626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rgbClr val="262626"/>
                </a:solidFill>
                <a:latin typeface="Impact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rgbClr val="262626"/>
                </a:solidFill>
                <a:latin typeface="Impact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rgbClr val="262626"/>
                </a:solidFill>
                <a:latin typeface="Impact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rgbClr val="262626"/>
                </a:solidFill>
                <a:latin typeface="Impact" pitchFamily="34" charset="0"/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>
              <a:defRPr/>
            </a:pPr>
            <a:r>
              <a:rPr lang="ru-RU" sz="2400" b="1" dirty="0" smtClean="0">
                <a:latin typeface="+mn-lt"/>
              </a:rPr>
              <a:t>Что дает использование структуры </a:t>
            </a:r>
            <a:r>
              <a:rPr lang="en-US" sz="2400" b="1" dirty="0">
                <a:latin typeface="+mn-lt"/>
              </a:rPr>
              <a:t>«Rally Robin</a:t>
            </a:r>
            <a:r>
              <a:rPr lang="en-US" sz="2400" b="1" dirty="0" smtClean="0">
                <a:latin typeface="+mn-lt"/>
              </a:rPr>
              <a:t>»</a:t>
            </a:r>
            <a:r>
              <a:rPr lang="ru-RU" sz="2400" b="1" dirty="0">
                <a:latin typeface="+mn-lt"/>
              </a:rPr>
              <a:t>:</a:t>
            </a:r>
            <a:endParaRPr lang="en-US" sz="2400" b="1" dirty="0">
              <a:latin typeface="+mn-lt"/>
            </a:endParaRPr>
          </a:p>
        </p:txBody>
      </p:sp>
      <p:pic>
        <p:nvPicPr>
          <p:cNvPr id="6" name="Рисунок 5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316161">
            <a:off x="3449244" y="1655546"/>
            <a:ext cx="1607087" cy="1172608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1368638"/>
            <a:ext cx="2953445" cy="1878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762000" y="6208713"/>
            <a:ext cx="7482408" cy="532655"/>
          </a:xfrm>
        </p:spPr>
        <p:txBody>
          <a:bodyPr/>
          <a:lstStyle/>
          <a:p>
            <a:pPr>
              <a:defRPr/>
            </a:pPr>
            <a:r>
              <a:rPr lang="ru-RU" dirty="0"/>
              <a:t>Сингапурская методика: современные способы организации учебного процесса. Из опыта работы учителя английского языка.</a:t>
            </a:r>
          </a:p>
        </p:txBody>
      </p:sp>
    </p:spTree>
    <p:extLst>
      <p:ext uri="{BB962C8B-B14F-4D97-AF65-F5344CB8AC3E}">
        <p14:creationId xmlns:p14="http://schemas.microsoft.com/office/powerpoint/2010/main" val="3851610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1914" y="1484784"/>
            <a:ext cx="6217882" cy="41412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13978" y="5589240"/>
            <a:ext cx="8640960" cy="576064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ru-RU" sz="2000" b="1" dirty="0" smtClean="0">
                <a:solidFill>
                  <a:schemeClr val="tx1"/>
                </a:solidFill>
              </a:rPr>
              <a:t>Для управления учебным процессом снова понадобиться </a:t>
            </a:r>
            <a:r>
              <a:rPr lang="en-US" sz="2000" b="1" dirty="0" smtClean="0">
                <a:solidFill>
                  <a:schemeClr val="tx1"/>
                </a:solidFill>
              </a:rPr>
              <a:t>“</a:t>
            </a:r>
            <a:r>
              <a:rPr lang="en-US" sz="2000" b="1" dirty="0">
                <a:solidFill>
                  <a:schemeClr val="tx1"/>
                </a:solidFill>
              </a:rPr>
              <a:t>Manage </a:t>
            </a:r>
            <a:r>
              <a:rPr lang="en-US" sz="2000" b="1" dirty="0" smtClean="0">
                <a:solidFill>
                  <a:schemeClr val="tx1"/>
                </a:solidFill>
              </a:rPr>
              <a:t>mat”</a:t>
            </a:r>
            <a:r>
              <a:rPr lang="ru-RU" b="1" dirty="0" smtClean="0">
                <a:solidFill>
                  <a:schemeClr val="tx1"/>
                </a:solidFill>
              </a:rPr>
              <a:t>.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 bwMode="auto">
          <a:xfrm>
            <a:off x="323528" y="229558"/>
            <a:ext cx="8424936" cy="1470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5400" kern="1200">
                <a:solidFill>
                  <a:srgbClr val="262626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rgbClr val="262626"/>
                </a:solidFill>
                <a:latin typeface="Impact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rgbClr val="262626"/>
                </a:solidFill>
                <a:latin typeface="Impact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rgbClr val="262626"/>
                </a:solidFill>
                <a:latin typeface="Impact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rgbClr val="262626"/>
                </a:solidFill>
                <a:latin typeface="Impact" pitchFamily="34" charset="0"/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>
              <a:defRPr/>
            </a:pPr>
            <a:r>
              <a:rPr lang="ru-RU" sz="2400" b="1" dirty="0">
                <a:latin typeface="+mn-lt"/>
              </a:rPr>
              <a:t>Структура «</a:t>
            </a:r>
            <a:r>
              <a:rPr lang="ru-RU" sz="2400" b="1" dirty="0" err="1">
                <a:latin typeface="+mn-lt"/>
              </a:rPr>
              <a:t>Round</a:t>
            </a:r>
            <a:r>
              <a:rPr lang="ru-RU" sz="2400" b="1" dirty="0">
                <a:latin typeface="+mn-lt"/>
              </a:rPr>
              <a:t> </a:t>
            </a:r>
            <a:r>
              <a:rPr lang="ru-RU" sz="2400" b="1" dirty="0" err="1">
                <a:latin typeface="+mn-lt"/>
              </a:rPr>
              <a:t>Robin</a:t>
            </a:r>
            <a:r>
              <a:rPr lang="ru-RU" sz="2400" b="1" dirty="0">
                <a:latin typeface="+mn-lt"/>
              </a:rPr>
              <a:t>» </a:t>
            </a:r>
            <a:r>
              <a:rPr lang="ru-RU" sz="2400" b="1" dirty="0" smtClean="0">
                <a:latin typeface="+mn-lt"/>
              </a:rPr>
              <a:t>- </a:t>
            </a:r>
          </a:p>
          <a:p>
            <a:pPr algn="ctr">
              <a:defRPr/>
            </a:pPr>
            <a:r>
              <a:rPr lang="ru-RU" sz="2400" b="1" dirty="0" smtClean="0">
                <a:latin typeface="+mn-lt"/>
              </a:rPr>
              <a:t>каждый </a:t>
            </a:r>
            <a:r>
              <a:rPr lang="ru-RU" sz="2400" b="1" dirty="0">
                <a:latin typeface="+mn-lt"/>
              </a:rPr>
              <a:t>по очереди отвечает в команде</a:t>
            </a:r>
            <a:r>
              <a:rPr lang="ru-RU" sz="2400" b="1" dirty="0" smtClean="0">
                <a:latin typeface="+mn-lt"/>
              </a:rPr>
              <a:t>.</a:t>
            </a:r>
          </a:p>
          <a:p>
            <a:pPr algn="ctr">
              <a:defRPr/>
            </a:pPr>
            <a:r>
              <a:rPr lang="ru-RU" sz="1800" dirty="0" smtClean="0">
                <a:latin typeface="+mn-lt"/>
              </a:rPr>
              <a:t>На примере: </a:t>
            </a:r>
            <a:r>
              <a:rPr lang="en-US" sz="1800" dirty="0" smtClean="0">
                <a:latin typeface="+mn-lt"/>
              </a:rPr>
              <a:t>NM-6, </a:t>
            </a:r>
            <a:r>
              <a:rPr lang="en-US" sz="1800" dirty="0">
                <a:latin typeface="+mn-lt"/>
              </a:rPr>
              <a:t>U</a:t>
            </a:r>
            <a:r>
              <a:rPr lang="en-US" sz="1800" dirty="0" smtClean="0">
                <a:latin typeface="+mn-lt"/>
              </a:rPr>
              <a:t>nit 5, Lesson 1</a:t>
            </a:r>
            <a:r>
              <a:rPr lang="ru-RU" sz="1800" dirty="0" smtClean="0">
                <a:latin typeface="+mn-lt"/>
              </a:rPr>
              <a:t> </a:t>
            </a:r>
            <a:r>
              <a:rPr lang="en-US" sz="1800" dirty="0" smtClean="0">
                <a:latin typeface="+mn-lt"/>
              </a:rPr>
              <a:t>“Christmas celebration”, Ex 2a/2c (p50-51)</a:t>
            </a:r>
            <a:endParaRPr lang="ru-RU" sz="1800" dirty="0" smtClean="0">
              <a:latin typeface="+mn-lt"/>
            </a:endParaRPr>
          </a:p>
          <a:p>
            <a:pPr algn="ctr">
              <a:defRPr/>
            </a:pPr>
            <a:endParaRPr lang="en-US" sz="1800" dirty="0">
              <a:latin typeface="+mn-lt"/>
            </a:endParaRPr>
          </a:p>
        </p:txBody>
      </p:sp>
      <p:sp>
        <p:nvSpPr>
          <p:cNvPr id="6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762000" y="6208713"/>
            <a:ext cx="7482408" cy="532655"/>
          </a:xfrm>
        </p:spPr>
        <p:txBody>
          <a:bodyPr/>
          <a:lstStyle/>
          <a:p>
            <a:pPr>
              <a:defRPr/>
            </a:pPr>
            <a:r>
              <a:rPr lang="ru-RU" dirty="0"/>
              <a:t>Сингапурская методика: современные способы организации учебного процесса. Из опыта работы учителя английского языка.</a:t>
            </a:r>
          </a:p>
        </p:txBody>
      </p:sp>
    </p:spTree>
    <p:extLst>
      <p:ext uri="{BB962C8B-B14F-4D97-AF65-F5344CB8AC3E}">
        <p14:creationId xmlns:p14="http://schemas.microsoft.com/office/powerpoint/2010/main" val="3396999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77230" y="1196752"/>
            <a:ext cx="8843850" cy="5040560"/>
          </a:xfrm>
        </p:spPr>
        <p:txBody>
          <a:bodyPr/>
          <a:lstStyle/>
          <a:p>
            <a:pPr marL="0" indent="0" eaLnBrk="1" hangingPunct="1">
              <a:buNone/>
            </a:pPr>
            <a:endParaRPr lang="ru-RU" sz="2000" dirty="0"/>
          </a:p>
          <a:p>
            <a:pPr marL="457200" indent="-457200" eaLnBrk="1" hangingPunct="1">
              <a:buAutoNum type="arabicPeriod"/>
            </a:pPr>
            <a:r>
              <a:rPr lang="ru-RU" dirty="0" smtClean="0"/>
              <a:t>Все </a:t>
            </a:r>
            <a:r>
              <a:rPr lang="ru-RU" dirty="0"/>
              <a:t>обучаемые в </a:t>
            </a:r>
            <a:r>
              <a:rPr lang="ru-RU" dirty="0" smtClean="0"/>
              <a:t>течение 2 минут обдумывают и записывают задание.  Используется таймер</a:t>
            </a:r>
            <a:endParaRPr lang="ru-RU" sz="2000" dirty="0">
              <a:solidFill>
                <a:srgbClr val="FF0000"/>
              </a:solidFill>
            </a:endParaRPr>
          </a:p>
          <a:p>
            <a:pPr marL="457200" indent="-457200" eaLnBrk="1" hangingPunct="1">
              <a:buAutoNum type="arabicPeriod"/>
            </a:pPr>
            <a:endParaRPr lang="ru-RU" sz="2000" dirty="0" smtClean="0">
              <a:solidFill>
                <a:srgbClr val="FF0000"/>
              </a:solidFill>
            </a:endParaRPr>
          </a:p>
          <a:p>
            <a:pPr marL="457200" indent="-457200" eaLnBrk="1" hangingPunct="1">
              <a:buAutoNum type="arabicPeriod"/>
            </a:pPr>
            <a:endParaRPr lang="ru-RU" sz="2000" dirty="0">
              <a:solidFill>
                <a:srgbClr val="FF0000"/>
              </a:solidFill>
            </a:endParaRPr>
          </a:p>
          <a:p>
            <a:pPr marL="457200" indent="-457200" eaLnBrk="1" hangingPunct="1">
              <a:buAutoNum type="arabicPeriod"/>
            </a:pPr>
            <a:endParaRPr lang="ru-RU" sz="2000" dirty="0" smtClean="0">
              <a:solidFill>
                <a:srgbClr val="FF0000"/>
              </a:solidFill>
            </a:endParaRPr>
          </a:p>
          <a:p>
            <a:pPr marL="457200" indent="-457200" eaLnBrk="1" hangingPunct="1">
              <a:buAutoNum type="arabicPeriod"/>
            </a:pPr>
            <a:endParaRPr lang="ru-RU" sz="2000" dirty="0">
              <a:solidFill>
                <a:srgbClr val="FF0000"/>
              </a:solidFill>
            </a:endParaRPr>
          </a:p>
          <a:p>
            <a:pPr marL="457200" indent="-457200" eaLnBrk="1" hangingPunct="1">
              <a:buAutoNum type="arabicPeriod"/>
            </a:pPr>
            <a:endParaRPr lang="ru-RU" sz="2000" dirty="0" smtClean="0">
              <a:solidFill>
                <a:srgbClr val="FF0000"/>
              </a:solidFill>
            </a:endParaRPr>
          </a:p>
          <a:p>
            <a:pPr marL="457200" indent="-457200" eaLnBrk="1" hangingPunct="1">
              <a:buAutoNum type="arabicPeriod"/>
            </a:pPr>
            <a:r>
              <a:rPr lang="ru-RU" dirty="0" smtClean="0"/>
              <a:t>Учитель </a:t>
            </a:r>
            <a:r>
              <a:rPr lang="ru-RU" dirty="0"/>
              <a:t>объявляет, что теперь у каждого из четырех участников команды, сидящих вместе, будет </a:t>
            </a:r>
            <a:r>
              <a:rPr lang="ru-RU" dirty="0" smtClean="0"/>
              <a:t>15 секунд, </a:t>
            </a:r>
            <a:r>
              <a:rPr lang="ru-RU" dirty="0"/>
              <a:t>чтобы </a:t>
            </a:r>
            <a:r>
              <a:rPr lang="ru-RU" dirty="0" smtClean="0"/>
              <a:t>сказать, где бы они хотели отпраздновать Рождество, трем </a:t>
            </a:r>
            <a:r>
              <a:rPr lang="ru-RU" dirty="0"/>
              <a:t>остальным. С</a:t>
            </a:r>
            <a:r>
              <a:rPr lang="ru-RU" dirty="0" smtClean="0"/>
              <a:t>кажите, </a:t>
            </a:r>
            <a:r>
              <a:rPr lang="ru-RU" dirty="0"/>
              <a:t>что нежелательно читать </a:t>
            </a:r>
            <a:r>
              <a:rPr lang="ru-RU" dirty="0" smtClean="0"/>
              <a:t>ответ </a:t>
            </a:r>
            <a:r>
              <a:rPr lang="ru-RU" dirty="0"/>
              <a:t>с листа, следует рассказывать. Начинает участник под номером 1, включатся таймер.</a:t>
            </a:r>
            <a:endParaRPr lang="ru-RU" dirty="0" smtClean="0">
              <a:solidFill>
                <a:srgbClr val="FF0000"/>
              </a:solidFill>
            </a:endParaRPr>
          </a:p>
          <a:p>
            <a:pPr eaLnBrk="1" hangingPunct="1">
              <a:buFontTx/>
              <a:buChar char="-"/>
            </a:pPr>
            <a:endParaRPr lang="ru-RU" sz="2000" dirty="0"/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743" y="2204864"/>
            <a:ext cx="3234162" cy="15744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Заголовок 1"/>
          <p:cNvSpPr txBox="1">
            <a:spLocks/>
          </p:cNvSpPr>
          <p:nvPr/>
        </p:nvSpPr>
        <p:spPr bwMode="auto">
          <a:xfrm>
            <a:off x="300658" y="476672"/>
            <a:ext cx="8424936" cy="720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5400" kern="1200">
                <a:solidFill>
                  <a:srgbClr val="262626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rgbClr val="262626"/>
                </a:solidFill>
                <a:latin typeface="Impact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rgbClr val="262626"/>
                </a:solidFill>
                <a:latin typeface="Impact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rgbClr val="262626"/>
                </a:solidFill>
                <a:latin typeface="Impact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rgbClr val="262626"/>
                </a:solidFill>
                <a:latin typeface="Impact" pitchFamily="34" charset="0"/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>
              <a:defRPr/>
            </a:pPr>
            <a:r>
              <a:rPr lang="ru-RU" sz="2400" b="1" dirty="0" smtClean="0">
                <a:latin typeface="+mn-lt"/>
              </a:rPr>
              <a:t>Алгоритм </a:t>
            </a:r>
            <a:r>
              <a:rPr lang="ru-RU" sz="2400" b="1" dirty="0">
                <a:latin typeface="+mn-lt"/>
              </a:rPr>
              <a:t>работы по структуре «</a:t>
            </a:r>
            <a:r>
              <a:rPr lang="ru-RU" sz="2400" b="1" dirty="0" err="1">
                <a:latin typeface="+mn-lt"/>
              </a:rPr>
              <a:t>Round</a:t>
            </a:r>
            <a:r>
              <a:rPr lang="ru-RU" sz="2400" b="1" dirty="0">
                <a:latin typeface="+mn-lt"/>
              </a:rPr>
              <a:t> </a:t>
            </a:r>
            <a:r>
              <a:rPr lang="ru-RU" sz="2400" b="1" dirty="0" err="1">
                <a:latin typeface="+mn-lt"/>
              </a:rPr>
              <a:t>Robin</a:t>
            </a:r>
            <a:r>
              <a:rPr lang="ru-RU" sz="2400" b="1" dirty="0" smtClean="0">
                <a:latin typeface="+mn-lt"/>
              </a:rPr>
              <a:t>». Шаги 1-2.</a:t>
            </a:r>
          </a:p>
          <a:p>
            <a:pPr algn="ctr">
              <a:defRPr/>
            </a:pPr>
            <a:r>
              <a:rPr lang="ru-RU" sz="1800" dirty="0" smtClean="0">
                <a:latin typeface="+mn-lt"/>
              </a:rPr>
              <a:t>На примере: </a:t>
            </a:r>
            <a:r>
              <a:rPr lang="en-US" sz="1800" dirty="0">
                <a:latin typeface="+mn-lt"/>
              </a:rPr>
              <a:t>NM-6, Unit 5, Lesson 1 “Christmas celebration”, Ex 2a/2c (p50-51)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2492896"/>
            <a:ext cx="5616624" cy="15144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762000" y="6208713"/>
            <a:ext cx="7482408" cy="532655"/>
          </a:xfrm>
        </p:spPr>
        <p:txBody>
          <a:bodyPr/>
          <a:lstStyle/>
          <a:p>
            <a:pPr>
              <a:defRPr/>
            </a:pPr>
            <a:r>
              <a:rPr lang="ru-RU" dirty="0"/>
              <a:t>Сингапурская методика: современные способы организации учебного процесса. Из опыта работы учителя английского языка.</a:t>
            </a:r>
          </a:p>
        </p:txBody>
      </p:sp>
    </p:spTree>
    <p:extLst>
      <p:ext uri="{BB962C8B-B14F-4D97-AF65-F5344CB8AC3E}">
        <p14:creationId xmlns:p14="http://schemas.microsoft.com/office/powerpoint/2010/main" val="3457646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5516" y="1340768"/>
            <a:ext cx="8640960" cy="4824536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ru-RU" dirty="0" smtClean="0"/>
              <a:t>3. Через 15 секунд, </a:t>
            </a:r>
            <a:r>
              <a:rPr lang="ru-RU" dirty="0"/>
              <a:t>попросите учеников, сидящих под номером №4 </a:t>
            </a:r>
            <a:r>
              <a:rPr lang="ru-RU" dirty="0" smtClean="0"/>
              <a:t>встать (чтобы </a:t>
            </a:r>
            <a:r>
              <a:rPr lang="ru-RU" dirty="0"/>
              <a:t>они точно знали, кто должен говорить), и сказать только что ответившему №1: «Было очень интересно тебя слушать». Пусть №1 скажет «</a:t>
            </a:r>
            <a:r>
              <a:rPr lang="ru-RU" dirty="0" err="1"/>
              <a:t>Thank</a:t>
            </a:r>
            <a:r>
              <a:rPr lang="ru-RU" dirty="0"/>
              <a:t> </a:t>
            </a:r>
            <a:r>
              <a:rPr lang="ru-RU" dirty="0" err="1"/>
              <a:t>you</a:t>
            </a:r>
            <a:r>
              <a:rPr lang="ru-RU" dirty="0"/>
              <a:t>» в ответ</a:t>
            </a:r>
            <a:r>
              <a:rPr lang="ru-RU" dirty="0" smtClean="0"/>
              <a:t>.</a:t>
            </a:r>
          </a:p>
          <a:p>
            <a:pPr marL="0" indent="0" eaLnBrk="1" hangingPunct="1">
              <a:buNone/>
            </a:pPr>
            <a:endParaRPr lang="ru-RU" sz="2000" dirty="0"/>
          </a:p>
          <a:p>
            <a:pPr marL="0" indent="0" eaLnBrk="1" hangingPunct="1">
              <a:buNone/>
            </a:pPr>
            <a:r>
              <a:rPr lang="ru-RU" sz="2000" dirty="0" smtClean="0"/>
              <a:t> </a:t>
            </a:r>
          </a:p>
          <a:p>
            <a:pPr marL="0" indent="0" eaLnBrk="1" hangingPunct="1">
              <a:buNone/>
            </a:pPr>
            <a:endParaRPr lang="ru-RU" sz="2000" dirty="0" smtClean="0"/>
          </a:p>
          <a:p>
            <a:pPr marL="0" indent="0" eaLnBrk="1" hangingPunct="1">
              <a:buNone/>
            </a:pPr>
            <a:endParaRPr lang="ru-RU" sz="2000" dirty="0"/>
          </a:p>
          <a:p>
            <a:pPr marL="0" indent="0" eaLnBrk="1" hangingPunct="1">
              <a:buNone/>
            </a:pPr>
            <a:endParaRPr lang="ru-RU" sz="2000" dirty="0"/>
          </a:p>
          <a:p>
            <a:pPr marL="0" indent="0" eaLnBrk="1" hangingPunct="1">
              <a:buNone/>
            </a:pPr>
            <a:r>
              <a:rPr lang="ru-RU" dirty="0" smtClean="0"/>
              <a:t>4. Рефлексия, </a:t>
            </a:r>
            <a:r>
              <a:rPr lang="ru-RU" dirty="0"/>
              <a:t>чтобы </a:t>
            </a:r>
            <a:r>
              <a:rPr lang="ru-RU" dirty="0" smtClean="0"/>
              <a:t>научить ребят </a:t>
            </a:r>
            <a:r>
              <a:rPr lang="ru-RU" dirty="0"/>
              <a:t>слушать </a:t>
            </a:r>
            <a:r>
              <a:rPr lang="ru-RU" dirty="0" smtClean="0"/>
              <a:t>друг друга! </a:t>
            </a:r>
            <a:r>
              <a:rPr lang="ru-RU" dirty="0"/>
              <a:t>Попросите тех, кто слушал, сказать всему классу то, что они услышали. Можно спросить желающих, или по одному человеку из каждой команды. </a:t>
            </a:r>
          </a:p>
        </p:txBody>
      </p:sp>
      <p:sp>
        <p:nvSpPr>
          <p:cNvPr id="7" name="Заголовок 1"/>
          <p:cNvSpPr txBox="1">
            <a:spLocks/>
          </p:cNvSpPr>
          <p:nvPr/>
        </p:nvSpPr>
        <p:spPr bwMode="auto">
          <a:xfrm>
            <a:off x="323528" y="517998"/>
            <a:ext cx="8424936" cy="6787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5400" kern="1200">
                <a:solidFill>
                  <a:srgbClr val="262626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rgbClr val="262626"/>
                </a:solidFill>
                <a:latin typeface="Impact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rgbClr val="262626"/>
                </a:solidFill>
                <a:latin typeface="Impact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rgbClr val="262626"/>
                </a:solidFill>
                <a:latin typeface="Impact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rgbClr val="262626"/>
                </a:solidFill>
                <a:latin typeface="Impact" pitchFamily="34" charset="0"/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lvl="0" algn="ctr">
              <a:defRPr/>
            </a:pPr>
            <a:r>
              <a:rPr lang="ru-RU" sz="2400" b="1" dirty="0">
                <a:solidFill>
                  <a:prstClr val="black"/>
                </a:solidFill>
                <a:latin typeface="Times New Roman"/>
                <a:ea typeface="+mn-ea"/>
                <a:cs typeface="Arial" charset="0"/>
              </a:rPr>
              <a:t>Алгоритм работы по структуре «</a:t>
            </a:r>
            <a:r>
              <a:rPr lang="ru-RU" sz="2400" b="1" dirty="0" err="1">
                <a:solidFill>
                  <a:prstClr val="black"/>
                </a:solidFill>
                <a:latin typeface="Times New Roman"/>
                <a:ea typeface="+mn-ea"/>
                <a:cs typeface="Arial" charset="0"/>
              </a:rPr>
              <a:t>Round</a:t>
            </a:r>
            <a:r>
              <a:rPr lang="ru-RU" sz="2400" b="1" dirty="0">
                <a:solidFill>
                  <a:prstClr val="black"/>
                </a:solidFill>
                <a:latin typeface="Times New Roman"/>
                <a:ea typeface="+mn-ea"/>
                <a:cs typeface="Arial" charset="0"/>
              </a:rPr>
              <a:t> </a:t>
            </a:r>
            <a:r>
              <a:rPr lang="ru-RU" sz="2400" b="1" dirty="0" err="1">
                <a:solidFill>
                  <a:prstClr val="black"/>
                </a:solidFill>
                <a:latin typeface="Times New Roman"/>
                <a:ea typeface="+mn-ea"/>
                <a:cs typeface="Arial" charset="0"/>
              </a:rPr>
              <a:t>Robin</a:t>
            </a:r>
            <a:r>
              <a:rPr lang="ru-RU" sz="2400" b="1" dirty="0">
                <a:solidFill>
                  <a:prstClr val="black"/>
                </a:solidFill>
                <a:latin typeface="Times New Roman"/>
                <a:ea typeface="+mn-ea"/>
                <a:cs typeface="Arial" charset="0"/>
              </a:rPr>
              <a:t>». Шаги </a:t>
            </a:r>
            <a:r>
              <a:rPr lang="ru-RU" sz="2400" b="1" dirty="0" smtClean="0">
                <a:solidFill>
                  <a:prstClr val="black"/>
                </a:solidFill>
                <a:latin typeface="Times New Roman"/>
                <a:ea typeface="+mn-ea"/>
                <a:cs typeface="Arial" charset="0"/>
              </a:rPr>
              <a:t>3-4.</a:t>
            </a:r>
            <a:endParaRPr lang="ru-RU" sz="2400" b="1" dirty="0">
              <a:solidFill>
                <a:prstClr val="black"/>
              </a:solidFill>
              <a:latin typeface="Times New Roman"/>
              <a:ea typeface="+mn-ea"/>
              <a:cs typeface="Arial" charset="0"/>
            </a:endParaRPr>
          </a:p>
          <a:p>
            <a:pPr lvl="0" algn="ctr">
              <a:defRPr/>
            </a:pPr>
            <a:r>
              <a:rPr lang="ru-RU" sz="1800" dirty="0">
                <a:solidFill>
                  <a:prstClr val="black"/>
                </a:solidFill>
                <a:latin typeface="Times New Roman"/>
                <a:ea typeface="+mn-ea"/>
                <a:cs typeface="Arial" charset="0"/>
              </a:rPr>
              <a:t>На примере: </a:t>
            </a:r>
            <a:r>
              <a:rPr lang="en-US" sz="1800" dirty="0">
                <a:solidFill>
                  <a:prstClr val="black"/>
                </a:solidFill>
                <a:latin typeface="Times New Roman"/>
                <a:ea typeface="+mn-ea"/>
                <a:cs typeface="Arial" charset="0"/>
              </a:rPr>
              <a:t>NM-6, Unit 5, Lesson 1 “Christmas celebration”, Ex 2a/2c (p50-51)</a:t>
            </a:r>
            <a:endParaRPr lang="ru-RU" sz="1800" dirty="0">
              <a:solidFill>
                <a:prstClr val="black"/>
              </a:solidFill>
              <a:latin typeface="Times New Roman"/>
              <a:ea typeface="+mn-ea"/>
              <a:cs typeface="Arial" charset="0"/>
            </a:endParaRPr>
          </a:p>
        </p:txBody>
      </p:sp>
      <p:pic>
        <p:nvPicPr>
          <p:cNvPr id="5" name="Рисунок 4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070716">
            <a:off x="3230861" y="3055754"/>
            <a:ext cx="1981629" cy="1317268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498" t="-1" b="44599"/>
          <a:stretch/>
        </p:blipFill>
        <p:spPr bwMode="auto">
          <a:xfrm>
            <a:off x="5580112" y="2921421"/>
            <a:ext cx="2773970" cy="1585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762000" y="6208713"/>
            <a:ext cx="7482408" cy="532655"/>
          </a:xfrm>
        </p:spPr>
        <p:txBody>
          <a:bodyPr/>
          <a:lstStyle/>
          <a:p>
            <a:pPr>
              <a:defRPr/>
            </a:pPr>
            <a:r>
              <a:rPr lang="ru-RU" dirty="0"/>
              <a:t>Сингапурская методика: современные способы организации учебного процесса. Из опыта работы учителя английского языка.</a:t>
            </a:r>
          </a:p>
        </p:txBody>
      </p:sp>
    </p:spTree>
    <p:extLst>
      <p:ext uri="{BB962C8B-B14F-4D97-AF65-F5344CB8AC3E}">
        <p14:creationId xmlns:p14="http://schemas.microsoft.com/office/powerpoint/2010/main" val="172922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37034" y="1340768"/>
            <a:ext cx="8640960" cy="4824536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ru-RU" dirty="0" smtClean="0"/>
              <a:t>5. Затем </a:t>
            </a:r>
            <a:r>
              <a:rPr lang="ru-RU" dirty="0"/>
              <a:t>очередь говорить ученику под номером 2, которому через </a:t>
            </a:r>
            <a:r>
              <a:rPr lang="ru-RU" dirty="0" smtClean="0"/>
              <a:t>15 секунд ученик </a:t>
            </a:r>
            <a:r>
              <a:rPr lang="ru-RU" dirty="0"/>
              <a:t>под №1 скажет: «Мне понравилось слушать тебя» и услышит спасибо в ответ, а кто-то из команды скажет всему классу, о чем рассказал ученик под №2. </a:t>
            </a:r>
            <a:endParaRPr lang="ru-RU" dirty="0" smtClean="0"/>
          </a:p>
          <a:p>
            <a:pPr marL="0" indent="0" eaLnBrk="1" hangingPunct="1">
              <a:buNone/>
            </a:pPr>
            <a:endParaRPr lang="ru-RU" dirty="0" smtClean="0"/>
          </a:p>
          <a:p>
            <a:pPr marL="0" indent="0" eaLnBrk="1" hangingPunct="1">
              <a:buNone/>
            </a:pPr>
            <a:endParaRPr lang="ru-RU" dirty="0"/>
          </a:p>
          <a:p>
            <a:pPr marL="0" indent="0" eaLnBrk="1" hangingPunct="1">
              <a:buNone/>
            </a:pPr>
            <a:endParaRPr lang="ru-RU" dirty="0" smtClean="0"/>
          </a:p>
          <a:p>
            <a:pPr marL="0" indent="0" eaLnBrk="1" hangingPunct="1">
              <a:buNone/>
            </a:pPr>
            <a:endParaRPr lang="ru-RU" dirty="0" smtClean="0"/>
          </a:p>
          <a:p>
            <a:pPr marL="0" indent="0" eaLnBrk="1" hangingPunct="1">
              <a:buNone/>
            </a:pPr>
            <a:r>
              <a:rPr lang="ru-RU" dirty="0" smtClean="0"/>
              <a:t>6. Такие </a:t>
            </a:r>
            <a:r>
              <a:rPr lang="ru-RU" dirty="0"/>
              <a:t>же действия проделывают ученики под №3 ,с репликой от  №2: «Я бы хотел еще тебя послушать», например, …</a:t>
            </a:r>
          </a:p>
          <a:p>
            <a:pPr marL="0" indent="0" eaLnBrk="1" hangingPunct="1">
              <a:buNone/>
            </a:pPr>
            <a:r>
              <a:rPr lang="ru-RU" dirty="0"/>
              <a:t>7.	…и под №4 ,с репликой от ученика под №3: «Буду рад услышать тебя снова</a:t>
            </a:r>
            <a:r>
              <a:rPr lang="ru-RU" dirty="0" smtClean="0"/>
              <a:t>».</a:t>
            </a:r>
            <a:endParaRPr lang="ru-RU" dirty="0"/>
          </a:p>
        </p:txBody>
      </p:sp>
      <p:sp>
        <p:nvSpPr>
          <p:cNvPr id="7" name="Заголовок 1"/>
          <p:cNvSpPr txBox="1">
            <a:spLocks/>
          </p:cNvSpPr>
          <p:nvPr/>
        </p:nvSpPr>
        <p:spPr bwMode="auto">
          <a:xfrm>
            <a:off x="323528" y="517998"/>
            <a:ext cx="8424936" cy="6787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5400" kern="1200">
                <a:solidFill>
                  <a:srgbClr val="262626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rgbClr val="262626"/>
                </a:solidFill>
                <a:latin typeface="Impact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rgbClr val="262626"/>
                </a:solidFill>
                <a:latin typeface="Impact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rgbClr val="262626"/>
                </a:solidFill>
                <a:latin typeface="Impact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rgbClr val="262626"/>
                </a:solidFill>
                <a:latin typeface="Impact" pitchFamily="34" charset="0"/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lvl="0" algn="ctr">
              <a:defRPr/>
            </a:pPr>
            <a:r>
              <a:rPr lang="ru-RU" sz="2400" b="1" dirty="0">
                <a:solidFill>
                  <a:prstClr val="black"/>
                </a:solidFill>
                <a:latin typeface="Times New Roman"/>
                <a:ea typeface="+mn-ea"/>
                <a:cs typeface="Arial" charset="0"/>
              </a:rPr>
              <a:t>Алгоритм работы по структуре «</a:t>
            </a:r>
            <a:r>
              <a:rPr lang="ru-RU" sz="2400" b="1" dirty="0" err="1">
                <a:solidFill>
                  <a:prstClr val="black"/>
                </a:solidFill>
                <a:latin typeface="Times New Roman"/>
                <a:ea typeface="+mn-ea"/>
                <a:cs typeface="Arial" charset="0"/>
              </a:rPr>
              <a:t>Round</a:t>
            </a:r>
            <a:r>
              <a:rPr lang="ru-RU" sz="2400" b="1" dirty="0">
                <a:solidFill>
                  <a:prstClr val="black"/>
                </a:solidFill>
                <a:latin typeface="Times New Roman"/>
                <a:ea typeface="+mn-ea"/>
                <a:cs typeface="Arial" charset="0"/>
              </a:rPr>
              <a:t> </a:t>
            </a:r>
            <a:r>
              <a:rPr lang="ru-RU" sz="2400" b="1" dirty="0" err="1">
                <a:solidFill>
                  <a:prstClr val="black"/>
                </a:solidFill>
                <a:latin typeface="Times New Roman"/>
                <a:ea typeface="+mn-ea"/>
                <a:cs typeface="Arial" charset="0"/>
              </a:rPr>
              <a:t>Robin</a:t>
            </a:r>
            <a:r>
              <a:rPr lang="ru-RU" sz="2400" b="1" dirty="0">
                <a:solidFill>
                  <a:prstClr val="black"/>
                </a:solidFill>
                <a:latin typeface="Times New Roman"/>
                <a:ea typeface="+mn-ea"/>
                <a:cs typeface="Arial" charset="0"/>
              </a:rPr>
              <a:t>». Шаги </a:t>
            </a:r>
            <a:r>
              <a:rPr lang="ru-RU" sz="2400" b="1" dirty="0" smtClean="0">
                <a:solidFill>
                  <a:prstClr val="black"/>
                </a:solidFill>
                <a:latin typeface="Times New Roman"/>
                <a:ea typeface="+mn-ea"/>
                <a:cs typeface="Arial" charset="0"/>
              </a:rPr>
              <a:t>5- 7.</a:t>
            </a:r>
            <a:endParaRPr lang="ru-RU" sz="2400" b="1" dirty="0">
              <a:solidFill>
                <a:prstClr val="black"/>
              </a:solidFill>
              <a:latin typeface="Times New Roman"/>
              <a:ea typeface="+mn-ea"/>
              <a:cs typeface="Arial" charset="0"/>
            </a:endParaRPr>
          </a:p>
          <a:p>
            <a:pPr lvl="0" algn="ctr">
              <a:defRPr/>
            </a:pPr>
            <a:r>
              <a:rPr lang="ru-RU" sz="1800" dirty="0">
                <a:solidFill>
                  <a:prstClr val="black"/>
                </a:solidFill>
                <a:latin typeface="Times New Roman"/>
                <a:ea typeface="+mn-ea"/>
                <a:cs typeface="Arial" charset="0"/>
              </a:rPr>
              <a:t>На примере: </a:t>
            </a:r>
            <a:r>
              <a:rPr lang="en-US" sz="1800" dirty="0">
                <a:solidFill>
                  <a:prstClr val="black"/>
                </a:solidFill>
                <a:latin typeface="Times New Roman"/>
                <a:ea typeface="+mn-ea"/>
                <a:cs typeface="Arial" charset="0"/>
              </a:rPr>
              <a:t>NM-6, Unit 5, Lesson 1 “Christmas celebration”, Ex 2a/2c (p50-51)</a:t>
            </a:r>
            <a:endParaRPr lang="ru-RU" sz="1800" dirty="0">
              <a:solidFill>
                <a:prstClr val="black"/>
              </a:solidFill>
              <a:latin typeface="Times New Roman"/>
              <a:ea typeface="+mn-ea"/>
              <a:cs typeface="Arial" charset="0"/>
            </a:endParaRPr>
          </a:p>
        </p:txBody>
      </p:sp>
      <p:pic>
        <p:nvPicPr>
          <p:cNvPr id="5" name="Рисунок 4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337094">
            <a:off x="3796509" y="3265093"/>
            <a:ext cx="1478975" cy="1049654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498" t="-1" b="44599"/>
          <a:stretch/>
        </p:blipFill>
        <p:spPr bwMode="auto">
          <a:xfrm>
            <a:off x="5580112" y="2996952"/>
            <a:ext cx="2773970" cy="1585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762000" y="6208713"/>
            <a:ext cx="7482408" cy="532655"/>
          </a:xfrm>
        </p:spPr>
        <p:txBody>
          <a:bodyPr/>
          <a:lstStyle/>
          <a:p>
            <a:pPr>
              <a:defRPr/>
            </a:pPr>
            <a:r>
              <a:rPr lang="ru-RU" dirty="0"/>
              <a:t>Сингапурская методика: современные способы организации учебного процесса. Из опыта работы учителя английского языка.</a:t>
            </a:r>
          </a:p>
        </p:txBody>
      </p:sp>
    </p:spTree>
    <p:extLst>
      <p:ext uri="{BB962C8B-B14F-4D97-AF65-F5344CB8AC3E}">
        <p14:creationId xmlns:p14="http://schemas.microsoft.com/office/powerpoint/2010/main" val="903888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05595">
            <a:off x="3712464" y="1405153"/>
            <a:ext cx="1257381" cy="1008112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5516" y="2532966"/>
            <a:ext cx="8640960" cy="3528392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ru-RU" sz="2000" dirty="0" smtClean="0"/>
              <a:t>Реплики </a:t>
            </a:r>
            <a:r>
              <a:rPr lang="ru-RU" sz="2000" dirty="0"/>
              <a:t>можно варьировать по своему усмотрению. В заключении, можно дать задание записать, что говорил партнер «по лицу», то есть сидящий </a:t>
            </a:r>
            <a:r>
              <a:rPr lang="ru-RU" sz="2000" dirty="0" smtClean="0"/>
              <a:t>напротив. Таким </a:t>
            </a:r>
            <a:r>
              <a:rPr lang="ru-RU" sz="2000" dirty="0"/>
              <a:t>образом, каждый в </a:t>
            </a:r>
            <a:r>
              <a:rPr lang="ru-RU" sz="2000" dirty="0" smtClean="0"/>
              <a:t>команде: </a:t>
            </a:r>
          </a:p>
          <a:p>
            <a:pPr eaLnBrk="1" hangingPunct="1">
              <a:buFontTx/>
              <a:buChar char="-"/>
            </a:pPr>
            <a:r>
              <a:rPr lang="ru-RU" dirty="0"/>
              <a:t>з</a:t>
            </a:r>
            <a:r>
              <a:rPr lang="ru-RU" dirty="0" smtClean="0"/>
              <a:t>апишет и расскажет</a:t>
            </a:r>
            <a:r>
              <a:rPr lang="ru-RU" dirty="0"/>
              <a:t>, где бы он хотел справлять Рождество,</a:t>
            </a:r>
          </a:p>
          <a:p>
            <a:pPr eaLnBrk="1" hangingPunct="1">
              <a:buFontTx/>
              <a:buChar char="-"/>
            </a:pPr>
            <a:r>
              <a:rPr lang="ru-RU" dirty="0" smtClean="0"/>
              <a:t>расскажет (и запишет), </a:t>
            </a:r>
            <a:r>
              <a:rPr lang="ru-RU" dirty="0"/>
              <a:t>где бы хотел справлять Рождество его </a:t>
            </a:r>
            <a:r>
              <a:rPr lang="ru-RU" dirty="0" smtClean="0"/>
              <a:t>партнер,</a:t>
            </a:r>
            <a:endParaRPr lang="ru-RU" dirty="0"/>
          </a:p>
          <a:p>
            <a:pPr eaLnBrk="1" hangingPunct="1">
              <a:buFontTx/>
              <a:buChar char="-"/>
            </a:pPr>
            <a:r>
              <a:rPr lang="ru-RU" dirty="0" smtClean="0"/>
              <a:t>поблагодарит </a:t>
            </a:r>
            <a:r>
              <a:rPr lang="ru-RU" dirty="0"/>
              <a:t>одноклассника за </a:t>
            </a:r>
            <a:r>
              <a:rPr lang="ru-RU" dirty="0" smtClean="0"/>
              <a:t>рассказ</a:t>
            </a:r>
            <a:r>
              <a:rPr lang="ru-RU" dirty="0"/>
              <a:t>, </a:t>
            </a:r>
            <a:endParaRPr lang="ru-RU" dirty="0" smtClean="0"/>
          </a:p>
          <a:p>
            <a:pPr eaLnBrk="1" hangingPunct="1">
              <a:buFontTx/>
              <a:buChar char="-"/>
            </a:pPr>
            <a:r>
              <a:rPr lang="ru-RU" dirty="0" smtClean="0"/>
              <a:t>будет </a:t>
            </a:r>
            <a:r>
              <a:rPr lang="ru-RU" dirty="0"/>
              <a:t>иметь возможность ответить перед всем классом</a:t>
            </a:r>
            <a:r>
              <a:rPr lang="ru-RU" dirty="0" smtClean="0"/>
              <a:t>.</a:t>
            </a:r>
          </a:p>
          <a:p>
            <a:pPr marL="0" indent="0" eaLnBrk="1" hangingPunct="1">
              <a:buNone/>
            </a:pPr>
            <a:r>
              <a:rPr lang="ru-RU" sz="2000" dirty="0" smtClean="0"/>
              <a:t>                   </a:t>
            </a:r>
            <a:r>
              <a:rPr lang="ru-RU" sz="2000" i="1" dirty="0" smtClean="0"/>
              <a:t>Обязательно ли переставлять мебель для работы по обучающим структурам?  </a:t>
            </a:r>
            <a:endParaRPr lang="ru-RU" sz="2000" i="1" dirty="0"/>
          </a:p>
        </p:txBody>
      </p:sp>
      <p:sp>
        <p:nvSpPr>
          <p:cNvPr id="7" name="Заголовок 1"/>
          <p:cNvSpPr txBox="1">
            <a:spLocks/>
          </p:cNvSpPr>
          <p:nvPr/>
        </p:nvSpPr>
        <p:spPr bwMode="auto">
          <a:xfrm>
            <a:off x="323528" y="517998"/>
            <a:ext cx="8424936" cy="6787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5400" kern="1200">
                <a:solidFill>
                  <a:srgbClr val="262626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rgbClr val="262626"/>
                </a:solidFill>
                <a:latin typeface="Impact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rgbClr val="262626"/>
                </a:solidFill>
                <a:latin typeface="Impact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rgbClr val="262626"/>
                </a:solidFill>
                <a:latin typeface="Impact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rgbClr val="262626"/>
                </a:solidFill>
                <a:latin typeface="Impact" pitchFamily="34" charset="0"/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lvl="0" algn="ctr">
              <a:defRPr/>
            </a:pPr>
            <a:r>
              <a:rPr lang="ru-RU" sz="2400" b="1" dirty="0" smtClean="0">
                <a:solidFill>
                  <a:prstClr val="black"/>
                </a:solidFill>
                <a:latin typeface="Times New Roman"/>
                <a:ea typeface="+mn-ea"/>
                <a:cs typeface="Arial" charset="0"/>
              </a:rPr>
              <a:t>Результат </a:t>
            </a:r>
            <a:r>
              <a:rPr lang="ru-RU" sz="2400" b="1" dirty="0">
                <a:solidFill>
                  <a:prstClr val="black"/>
                </a:solidFill>
                <a:latin typeface="Times New Roman"/>
                <a:ea typeface="+mn-ea"/>
                <a:cs typeface="Arial" charset="0"/>
              </a:rPr>
              <a:t>работы по структуре «</a:t>
            </a:r>
            <a:r>
              <a:rPr lang="ru-RU" sz="2400" b="1" dirty="0" err="1">
                <a:solidFill>
                  <a:prstClr val="black"/>
                </a:solidFill>
                <a:latin typeface="Times New Roman"/>
                <a:ea typeface="+mn-ea"/>
                <a:cs typeface="Arial" charset="0"/>
              </a:rPr>
              <a:t>Round</a:t>
            </a:r>
            <a:r>
              <a:rPr lang="ru-RU" sz="2400" b="1" dirty="0">
                <a:solidFill>
                  <a:prstClr val="black"/>
                </a:solidFill>
                <a:latin typeface="Times New Roman"/>
                <a:ea typeface="+mn-ea"/>
                <a:cs typeface="Arial" charset="0"/>
              </a:rPr>
              <a:t> </a:t>
            </a:r>
            <a:r>
              <a:rPr lang="ru-RU" sz="2400" b="1" dirty="0" err="1">
                <a:solidFill>
                  <a:prstClr val="black"/>
                </a:solidFill>
                <a:latin typeface="Times New Roman"/>
                <a:ea typeface="+mn-ea"/>
                <a:cs typeface="Arial" charset="0"/>
              </a:rPr>
              <a:t>Robin</a:t>
            </a:r>
            <a:r>
              <a:rPr lang="ru-RU" sz="2400" b="1" dirty="0">
                <a:solidFill>
                  <a:prstClr val="black"/>
                </a:solidFill>
                <a:latin typeface="Times New Roman"/>
                <a:ea typeface="+mn-ea"/>
                <a:cs typeface="Arial" charset="0"/>
              </a:rPr>
              <a:t>». </a:t>
            </a:r>
            <a:endParaRPr lang="ru-RU" sz="2400" b="1" dirty="0" smtClean="0">
              <a:solidFill>
                <a:prstClr val="black"/>
              </a:solidFill>
              <a:latin typeface="Times New Roman"/>
              <a:ea typeface="+mn-ea"/>
              <a:cs typeface="Arial" charset="0"/>
            </a:endParaRPr>
          </a:p>
          <a:p>
            <a:pPr lvl="0" algn="ctr">
              <a:defRPr/>
            </a:pPr>
            <a:r>
              <a:rPr lang="ru-RU" sz="1800" dirty="0" smtClean="0">
                <a:solidFill>
                  <a:prstClr val="black"/>
                </a:solidFill>
                <a:latin typeface="Times New Roman"/>
                <a:ea typeface="+mn-ea"/>
                <a:cs typeface="Arial" charset="0"/>
              </a:rPr>
              <a:t>На </a:t>
            </a:r>
            <a:r>
              <a:rPr lang="ru-RU" sz="1800" dirty="0">
                <a:solidFill>
                  <a:prstClr val="black"/>
                </a:solidFill>
                <a:latin typeface="Times New Roman"/>
                <a:ea typeface="+mn-ea"/>
                <a:cs typeface="Arial" charset="0"/>
              </a:rPr>
              <a:t>примере: </a:t>
            </a:r>
            <a:r>
              <a:rPr lang="en-US" sz="1800" dirty="0">
                <a:solidFill>
                  <a:prstClr val="black"/>
                </a:solidFill>
                <a:latin typeface="Times New Roman"/>
                <a:ea typeface="+mn-ea"/>
                <a:cs typeface="Arial" charset="0"/>
              </a:rPr>
              <a:t>NM-6, Unit 5, Lesson 1 “Christmas celebration”, Ex 2a/2c (p50-51)</a:t>
            </a:r>
            <a:endParaRPr lang="ru-RU" sz="1800" dirty="0">
              <a:solidFill>
                <a:prstClr val="black"/>
              </a:solidFill>
              <a:latin typeface="Times New Roman"/>
              <a:ea typeface="+mn-ea"/>
              <a:cs typeface="Arial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498" t="-1" b="44599"/>
          <a:stretch/>
        </p:blipFill>
        <p:spPr bwMode="auto">
          <a:xfrm>
            <a:off x="6502846" y="1286067"/>
            <a:ext cx="1872208" cy="10703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495658" y="5861303"/>
            <a:ext cx="85792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20000"/>
              </a:spcBef>
              <a:buClr>
                <a:srgbClr val="AD0101"/>
              </a:buClr>
            </a:pPr>
            <a:r>
              <a:rPr lang="ru-RU" sz="2000" b="1" dirty="0">
                <a:solidFill>
                  <a:srgbClr val="303030"/>
                </a:solidFill>
                <a:latin typeface="Times New Roman"/>
                <a:cs typeface="+mn-cs"/>
              </a:rPr>
              <a:t>- Нет</a:t>
            </a:r>
            <a:r>
              <a:rPr lang="ru-RU" sz="2000" dirty="0">
                <a:solidFill>
                  <a:srgbClr val="303030"/>
                </a:solidFill>
                <a:latin typeface="Times New Roman"/>
                <a:cs typeface="+mn-cs"/>
              </a:rPr>
              <a:t>!</a:t>
            </a:r>
          </a:p>
        </p:txBody>
      </p:sp>
      <p:sp>
        <p:nvSpPr>
          <p:cNvPr id="8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762000" y="6208713"/>
            <a:ext cx="7482408" cy="532655"/>
          </a:xfrm>
        </p:spPr>
        <p:txBody>
          <a:bodyPr/>
          <a:lstStyle/>
          <a:p>
            <a:pPr>
              <a:defRPr/>
            </a:pPr>
            <a:r>
              <a:rPr lang="ru-RU" dirty="0"/>
              <a:t>Сингапурская методика: современные способы организации учебного процесса. Из опыта работы учителя английского языка.</a:t>
            </a:r>
          </a:p>
        </p:txBody>
      </p:sp>
    </p:spTree>
    <p:extLst>
      <p:ext uri="{BB962C8B-B14F-4D97-AF65-F5344CB8AC3E}">
        <p14:creationId xmlns:p14="http://schemas.microsoft.com/office/powerpoint/2010/main" val="25818525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" presetClass="entr" presetSubtype="4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/>
          <p:cNvSpPr txBox="1">
            <a:spLocks/>
          </p:cNvSpPr>
          <p:nvPr/>
        </p:nvSpPr>
        <p:spPr bwMode="auto">
          <a:xfrm>
            <a:off x="323528" y="517998"/>
            <a:ext cx="8424936" cy="6787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5400" kern="1200">
                <a:solidFill>
                  <a:srgbClr val="262626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rgbClr val="262626"/>
                </a:solidFill>
                <a:latin typeface="Impact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rgbClr val="262626"/>
                </a:solidFill>
                <a:latin typeface="Impact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rgbClr val="262626"/>
                </a:solidFill>
                <a:latin typeface="Impact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rgbClr val="262626"/>
                </a:solidFill>
                <a:latin typeface="Impact" pitchFamily="34" charset="0"/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lvl="0" algn="ctr">
              <a:defRPr/>
            </a:pPr>
            <a:r>
              <a:rPr lang="ru-RU" sz="2400" i="1" dirty="0" smtClean="0">
                <a:solidFill>
                  <a:prstClr val="black"/>
                </a:solidFill>
                <a:latin typeface="Times New Roman"/>
                <a:ea typeface="+mn-ea"/>
                <a:cs typeface="Arial" charset="0"/>
              </a:rPr>
              <a:t>Как работать </a:t>
            </a:r>
            <a:r>
              <a:rPr lang="ru-RU" sz="2400" i="1" dirty="0">
                <a:solidFill>
                  <a:prstClr val="black"/>
                </a:solidFill>
                <a:latin typeface="Times New Roman"/>
                <a:ea typeface="+mn-ea"/>
                <a:cs typeface="Arial" charset="0"/>
              </a:rPr>
              <a:t>по обучающим </a:t>
            </a:r>
            <a:r>
              <a:rPr lang="ru-RU" sz="2400" i="1" dirty="0" smtClean="0">
                <a:solidFill>
                  <a:prstClr val="black"/>
                </a:solidFill>
                <a:latin typeface="Times New Roman"/>
                <a:ea typeface="+mn-ea"/>
                <a:cs typeface="Arial" charset="0"/>
              </a:rPr>
              <a:t>структурам не переставляя мебель.</a:t>
            </a:r>
            <a:endParaRPr lang="ru-RU" sz="2400" i="1" dirty="0">
              <a:solidFill>
                <a:prstClr val="black"/>
              </a:solidFill>
              <a:latin typeface="Times New Roman"/>
              <a:ea typeface="+mn-ea"/>
              <a:cs typeface="Arial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2132856"/>
            <a:ext cx="7190586" cy="38657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Рисунок 7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3844738"/>
            <a:ext cx="792832" cy="720080"/>
          </a:xfrm>
          <a:prstGeom prst="rect">
            <a:avLst/>
          </a:prstGeom>
          <a:noFill/>
          <a:ln>
            <a:noFill/>
          </a:ln>
          <a:effectLst/>
          <a:scene3d>
            <a:camera prst="isometricOffAxis2Top"/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</p:pic>
      <p:pic>
        <p:nvPicPr>
          <p:cNvPr id="10" name="Рисунок 9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1463" y="4537670"/>
            <a:ext cx="816024" cy="763538"/>
          </a:xfrm>
          <a:prstGeom prst="rect">
            <a:avLst/>
          </a:prstGeom>
          <a:noFill/>
          <a:ln>
            <a:noFill/>
          </a:ln>
          <a:effectLst/>
          <a:scene3d>
            <a:camera prst="isometricOffAxis2Top"/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</p:pic>
      <p:pic>
        <p:nvPicPr>
          <p:cNvPr id="11" name="Рисунок 10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39" y="2924944"/>
            <a:ext cx="479223" cy="576064"/>
          </a:xfrm>
          <a:prstGeom prst="rect">
            <a:avLst/>
          </a:prstGeom>
          <a:noFill/>
          <a:ln>
            <a:noFill/>
          </a:ln>
          <a:effectLst/>
          <a:scene3d>
            <a:camera prst="isometricOffAxis2Top"/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</p:pic>
      <p:cxnSp>
        <p:nvCxnSpPr>
          <p:cNvPr id="16" name="Прямая со стрелкой 15"/>
          <p:cNvCxnSpPr/>
          <p:nvPr/>
        </p:nvCxnSpPr>
        <p:spPr>
          <a:xfrm flipH="1">
            <a:off x="1743826" y="2989820"/>
            <a:ext cx="667934" cy="428328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 flipH="1">
            <a:off x="1700064" y="2989820"/>
            <a:ext cx="711696" cy="1080120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 flipH="1">
            <a:off x="5711788" y="1950368"/>
            <a:ext cx="678414" cy="622920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>
            <a:off x="6390202" y="1950368"/>
            <a:ext cx="36004" cy="775320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>
            <a:off x="5732934" y="3585406"/>
            <a:ext cx="423242" cy="619372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 flipH="1">
            <a:off x="5004048" y="3585406"/>
            <a:ext cx="720080" cy="220402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 стрелкой 32"/>
          <p:cNvCxnSpPr/>
          <p:nvPr/>
        </p:nvCxnSpPr>
        <p:spPr>
          <a:xfrm>
            <a:off x="2411760" y="2989820"/>
            <a:ext cx="1584176" cy="905272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 стрелкой 36"/>
          <p:cNvCxnSpPr/>
          <p:nvPr/>
        </p:nvCxnSpPr>
        <p:spPr>
          <a:xfrm>
            <a:off x="2411760" y="2989820"/>
            <a:ext cx="1332148" cy="429866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 стрелкой 38"/>
          <p:cNvCxnSpPr/>
          <p:nvPr/>
        </p:nvCxnSpPr>
        <p:spPr>
          <a:xfrm>
            <a:off x="6408204" y="1950368"/>
            <a:ext cx="1008112" cy="1010580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 стрелкой 40"/>
          <p:cNvCxnSpPr/>
          <p:nvPr/>
        </p:nvCxnSpPr>
        <p:spPr>
          <a:xfrm>
            <a:off x="6426206" y="1950368"/>
            <a:ext cx="486054" cy="851520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 стрелкой 42"/>
          <p:cNvCxnSpPr/>
          <p:nvPr/>
        </p:nvCxnSpPr>
        <p:spPr>
          <a:xfrm>
            <a:off x="5732934" y="3585406"/>
            <a:ext cx="1886541" cy="69540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 стрелкой 44"/>
          <p:cNvCxnSpPr/>
          <p:nvPr/>
        </p:nvCxnSpPr>
        <p:spPr>
          <a:xfrm>
            <a:off x="5732934" y="3620176"/>
            <a:ext cx="2573268" cy="744928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196752"/>
            <a:ext cx="8424936" cy="1203647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ru-RU" b="1" dirty="0" smtClean="0"/>
              <a:t>1. Положите «</a:t>
            </a:r>
            <a:r>
              <a:rPr lang="en-US" b="1" dirty="0" smtClean="0"/>
              <a:t>Manage Mat</a:t>
            </a:r>
            <a:r>
              <a:rPr lang="ru-RU" b="1" dirty="0" smtClean="0"/>
              <a:t>» на каждую вторую парту.</a:t>
            </a:r>
            <a:endParaRPr lang="en-US" b="1" dirty="0" smtClean="0"/>
          </a:p>
          <a:p>
            <a:pPr marL="0" indent="0" eaLnBrk="1" hangingPunct="1">
              <a:buNone/>
            </a:pPr>
            <a:r>
              <a:rPr lang="ru-RU" b="1" dirty="0" smtClean="0"/>
              <a:t>2. Попросите учеников</a:t>
            </a:r>
            <a:r>
              <a:rPr lang="en-US" b="1" dirty="0" smtClean="0"/>
              <a:t> </a:t>
            </a:r>
            <a:r>
              <a:rPr lang="ru-RU" b="1" dirty="0" smtClean="0"/>
              <a:t>каждой первой парты повернутся.</a:t>
            </a:r>
          </a:p>
          <a:p>
            <a:pPr marL="0" indent="0" eaLnBrk="1" hangingPunct="1">
              <a:buNone/>
            </a:pPr>
            <a:r>
              <a:rPr lang="ru-RU" b="1" dirty="0" smtClean="0"/>
              <a:t>3. Получатся команды из 4х учащихся.</a:t>
            </a:r>
          </a:p>
        </p:txBody>
      </p:sp>
      <p:sp>
        <p:nvSpPr>
          <p:cNvPr id="2058" name="Прямоугольник 2057"/>
          <p:cNvSpPr/>
          <p:nvPr/>
        </p:nvSpPr>
        <p:spPr>
          <a:xfrm>
            <a:off x="598513" y="5798586"/>
            <a:ext cx="7020962" cy="400110"/>
          </a:xfrm>
          <a:prstGeom prst="rect">
            <a:avLst/>
          </a:prstGeom>
          <a:solidFill>
            <a:srgbClr val="DB5F13"/>
          </a:solidFill>
        </p:spPr>
        <p:txBody>
          <a:bodyPr wrap="square">
            <a:spAutoFit/>
          </a:bodyPr>
          <a:lstStyle/>
          <a:p>
            <a:pPr lvl="0">
              <a:spcBef>
                <a:spcPct val="20000"/>
              </a:spcBef>
              <a:buClr>
                <a:srgbClr val="AD0101"/>
              </a:buClr>
            </a:pPr>
            <a:r>
              <a:rPr lang="ru-RU" sz="2000" b="1" dirty="0">
                <a:solidFill>
                  <a:prstClr val="black"/>
                </a:solidFill>
                <a:latin typeface="Times New Roman"/>
                <a:cs typeface="+mn-cs"/>
              </a:rPr>
              <a:t>А если нет обычных парт, чтобы положить </a:t>
            </a:r>
            <a:r>
              <a:rPr lang="en-US" sz="2000" b="1" dirty="0">
                <a:solidFill>
                  <a:prstClr val="black"/>
                </a:solidFill>
                <a:latin typeface="Times New Roman"/>
                <a:cs typeface="+mn-cs"/>
              </a:rPr>
              <a:t>“Manage mat”?</a:t>
            </a:r>
          </a:p>
        </p:txBody>
      </p:sp>
      <p:sp>
        <p:nvSpPr>
          <p:cNvPr id="25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762000" y="6208713"/>
            <a:ext cx="7482408" cy="532655"/>
          </a:xfrm>
        </p:spPr>
        <p:txBody>
          <a:bodyPr/>
          <a:lstStyle/>
          <a:p>
            <a:pPr>
              <a:defRPr/>
            </a:pPr>
            <a:r>
              <a:rPr lang="ru-RU" dirty="0"/>
              <a:t>Сингапурская методика: современные способы организации учебного процесса. Из опыта работы учителя английского языка.</a:t>
            </a:r>
          </a:p>
        </p:txBody>
      </p:sp>
    </p:spTree>
    <p:extLst>
      <p:ext uri="{BB962C8B-B14F-4D97-AF65-F5344CB8AC3E}">
        <p14:creationId xmlns:p14="http://schemas.microsoft.com/office/powerpoint/2010/main" val="30563750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Объект 2"/>
          <p:cNvSpPr>
            <a:spLocks noGrp="1"/>
          </p:cNvSpPr>
          <p:nvPr>
            <p:ph idx="1"/>
          </p:nvPr>
        </p:nvSpPr>
        <p:spPr>
          <a:xfrm>
            <a:off x="150540" y="980728"/>
            <a:ext cx="8964488" cy="4176464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ru-RU" dirty="0" smtClean="0"/>
              <a:t>Урок </a:t>
            </a:r>
            <a:r>
              <a:rPr lang="ru-RU" dirty="0"/>
              <a:t>должен обеспечивать </a:t>
            </a:r>
            <a:r>
              <a:rPr lang="ru-RU" b="1" dirty="0" smtClean="0"/>
              <a:t>результаты учебного </a:t>
            </a:r>
            <a:r>
              <a:rPr lang="ru-RU" b="1" dirty="0"/>
              <a:t>процесса, </a:t>
            </a:r>
            <a:r>
              <a:rPr lang="ru-RU" sz="2500" b="1" dirty="0" smtClean="0"/>
              <a:t>социализацию</a:t>
            </a:r>
            <a:r>
              <a:rPr lang="ru-RU" sz="2500" b="1" dirty="0"/>
              <a:t>,</a:t>
            </a:r>
            <a:r>
              <a:rPr lang="ru-RU" dirty="0"/>
              <a:t> </a:t>
            </a:r>
            <a:r>
              <a:rPr lang="ru-RU" sz="2600" dirty="0"/>
              <a:t>развитие</a:t>
            </a:r>
            <a:r>
              <a:rPr lang="ru-RU" sz="2600" b="1" dirty="0"/>
              <a:t> познавательной</a:t>
            </a:r>
            <a:r>
              <a:rPr lang="ru-RU" sz="2600" dirty="0"/>
              <a:t>, </a:t>
            </a:r>
            <a:r>
              <a:rPr lang="ru-RU" sz="2700" b="1" dirty="0"/>
              <a:t>эмоциональной</a:t>
            </a:r>
            <a:r>
              <a:rPr lang="ru-RU" sz="2800" dirty="0"/>
              <a:t> </a:t>
            </a:r>
            <a:r>
              <a:rPr lang="ru-RU" dirty="0"/>
              <a:t>и </a:t>
            </a:r>
            <a:r>
              <a:rPr lang="ru-RU" sz="2800" b="1" dirty="0"/>
              <a:t>волевой сфер </a:t>
            </a:r>
            <a:r>
              <a:rPr lang="ru-RU" dirty="0"/>
              <a:t>обучаемых, освоение </a:t>
            </a:r>
            <a:r>
              <a:rPr lang="ru-RU" sz="2900" b="1" dirty="0"/>
              <a:t>правил речевого поведения</a:t>
            </a:r>
            <a:r>
              <a:rPr lang="ru-RU" dirty="0"/>
              <a:t>, формирование </a:t>
            </a:r>
            <a:r>
              <a:rPr lang="ru-RU" sz="3000" b="1" dirty="0"/>
              <a:t>дружелюбного отношения </a:t>
            </a:r>
            <a:r>
              <a:rPr lang="ru-RU" dirty="0"/>
              <a:t>и толерантности друг к другу. Учитель должен делать упор на </a:t>
            </a:r>
            <a:r>
              <a:rPr lang="ru-RU" sz="3100" b="1" dirty="0"/>
              <a:t>взаимодействие учащихся друг с другом</a:t>
            </a:r>
            <a:r>
              <a:rPr lang="ru-RU" sz="3100" dirty="0"/>
              <a:t>,</a:t>
            </a:r>
            <a:r>
              <a:rPr lang="ru-RU" dirty="0"/>
              <a:t> чтобы каждый из них стал </a:t>
            </a:r>
            <a:r>
              <a:rPr lang="ru-RU" dirty="0" smtClean="0"/>
              <a:t>активным </a:t>
            </a:r>
            <a:r>
              <a:rPr lang="ru-RU" dirty="0"/>
              <a:t>участником образовательного процесса </a:t>
            </a:r>
            <a:r>
              <a:rPr lang="ru-RU" sz="3200" b="1" dirty="0" smtClean="0"/>
              <a:t>в </a:t>
            </a:r>
            <a:r>
              <a:rPr lang="ru-RU" sz="3200" b="1" dirty="0"/>
              <a:t>комфортной</a:t>
            </a:r>
            <a:r>
              <a:rPr lang="ru-RU" dirty="0"/>
              <a:t> для  себя </a:t>
            </a:r>
            <a:r>
              <a:rPr lang="ru-RU" sz="3200" b="1" dirty="0"/>
              <a:t>обстановке</a:t>
            </a:r>
            <a:r>
              <a:rPr lang="ru-RU" dirty="0"/>
              <a:t>. </a:t>
            </a:r>
            <a:endParaRPr lang="en-GB" dirty="0" smtClean="0"/>
          </a:p>
        </p:txBody>
      </p:sp>
      <p:sp>
        <p:nvSpPr>
          <p:cNvPr id="28676" name="Заголовок 1"/>
          <p:cNvSpPr>
            <a:spLocks noGrp="1"/>
          </p:cNvSpPr>
          <p:nvPr>
            <p:ph type="title"/>
          </p:nvPr>
        </p:nvSpPr>
        <p:spPr>
          <a:xfrm>
            <a:off x="1042988" y="404813"/>
            <a:ext cx="6781800" cy="863947"/>
          </a:xfrm>
        </p:spPr>
        <p:txBody>
          <a:bodyPr/>
          <a:lstStyle/>
          <a:p>
            <a:pPr eaLnBrk="1" hangingPunct="1"/>
            <a:r>
              <a:rPr lang="ru-RU" sz="2400" dirty="0" smtClean="0"/>
              <a:t>По основным положениям  ФГОС  и  примерной программе </a:t>
            </a:r>
            <a:r>
              <a:rPr lang="ru-RU" sz="2400" dirty="0"/>
              <a:t>по </a:t>
            </a:r>
            <a:r>
              <a:rPr lang="ru-RU" sz="2400" dirty="0" smtClean="0"/>
              <a:t>Иностранному языку</a:t>
            </a:r>
          </a:p>
        </p:txBody>
      </p:sp>
      <p:sp>
        <p:nvSpPr>
          <p:cNvPr id="7" name="Объект 2"/>
          <p:cNvSpPr txBox="1">
            <a:spLocks/>
          </p:cNvSpPr>
          <p:nvPr/>
        </p:nvSpPr>
        <p:spPr bwMode="auto">
          <a:xfrm>
            <a:off x="482774" y="5013176"/>
            <a:ext cx="8088313" cy="936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273050" indent="-2730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charset="0"/>
              <a:buChar char="•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93725" indent="-2730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charset="0"/>
              <a:buChar char="•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6836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charset="0"/>
              <a:buChar char="•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charset="0"/>
              <a:buChar char="•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charset="0"/>
              <a:buChar char="•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64592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1901952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19456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46888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hangingPunct="1">
              <a:buFont typeface="Arial" charset="0"/>
              <a:buNone/>
            </a:pPr>
            <a:r>
              <a:rPr lang="ru-RU" b="1" dirty="0" smtClean="0">
                <a:solidFill>
                  <a:srgbClr val="FF9933"/>
                </a:solidFill>
              </a:rPr>
              <a:t>Есть ли метод, обеспечивающий соответствие урока ВСЕМ этим требованиям?</a:t>
            </a:r>
            <a:endParaRPr lang="en-GB" dirty="0" smtClean="0">
              <a:solidFill>
                <a:srgbClr val="FF9933"/>
              </a:solidFill>
            </a:endParaRPr>
          </a:p>
        </p:txBody>
      </p:sp>
      <p:sp>
        <p:nvSpPr>
          <p:cNvPr id="6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762000" y="6208713"/>
            <a:ext cx="7482408" cy="532655"/>
          </a:xfrm>
        </p:spPr>
        <p:txBody>
          <a:bodyPr/>
          <a:lstStyle/>
          <a:p>
            <a:pPr>
              <a:defRPr/>
            </a:pPr>
            <a:r>
              <a:rPr lang="ru-RU" dirty="0"/>
              <a:t>Сингапурская методика: современные способы организации учебного процесса. Из опыта работы учителя английского языка.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86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86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3" grpId="0" build="p"/>
      <p:bldP spid="7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82092" y="5430808"/>
            <a:ext cx="792055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US" sz="2000" dirty="0" smtClean="0">
                <a:solidFill>
                  <a:prstClr val="black"/>
                </a:solidFill>
                <a:latin typeface="Times New Roman"/>
              </a:rPr>
              <a:t>If the tables are not moveable why not </a:t>
            </a:r>
            <a:r>
              <a:rPr lang="en-US" sz="2000" dirty="0">
                <a:solidFill>
                  <a:prstClr val="black"/>
                </a:solidFill>
                <a:latin typeface="Times New Roman"/>
              </a:rPr>
              <a:t>make </a:t>
            </a:r>
            <a:r>
              <a:rPr lang="en-US" sz="2000" b="1" dirty="0">
                <a:solidFill>
                  <a:prstClr val="black"/>
                </a:solidFill>
                <a:latin typeface="Times New Roman"/>
              </a:rPr>
              <a:t>moveable “Manage </a:t>
            </a:r>
            <a:r>
              <a:rPr lang="en-US" sz="2000" b="1" dirty="0" smtClean="0">
                <a:solidFill>
                  <a:prstClr val="black"/>
                </a:solidFill>
                <a:latin typeface="Times New Roman"/>
              </a:rPr>
              <a:t>mat”</a:t>
            </a:r>
            <a:r>
              <a:rPr lang="en-US" sz="2000" dirty="0" smtClean="0">
                <a:solidFill>
                  <a:prstClr val="black"/>
                </a:solidFill>
                <a:latin typeface="Times New Roman"/>
              </a:rPr>
              <a:t>?  </a:t>
            </a:r>
            <a:endParaRPr lang="ru-RU" sz="2000" dirty="0">
              <a:solidFill>
                <a:prstClr val="black"/>
              </a:solidFill>
              <a:latin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9632" y="1814359"/>
            <a:ext cx="5705475" cy="3590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Заголовок 1"/>
          <p:cNvSpPr txBox="1">
            <a:spLocks/>
          </p:cNvSpPr>
          <p:nvPr/>
        </p:nvSpPr>
        <p:spPr bwMode="auto">
          <a:xfrm>
            <a:off x="323528" y="517998"/>
            <a:ext cx="8424936" cy="6787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5400" kern="1200">
                <a:solidFill>
                  <a:srgbClr val="262626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rgbClr val="262626"/>
                </a:solidFill>
                <a:latin typeface="Impact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rgbClr val="262626"/>
                </a:solidFill>
                <a:latin typeface="Impact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rgbClr val="262626"/>
                </a:solidFill>
                <a:latin typeface="Impact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rgbClr val="262626"/>
                </a:solidFill>
                <a:latin typeface="Impact" pitchFamily="34" charset="0"/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>
              <a:defRPr/>
            </a:pPr>
            <a:r>
              <a:rPr lang="ru-RU" sz="2000" dirty="0" smtClean="0">
                <a:solidFill>
                  <a:prstClr val="black"/>
                </a:solidFill>
                <a:latin typeface="Times New Roman"/>
                <a:ea typeface="+mn-ea"/>
                <a:cs typeface="Arial" charset="0"/>
              </a:rPr>
              <a:t> </a:t>
            </a:r>
            <a:r>
              <a:rPr lang="en-US" sz="2000" dirty="0" smtClean="0">
                <a:solidFill>
                  <a:prstClr val="black"/>
                </a:solidFill>
                <a:latin typeface="Times New Roman"/>
                <a:ea typeface="+mn-ea"/>
                <a:cs typeface="Arial" charset="0"/>
              </a:rPr>
              <a:t>“Manage mat”</a:t>
            </a:r>
            <a:r>
              <a:rPr lang="ru-RU" sz="2000" dirty="0" smtClean="0">
                <a:solidFill>
                  <a:prstClr val="black"/>
                </a:solidFill>
                <a:latin typeface="Times New Roman"/>
                <a:ea typeface="+mn-ea"/>
                <a:cs typeface="Arial" charset="0"/>
              </a:rPr>
              <a:t>- статичная схема для работы 4х человек.</a:t>
            </a:r>
            <a:r>
              <a:rPr lang="ru-RU" sz="2000" b="1" dirty="0">
                <a:solidFill>
                  <a:prstClr val="black"/>
                </a:solidFill>
                <a:latin typeface="Times New Roman"/>
                <a:ea typeface="+mn-ea"/>
                <a:cs typeface="Arial" charset="0"/>
              </a:rPr>
              <a:t> </a:t>
            </a:r>
            <a:endParaRPr lang="ru-RU" sz="2000" b="1" dirty="0" smtClean="0">
              <a:solidFill>
                <a:prstClr val="black"/>
              </a:solidFill>
              <a:latin typeface="Times New Roman"/>
              <a:ea typeface="+mn-ea"/>
              <a:cs typeface="Arial" charset="0"/>
            </a:endParaRPr>
          </a:p>
          <a:p>
            <a:pPr algn="ctr">
              <a:defRPr/>
            </a:pPr>
            <a:r>
              <a:rPr lang="ru-RU" sz="2000" b="1" dirty="0" smtClean="0">
                <a:solidFill>
                  <a:prstClr val="black"/>
                </a:solidFill>
                <a:latin typeface="Times New Roman"/>
                <a:ea typeface="+mn-ea"/>
                <a:cs typeface="Arial" charset="0"/>
              </a:rPr>
              <a:t>Что </a:t>
            </a:r>
            <a:r>
              <a:rPr lang="ru-RU" sz="2000" b="1" dirty="0">
                <a:solidFill>
                  <a:prstClr val="black"/>
                </a:solidFill>
                <a:latin typeface="Times New Roman"/>
                <a:ea typeface="+mn-ea"/>
                <a:cs typeface="Arial" charset="0"/>
              </a:rPr>
              <a:t>делать если у каждого ученика отдельная парта</a:t>
            </a:r>
            <a:r>
              <a:rPr lang="ru-RU" sz="2000" b="1" dirty="0" smtClean="0">
                <a:solidFill>
                  <a:prstClr val="black"/>
                </a:solidFill>
                <a:latin typeface="Times New Roman"/>
                <a:ea typeface="+mn-ea"/>
                <a:cs typeface="Arial" charset="0"/>
              </a:rPr>
              <a:t>?</a:t>
            </a:r>
            <a:endParaRPr lang="ru-RU" sz="2000" b="1" dirty="0">
              <a:solidFill>
                <a:prstClr val="black"/>
              </a:solidFill>
              <a:latin typeface="Times New Roman"/>
              <a:ea typeface="+mn-ea"/>
              <a:cs typeface="Arial" charset="0"/>
            </a:endParaRPr>
          </a:p>
        </p:txBody>
      </p:sp>
      <p:pic>
        <p:nvPicPr>
          <p:cNvPr id="6" name="Рисунок 5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7158626" y="1282434"/>
            <a:ext cx="1621982" cy="1297024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762000" y="6208713"/>
            <a:ext cx="7482408" cy="532655"/>
          </a:xfrm>
        </p:spPr>
        <p:txBody>
          <a:bodyPr/>
          <a:lstStyle/>
          <a:p>
            <a:pPr>
              <a:defRPr/>
            </a:pPr>
            <a:r>
              <a:rPr lang="ru-RU" dirty="0"/>
              <a:t>Сингапурская методика: современные способы организации учебного процесса. Из опыта работы учителя английского языка.</a:t>
            </a:r>
          </a:p>
        </p:txBody>
      </p:sp>
    </p:spTree>
    <p:extLst>
      <p:ext uri="{BB962C8B-B14F-4D97-AF65-F5344CB8AC3E}">
        <p14:creationId xmlns:p14="http://schemas.microsoft.com/office/powerpoint/2010/main" val="2697272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/>
          <p:cNvSpPr txBox="1">
            <a:spLocks/>
          </p:cNvSpPr>
          <p:nvPr/>
        </p:nvSpPr>
        <p:spPr bwMode="auto">
          <a:xfrm>
            <a:off x="389475" y="797773"/>
            <a:ext cx="7772400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no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5400" kern="1200">
                <a:solidFill>
                  <a:srgbClr val="262626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5400">
                <a:solidFill>
                  <a:srgbClr val="262626"/>
                </a:solidFill>
                <a:latin typeface="Impact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5400">
                <a:solidFill>
                  <a:srgbClr val="262626"/>
                </a:solidFill>
                <a:latin typeface="Impact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5400">
                <a:solidFill>
                  <a:srgbClr val="262626"/>
                </a:solidFill>
                <a:latin typeface="Impact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5400">
                <a:solidFill>
                  <a:srgbClr val="262626"/>
                </a:solidFill>
                <a:latin typeface="Impact" pitchFamily="34" charset="0"/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sz="3600" dirty="0" smtClean="0">
                <a:latin typeface="+mn-lt"/>
              </a:rPr>
              <a:t>Join-in-groups cards/ JIG cards</a:t>
            </a:r>
            <a:endParaRPr lang="ru-RU" sz="3600" dirty="0">
              <a:latin typeface="+mn-lt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624567"/>
            <a:ext cx="2767534" cy="18433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1043" y="1409655"/>
            <a:ext cx="3489185" cy="29462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3717032"/>
            <a:ext cx="2551510" cy="1867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7782" y="4149080"/>
            <a:ext cx="2461256" cy="1788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762000" y="6208713"/>
            <a:ext cx="7482408" cy="532655"/>
          </a:xfrm>
        </p:spPr>
        <p:txBody>
          <a:bodyPr/>
          <a:lstStyle/>
          <a:p>
            <a:pPr>
              <a:defRPr/>
            </a:pPr>
            <a:r>
              <a:rPr lang="ru-RU" dirty="0"/>
              <a:t>Сингапурская методика: современные способы организации учебного процесса. Из опыта работы учителя английского языка.</a:t>
            </a:r>
          </a:p>
        </p:txBody>
      </p:sp>
    </p:spTree>
    <p:extLst>
      <p:ext uri="{BB962C8B-B14F-4D97-AF65-F5344CB8AC3E}">
        <p14:creationId xmlns:p14="http://schemas.microsoft.com/office/powerpoint/2010/main" val="6356002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Содержимое 2"/>
          <p:cNvSpPr>
            <a:spLocks noGrp="1"/>
          </p:cNvSpPr>
          <p:nvPr>
            <p:ph idx="4294967295"/>
          </p:nvPr>
        </p:nvSpPr>
        <p:spPr>
          <a:xfrm>
            <a:off x="342900" y="645418"/>
            <a:ext cx="8189540" cy="767358"/>
          </a:xfrm>
        </p:spPr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ru-RU" sz="2000" b="1" dirty="0"/>
              <a:t>Один тестовый вопрос перед </a:t>
            </a:r>
            <a:r>
              <a:rPr lang="ru-RU" sz="2000" b="1" dirty="0" smtClean="0"/>
              <a:t>просмотром видеофрагмента.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2000" b="1" dirty="0" smtClean="0"/>
              <a:t>Выберете правильный ответ</a:t>
            </a:r>
            <a:r>
              <a:rPr lang="ru-RU" sz="2000" b="1" dirty="0" smtClean="0">
                <a:latin typeface="Arial" charset="0"/>
              </a:rPr>
              <a:t>.</a:t>
            </a:r>
            <a:endParaRPr lang="en-US" sz="2000" b="1" dirty="0" smtClean="0">
              <a:latin typeface="Arial" charset="0"/>
            </a:endParaRPr>
          </a:p>
        </p:txBody>
      </p:sp>
      <p:sp>
        <p:nvSpPr>
          <p:cNvPr id="25603" name="Содержимое 2"/>
          <p:cNvSpPr>
            <a:spLocks/>
          </p:cNvSpPr>
          <p:nvPr/>
        </p:nvSpPr>
        <p:spPr bwMode="auto">
          <a:xfrm>
            <a:off x="1187624" y="2305050"/>
            <a:ext cx="6477000" cy="2376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495300" indent="-495300"/>
            <a:r>
              <a:rPr lang="en-US" sz="2400" b="1" dirty="0" smtClean="0">
                <a:latin typeface="Arial" charset="0"/>
                <a:cs typeface="Arial" charset="0"/>
              </a:rPr>
              <a:t>A</a:t>
            </a:r>
            <a:r>
              <a:rPr lang="en-US" sz="2400" b="1" dirty="0">
                <a:latin typeface="Arial" charset="0"/>
                <a:cs typeface="Arial" charset="0"/>
              </a:rPr>
              <a:t>. </a:t>
            </a:r>
            <a:r>
              <a:rPr lang="ru-RU" sz="2400" b="1" dirty="0" smtClean="0">
                <a:latin typeface="Arial" charset="0"/>
                <a:cs typeface="Arial" charset="0"/>
              </a:rPr>
              <a:t> </a:t>
            </a:r>
            <a:r>
              <a:rPr lang="ru-RU" sz="2400" dirty="0" smtClean="0">
                <a:latin typeface="Arial" charset="0"/>
                <a:cs typeface="Arial" charset="0"/>
              </a:rPr>
              <a:t>всегда </a:t>
            </a:r>
            <a:r>
              <a:rPr lang="ru-RU" sz="2400" dirty="0">
                <a:latin typeface="Arial" charset="0"/>
                <a:cs typeface="Arial" charset="0"/>
              </a:rPr>
              <a:t>очень похожи на ошибки, которые ученик делает в родном языке</a:t>
            </a:r>
            <a:r>
              <a:rPr lang="en-US" sz="2400" dirty="0">
                <a:latin typeface="Arial" charset="0"/>
                <a:cs typeface="Arial" charset="0"/>
              </a:rPr>
              <a:t>.</a:t>
            </a:r>
          </a:p>
          <a:p>
            <a:pPr marL="495300" indent="-495300">
              <a:buFontTx/>
              <a:buChar char="•"/>
            </a:pPr>
            <a:endParaRPr lang="en-US" sz="2400" dirty="0">
              <a:latin typeface="Arial" charset="0"/>
              <a:cs typeface="Arial" charset="0"/>
            </a:endParaRPr>
          </a:p>
          <a:p>
            <a:pPr marL="495300" indent="-495300"/>
            <a:r>
              <a:rPr lang="en-US" sz="2400" b="1" dirty="0">
                <a:latin typeface="Arial" charset="0"/>
                <a:cs typeface="Arial" charset="0"/>
              </a:rPr>
              <a:t>B.</a:t>
            </a:r>
            <a:r>
              <a:rPr lang="en-US" sz="2400" dirty="0">
                <a:latin typeface="Arial" charset="0"/>
                <a:cs typeface="Arial" charset="0"/>
              </a:rPr>
              <a:t> </a:t>
            </a:r>
            <a:r>
              <a:rPr lang="ru-RU" sz="2400" dirty="0" smtClean="0">
                <a:latin typeface="Arial" charset="0"/>
                <a:cs typeface="Arial" charset="0"/>
              </a:rPr>
              <a:t> могут закрепиться</a:t>
            </a:r>
            <a:r>
              <a:rPr lang="en-US" sz="2400" dirty="0">
                <a:latin typeface="Arial" charset="0"/>
                <a:cs typeface="Arial" charset="0"/>
              </a:rPr>
              <a:t>.</a:t>
            </a:r>
          </a:p>
          <a:p>
            <a:pPr marL="495300" indent="-495300"/>
            <a:endParaRPr lang="en-US" sz="2400" dirty="0">
              <a:latin typeface="Arial" charset="0"/>
              <a:cs typeface="Arial" charset="0"/>
            </a:endParaRPr>
          </a:p>
          <a:p>
            <a:pPr marL="495300" indent="-495300"/>
            <a:r>
              <a:rPr lang="en-US" sz="2400" b="1" dirty="0">
                <a:latin typeface="Arial" charset="0"/>
                <a:cs typeface="Arial" charset="0"/>
              </a:rPr>
              <a:t>C.</a:t>
            </a:r>
            <a:r>
              <a:rPr lang="en-US" sz="2400" dirty="0">
                <a:latin typeface="Arial" charset="0"/>
                <a:cs typeface="Arial" charset="0"/>
              </a:rPr>
              <a:t> </a:t>
            </a:r>
            <a:r>
              <a:rPr lang="ru-RU" sz="2400" dirty="0" smtClean="0">
                <a:latin typeface="Arial" charset="0"/>
                <a:cs typeface="Arial" charset="0"/>
              </a:rPr>
              <a:t> нужно </a:t>
            </a:r>
            <a:r>
              <a:rPr lang="ru-RU" sz="2400" dirty="0">
                <a:latin typeface="Arial" charset="0"/>
                <a:cs typeface="Arial" charset="0"/>
              </a:rPr>
              <a:t>немедленно исправлять</a:t>
            </a:r>
            <a:r>
              <a:rPr lang="en-US" sz="2800" dirty="0">
                <a:latin typeface="Arial" charset="0"/>
                <a:cs typeface="Arial" charset="0"/>
              </a:rPr>
              <a:t>.</a:t>
            </a:r>
          </a:p>
        </p:txBody>
      </p:sp>
      <p:sp>
        <p:nvSpPr>
          <p:cNvPr id="25604" name="Содержимое 2"/>
          <p:cNvSpPr>
            <a:spLocks/>
          </p:cNvSpPr>
          <p:nvPr/>
        </p:nvSpPr>
        <p:spPr bwMode="auto">
          <a:xfrm>
            <a:off x="561578" y="1619250"/>
            <a:ext cx="73152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495300" indent="-495300">
              <a:spcBef>
                <a:spcPts val="600"/>
              </a:spcBef>
              <a:buClr>
                <a:schemeClr val="tx2"/>
              </a:buClr>
              <a:buSzPct val="73000"/>
              <a:buFont typeface="Wingdings 2" pitchFamily="18" charset="2"/>
              <a:buNone/>
            </a:pPr>
            <a:r>
              <a:rPr lang="ru-RU" sz="3200" b="1" dirty="0" smtClean="0">
                <a:latin typeface="Arial" charset="0"/>
                <a:cs typeface="Arial" charset="0"/>
              </a:rPr>
              <a:t>Ошибки </a:t>
            </a:r>
            <a:r>
              <a:rPr lang="ru-RU" sz="3200" b="1" dirty="0">
                <a:latin typeface="Arial" charset="0"/>
                <a:cs typeface="Arial" charset="0"/>
              </a:rPr>
              <a:t>в изучаемом языке</a:t>
            </a:r>
            <a:endParaRPr lang="en-US" sz="3200" dirty="0">
              <a:latin typeface="Arial" charset="0"/>
              <a:cs typeface="Arial" charset="0"/>
            </a:endParaRPr>
          </a:p>
          <a:p>
            <a:pPr marL="495300" indent="-495300">
              <a:spcBef>
                <a:spcPts val="600"/>
              </a:spcBef>
              <a:buClr>
                <a:schemeClr val="tx2"/>
              </a:buClr>
              <a:buSzPct val="73000"/>
              <a:buFont typeface="Wingdings 2" pitchFamily="18" charset="2"/>
              <a:buNone/>
            </a:pPr>
            <a:r>
              <a:rPr lang="ru-RU" sz="3200" b="1" dirty="0" smtClean="0">
                <a:latin typeface="Trebuchet MS" pitchFamily="34" charset="0"/>
                <a:cs typeface="Arial" charset="0"/>
              </a:rPr>
              <a:t> </a:t>
            </a:r>
            <a:endParaRPr lang="en-US" sz="3200" b="1" dirty="0">
              <a:latin typeface="Trebuchet MS" pitchFamily="34" charset="0"/>
              <a:cs typeface="Arial" charset="0"/>
            </a:endParaRPr>
          </a:p>
        </p:txBody>
      </p:sp>
      <p:sp>
        <p:nvSpPr>
          <p:cNvPr id="5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762000" y="6208713"/>
            <a:ext cx="7482408" cy="532655"/>
          </a:xfrm>
        </p:spPr>
        <p:txBody>
          <a:bodyPr/>
          <a:lstStyle/>
          <a:p>
            <a:pPr>
              <a:defRPr/>
            </a:pPr>
            <a:r>
              <a:rPr lang="ru-RU" dirty="0"/>
              <a:t>Сингапурская методика: современные способы организации учебного процесса. Из опыта работы учителя английского языка.</a:t>
            </a:r>
          </a:p>
        </p:txBody>
      </p:sp>
    </p:spTree>
    <p:extLst>
      <p:ext uri="{BB962C8B-B14F-4D97-AF65-F5344CB8AC3E}">
        <p14:creationId xmlns:p14="http://schemas.microsoft.com/office/powerpoint/2010/main" val="1863427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759"/>
          <a:stretch/>
        </p:blipFill>
        <p:spPr bwMode="auto">
          <a:xfrm>
            <a:off x="1159383" y="1685925"/>
            <a:ext cx="6753225" cy="2867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5516" y="4642470"/>
            <a:ext cx="8640960" cy="1368152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ru-RU" dirty="0"/>
              <a:t>З</a:t>
            </a:r>
            <a:r>
              <a:rPr lang="ru-RU" dirty="0" smtClean="0"/>
              <a:t>адание немного изменено: </a:t>
            </a:r>
            <a:r>
              <a:rPr lang="ru-RU" b="1" dirty="0" smtClean="0"/>
              <a:t>Используя лексику текста, напишите, почему вы любите праздновать Рождество</a:t>
            </a:r>
            <a:r>
              <a:rPr lang="ru-RU" b="1" dirty="0"/>
              <a:t> </a:t>
            </a:r>
            <a:r>
              <a:rPr lang="ru-RU" b="1" dirty="0" smtClean="0"/>
              <a:t>(что вам нравится делать).  </a:t>
            </a:r>
            <a:r>
              <a:rPr lang="ru-RU" i="1" dirty="0" smtClean="0"/>
              <a:t>… ссылка на видео</a:t>
            </a:r>
          </a:p>
          <a:p>
            <a:pPr marL="0" indent="0" eaLnBrk="1" hangingPunct="1">
              <a:buNone/>
            </a:pPr>
            <a:r>
              <a:rPr lang="ru-RU" dirty="0" smtClean="0"/>
              <a:t>Еще раз посмотрим на алгоритм работы</a:t>
            </a:r>
            <a:r>
              <a:rPr lang="en-US" dirty="0" smtClean="0"/>
              <a:t> </a:t>
            </a:r>
            <a:r>
              <a:rPr lang="ru-RU" dirty="0" smtClean="0"/>
              <a:t>структуры:</a:t>
            </a:r>
            <a:endParaRPr lang="ru-RU" dirty="0"/>
          </a:p>
        </p:txBody>
      </p:sp>
      <p:sp>
        <p:nvSpPr>
          <p:cNvPr id="7" name="Заголовок 1"/>
          <p:cNvSpPr txBox="1">
            <a:spLocks/>
          </p:cNvSpPr>
          <p:nvPr/>
        </p:nvSpPr>
        <p:spPr bwMode="auto">
          <a:xfrm>
            <a:off x="323528" y="517998"/>
            <a:ext cx="8424936" cy="1110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5400" kern="1200">
                <a:solidFill>
                  <a:srgbClr val="262626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rgbClr val="262626"/>
                </a:solidFill>
                <a:latin typeface="Impact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rgbClr val="262626"/>
                </a:solidFill>
                <a:latin typeface="Impact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rgbClr val="262626"/>
                </a:solidFill>
                <a:latin typeface="Impact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rgbClr val="262626"/>
                </a:solidFill>
                <a:latin typeface="Impact" pitchFamily="34" charset="0"/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lvl="0" algn="ctr">
              <a:defRPr/>
            </a:pPr>
            <a:r>
              <a:rPr lang="ru-RU" sz="2400" b="1" dirty="0" smtClean="0">
                <a:solidFill>
                  <a:prstClr val="black"/>
                </a:solidFill>
                <a:latin typeface="Times New Roman"/>
                <a:ea typeface="+mn-ea"/>
                <a:cs typeface="Arial" charset="0"/>
              </a:rPr>
              <a:t>Работа в команде </a:t>
            </a:r>
            <a:r>
              <a:rPr lang="ru-RU" sz="2400" b="1" dirty="0">
                <a:solidFill>
                  <a:prstClr val="black"/>
                </a:solidFill>
                <a:latin typeface="Times New Roman"/>
                <a:ea typeface="+mn-ea"/>
                <a:cs typeface="Arial" charset="0"/>
              </a:rPr>
              <a:t>по структуре «</a:t>
            </a:r>
            <a:r>
              <a:rPr lang="ru-RU" sz="2400" b="1" dirty="0" err="1">
                <a:solidFill>
                  <a:prstClr val="black"/>
                </a:solidFill>
                <a:latin typeface="Times New Roman"/>
                <a:ea typeface="+mn-ea"/>
                <a:cs typeface="Arial" charset="0"/>
              </a:rPr>
              <a:t>Round</a:t>
            </a:r>
            <a:r>
              <a:rPr lang="ru-RU" sz="2400" b="1" dirty="0">
                <a:solidFill>
                  <a:prstClr val="black"/>
                </a:solidFill>
                <a:latin typeface="Times New Roman"/>
                <a:ea typeface="+mn-ea"/>
                <a:cs typeface="Arial" charset="0"/>
              </a:rPr>
              <a:t> </a:t>
            </a:r>
            <a:r>
              <a:rPr lang="ru-RU" sz="2400" b="1" dirty="0" err="1">
                <a:solidFill>
                  <a:prstClr val="black"/>
                </a:solidFill>
                <a:latin typeface="Times New Roman"/>
                <a:ea typeface="+mn-ea"/>
                <a:cs typeface="Arial" charset="0"/>
              </a:rPr>
              <a:t>Robin</a:t>
            </a:r>
            <a:r>
              <a:rPr lang="ru-RU" sz="2400" b="1" dirty="0" smtClean="0">
                <a:solidFill>
                  <a:prstClr val="black"/>
                </a:solidFill>
                <a:latin typeface="Times New Roman"/>
                <a:ea typeface="+mn-ea"/>
                <a:cs typeface="Arial" charset="0"/>
              </a:rPr>
              <a:t>», </a:t>
            </a:r>
          </a:p>
          <a:p>
            <a:pPr lvl="0" algn="ctr">
              <a:defRPr/>
            </a:pPr>
            <a:r>
              <a:rPr lang="en-US" sz="2400" b="1" dirty="0">
                <a:solidFill>
                  <a:prstClr val="black"/>
                </a:solidFill>
                <a:latin typeface="Times New Roman"/>
                <a:ea typeface="+mn-ea"/>
                <a:cs typeface="Arial" charset="0"/>
              </a:rPr>
              <a:t>c</a:t>
            </a:r>
            <a:r>
              <a:rPr lang="ru-RU" sz="2400" b="1" dirty="0" smtClean="0">
                <a:solidFill>
                  <a:prstClr val="black"/>
                </a:solidFill>
                <a:latin typeface="Times New Roman"/>
                <a:ea typeface="+mn-ea"/>
                <a:cs typeface="Arial" charset="0"/>
              </a:rPr>
              <a:t> использованием Группирующих карточек (</a:t>
            </a:r>
            <a:r>
              <a:rPr lang="en-US" sz="2400" b="1" dirty="0" smtClean="0">
                <a:solidFill>
                  <a:prstClr val="black"/>
                </a:solidFill>
                <a:latin typeface="Times New Roman"/>
                <a:ea typeface="+mn-ea"/>
                <a:cs typeface="Arial" charset="0"/>
              </a:rPr>
              <a:t>JIG cards)</a:t>
            </a:r>
            <a:r>
              <a:rPr lang="ru-RU" sz="2400" b="1" dirty="0" smtClean="0">
                <a:solidFill>
                  <a:prstClr val="black"/>
                </a:solidFill>
                <a:latin typeface="Times New Roman"/>
                <a:ea typeface="+mn-ea"/>
                <a:cs typeface="Arial" charset="0"/>
              </a:rPr>
              <a:t> </a:t>
            </a:r>
          </a:p>
          <a:p>
            <a:pPr lvl="0" algn="ctr">
              <a:defRPr/>
            </a:pPr>
            <a:r>
              <a:rPr lang="ru-RU" sz="1800" dirty="0" smtClean="0">
                <a:solidFill>
                  <a:prstClr val="black"/>
                </a:solidFill>
                <a:latin typeface="Times New Roman"/>
                <a:ea typeface="+mn-ea"/>
                <a:cs typeface="Arial" charset="0"/>
              </a:rPr>
              <a:t>На </a:t>
            </a:r>
            <a:r>
              <a:rPr lang="ru-RU" sz="1800" dirty="0">
                <a:solidFill>
                  <a:prstClr val="black"/>
                </a:solidFill>
                <a:latin typeface="Times New Roman"/>
                <a:ea typeface="+mn-ea"/>
                <a:cs typeface="Arial" charset="0"/>
              </a:rPr>
              <a:t>примере: </a:t>
            </a:r>
            <a:r>
              <a:rPr lang="en-US" sz="1800" dirty="0">
                <a:solidFill>
                  <a:prstClr val="black"/>
                </a:solidFill>
                <a:latin typeface="Times New Roman"/>
                <a:ea typeface="+mn-ea"/>
                <a:cs typeface="Arial" charset="0"/>
              </a:rPr>
              <a:t>NM-6, Unit 5, Lesson 1 “Christmas celebration”, Ex 2a/2c (p50-51)</a:t>
            </a:r>
            <a:endParaRPr lang="ru-RU" sz="1800" dirty="0">
              <a:solidFill>
                <a:prstClr val="black"/>
              </a:solidFill>
              <a:latin typeface="Times New Roman"/>
              <a:ea typeface="+mn-ea"/>
              <a:cs typeface="Arial" charset="0"/>
            </a:endParaRP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2925756"/>
            <a:ext cx="6238327" cy="16820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762000" y="6208713"/>
            <a:ext cx="7482408" cy="532655"/>
          </a:xfrm>
        </p:spPr>
        <p:txBody>
          <a:bodyPr/>
          <a:lstStyle/>
          <a:p>
            <a:pPr>
              <a:defRPr/>
            </a:pPr>
            <a:r>
              <a:rPr lang="ru-RU" dirty="0"/>
              <a:t>Сингапурская методика: современные способы организации учебного процесса. Из опыта работы учителя английского языка.</a:t>
            </a:r>
          </a:p>
        </p:txBody>
      </p:sp>
    </p:spTree>
    <p:extLst>
      <p:ext uri="{BB962C8B-B14F-4D97-AF65-F5344CB8AC3E}">
        <p14:creationId xmlns:p14="http://schemas.microsoft.com/office/powerpoint/2010/main" val="154530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5516" y="1155426"/>
            <a:ext cx="8748972" cy="4649838"/>
          </a:xfrm>
        </p:spPr>
        <p:txBody>
          <a:bodyPr/>
          <a:lstStyle/>
          <a:p>
            <a:pPr marL="342900" indent="-342900" eaLnBrk="1" hangingPunct="1">
              <a:buAutoNum type="arabicPeriod"/>
            </a:pPr>
            <a:r>
              <a:rPr lang="ru-RU" sz="1800" dirty="0" smtClean="0"/>
              <a:t>Все </a:t>
            </a:r>
            <a:r>
              <a:rPr lang="ru-RU" sz="1800" dirty="0"/>
              <a:t>обучаемые в течение 2 минут обдумывают и записывают задание.  </a:t>
            </a:r>
            <a:endParaRPr lang="ru-RU" sz="1800" dirty="0" smtClean="0"/>
          </a:p>
          <a:p>
            <a:pPr marL="342900" indent="-342900" eaLnBrk="1" hangingPunct="1">
              <a:buAutoNum type="arabicPeriod"/>
            </a:pPr>
            <a:r>
              <a:rPr lang="ru-RU" sz="1800" dirty="0" smtClean="0"/>
              <a:t>Учитель </a:t>
            </a:r>
            <a:r>
              <a:rPr lang="ru-RU" sz="1800" dirty="0"/>
              <a:t>объявляет, что теперь у каждого из четырех участников команды, сидящих вместе, будет 15 секунд, чтобы сказать, почему они любят праздновать Рождество, трем остальным. </a:t>
            </a:r>
            <a:r>
              <a:rPr lang="ru-RU" sz="1800" dirty="0" smtClean="0"/>
              <a:t>Начинает </a:t>
            </a:r>
            <a:r>
              <a:rPr lang="ru-RU" sz="1800" dirty="0"/>
              <a:t>участник под номером 1, включатся </a:t>
            </a:r>
            <a:r>
              <a:rPr lang="ru-RU" sz="1800" dirty="0" smtClean="0"/>
              <a:t>таймер.</a:t>
            </a:r>
          </a:p>
          <a:p>
            <a:pPr marL="342900" indent="-342900" eaLnBrk="1" hangingPunct="1">
              <a:buAutoNum type="arabicPeriod"/>
            </a:pPr>
            <a:r>
              <a:rPr lang="ru-RU" sz="1800" dirty="0" smtClean="0"/>
              <a:t>Через </a:t>
            </a:r>
            <a:r>
              <a:rPr lang="ru-RU" sz="1800" dirty="0"/>
              <a:t>15 секунд, попросите учеников, сидящих под номером №4 встать (чтобы они точно знали, кто должен говорить), и сказать только что ответившему №1: «Было очень интересно тебя слушать». Пусть №1 скажет «</a:t>
            </a:r>
            <a:r>
              <a:rPr lang="ru-RU" sz="1800" dirty="0" err="1"/>
              <a:t>Thank</a:t>
            </a:r>
            <a:r>
              <a:rPr lang="ru-RU" sz="1800" dirty="0"/>
              <a:t> </a:t>
            </a:r>
            <a:r>
              <a:rPr lang="ru-RU" sz="1800" dirty="0" err="1"/>
              <a:t>you</a:t>
            </a:r>
            <a:r>
              <a:rPr lang="ru-RU" sz="1800" dirty="0"/>
              <a:t>» в </a:t>
            </a:r>
            <a:r>
              <a:rPr lang="ru-RU" sz="1800" dirty="0" smtClean="0"/>
              <a:t>ответ.</a:t>
            </a:r>
          </a:p>
          <a:p>
            <a:pPr marL="342900" indent="-342900" eaLnBrk="1" hangingPunct="1">
              <a:buAutoNum type="arabicPeriod"/>
            </a:pPr>
            <a:r>
              <a:rPr lang="ru-RU" sz="1800" dirty="0" smtClean="0"/>
              <a:t>Рефлексия</a:t>
            </a:r>
            <a:r>
              <a:rPr lang="ru-RU" sz="1800" dirty="0"/>
              <a:t>, чтобы научить ребят слушать друг друга! Попросите тех, кто слушал, сказать всему классу то, что они услышали. Можно спросить желающих, или по одному человеку из каждой команды. </a:t>
            </a:r>
            <a:endParaRPr lang="ru-RU" sz="1800" dirty="0" smtClean="0"/>
          </a:p>
          <a:p>
            <a:pPr marL="342900" indent="-342900" eaLnBrk="1" hangingPunct="1">
              <a:buAutoNum type="arabicPeriod"/>
            </a:pPr>
            <a:r>
              <a:rPr lang="ru-RU" sz="1800" dirty="0" smtClean="0"/>
              <a:t>Затем </a:t>
            </a:r>
            <a:r>
              <a:rPr lang="ru-RU" sz="1800" dirty="0"/>
              <a:t>очередь говорить ученику под номером 2, которому через 15 секунд ученик под №1 скажет: «Мне понравилось слушать тебя» и услышит спасибо в ответ, а кто-то из команды скажет всему классу, о чем рассказал ученик под №2. </a:t>
            </a:r>
            <a:endParaRPr lang="ru-RU" sz="1800" dirty="0" smtClean="0"/>
          </a:p>
          <a:p>
            <a:pPr marL="342900" indent="-342900" eaLnBrk="1" hangingPunct="1">
              <a:buAutoNum type="arabicPeriod"/>
            </a:pPr>
            <a:r>
              <a:rPr lang="ru-RU" sz="1800" dirty="0" smtClean="0"/>
              <a:t>Такие </a:t>
            </a:r>
            <a:r>
              <a:rPr lang="ru-RU" sz="1800" dirty="0"/>
              <a:t>же действия проделывают ученики под №3 </a:t>
            </a:r>
            <a:r>
              <a:rPr lang="ru-RU" sz="1800" dirty="0" smtClean="0"/>
              <a:t>и </a:t>
            </a:r>
            <a:r>
              <a:rPr lang="ru-RU" sz="1800" dirty="0"/>
              <a:t>под №4 .</a:t>
            </a:r>
          </a:p>
        </p:txBody>
      </p:sp>
      <p:sp>
        <p:nvSpPr>
          <p:cNvPr id="7" name="Заголовок 1"/>
          <p:cNvSpPr txBox="1">
            <a:spLocks/>
          </p:cNvSpPr>
          <p:nvPr/>
        </p:nvSpPr>
        <p:spPr bwMode="auto">
          <a:xfrm>
            <a:off x="323528" y="332656"/>
            <a:ext cx="8424936" cy="8227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5400" kern="1200">
                <a:solidFill>
                  <a:srgbClr val="262626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rgbClr val="262626"/>
                </a:solidFill>
                <a:latin typeface="Impact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rgbClr val="262626"/>
                </a:solidFill>
                <a:latin typeface="Impact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rgbClr val="262626"/>
                </a:solidFill>
                <a:latin typeface="Impact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rgbClr val="262626"/>
                </a:solidFill>
                <a:latin typeface="Impact" pitchFamily="34" charset="0"/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lvl="0" algn="ctr">
              <a:defRPr/>
            </a:pPr>
            <a:r>
              <a:rPr lang="ru-RU" sz="2400" b="1" dirty="0" smtClean="0">
                <a:solidFill>
                  <a:prstClr val="black"/>
                </a:solidFill>
                <a:latin typeface="Times New Roman"/>
                <a:ea typeface="+mn-ea"/>
                <a:cs typeface="Arial" charset="0"/>
              </a:rPr>
              <a:t>Алгоритм работы по </a:t>
            </a:r>
            <a:r>
              <a:rPr lang="ru-RU" sz="2400" b="1" dirty="0">
                <a:solidFill>
                  <a:prstClr val="black"/>
                </a:solidFill>
                <a:latin typeface="Times New Roman"/>
                <a:ea typeface="+mn-ea"/>
                <a:cs typeface="Arial" charset="0"/>
              </a:rPr>
              <a:t>структуре «</a:t>
            </a:r>
            <a:r>
              <a:rPr lang="ru-RU" sz="2400" b="1" dirty="0" err="1">
                <a:solidFill>
                  <a:prstClr val="black"/>
                </a:solidFill>
                <a:latin typeface="Times New Roman"/>
                <a:ea typeface="+mn-ea"/>
                <a:cs typeface="Arial" charset="0"/>
              </a:rPr>
              <a:t>Round</a:t>
            </a:r>
            <a:r>
              <a:rPr lang="ru-RU" sz="2400" b="1" dirty="0">
                <a:solidFill>
                  <a:prstClr val="black"/>
                </a:solidFill>
                <a:latin typeface="Times New Roman"/>
                <a:ea typeface="+mn-ea"/>
                <a:cs typeface="Arial" charset="0"/>
              </a:rPr>
              <a:t> </a:t>
            </a:r>
            <a:r>
              <a:rPr lang="ru-RU" sz="2400" b="1" dirty="0" err="1">
                <a:solidFill>
                  <a:prstClr val="black"/>
                </a:solidFill>
                <a:latin typeface="Times New Roman"/>
                <a:ea typeface="+mn-ea"/>
                <a:cs typeface="Arial" charset="0"/>
              </a:rPr>
              <a:t>Robin</a:t>
            </a:r>
            <a:r>
              <a:rPr lang="ru-RU" sz="2400" b="1" dirty="0" smtClean="0">
                <a:solidFill>
                  <a:prstClr val="black"/>
                </a:solidFill>
                <a:latin typeface="Times New Roman"/>
                <a:ea typeface="+mn-ea"/>
                <a:cs typeface="Arial" charset="0"/>
              </a:rPr>
              <a:t>», </a:t>
            </a:r>
          </a:p>
          <a:p>
            <a:pPr lvl="0" algn="ctr">
              <a:defRPr/>
            </a:pPr>
            <a:r>
              <a:rPr lang="ru-RU" sz="1800" dirty="0" smtClean="0">
                <a:solidFill>
                  <a:prstClr val="black"/>
                </a:solidFill>
                <a:latin typeface="Times New Roman"/>
                <a:ea typeface="+mn-ea"/>
                <a:cs typeface="Arial" charset="0"/>
              </a:rPr>
              <a:t>На </a:t>
            </a:r>
            <a:r>
              <a:rPr lang="ru-RU" sz="1800" dirty="0">
                <a:solidFill>
                  <a:prstClr val="black"/>
                </a:solidFill>
                <a:latin typeface="Times New Roman"/>
                <a:ea typeface="+mn-ea"/>
                <a:cs typeface="Arial" charset="0"/>
              </a:rPr>
              <a:t>примере: </a:t>
            </a:r>
            <a:r>
              <a:rPr lang="en-US" sz="1800" dirty="0">
                <a:solidFill>
                  <a:prstClr val="black"/>
                </a:solidFill>
                <a:latin typeface="Times New Roman"/>
                <a:ea typeface="+mn-ea"/>
                <a:cs typeface="Arial" charset="0"/>
              </a:rPr>
              <a:t>NM-6, Unit 5, Lesson 1 “Christmas celebration”, Ex 2a/2c (p50-51)</a:t>
            </a:r>
            <a:endParaRPr lang="ru-RU" sz="1800" dirty="0">
              <a:solidFill>
                <a:prstClr val="black"/>
              </a:solidFill>
              <a:latin typeface="Times New Roman"/>
              <a:ea typeface="+mn-ea"/>
              <a:cs typeface="Arial" charset="0"/>
            </a:endParaRPr>
          </a:p>
        </p:txBody>
      </p:sp>
      <p:sp>
        <p:nvSpPr>
          <p:cNvPr id="5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762000" y="6208713"/>
            <a:ext cx="7482408" cy="532655"/>
          </a:xfrm>
        </p:spPr>
        <p:txBody>
          <a:bodyPr/>
          <a:lstStyle/>
          <a:p>
            <a:pPr>
              <a:defRPr/>
            </a:pPr>
            <a:r>
              <a:rPr lang="ru-RU" dirty="0"/>
              <a:t>Сингапурская методика: современные способы организации учебного процесса. Из опыта работы учителя английского языка.</a:t>
            </a:r>
          </a:p>
        </p:txBody>
      </p:sp>
    </p:spTree>
    <p:extLst>
      <p:ext uri="{BB962C8B-B14F-4D97-AF65-F5344CB8AC3E}">
        <p14:creationId xmlns:p14="http://schemas.microsoft.com/office/powerpoint/2010/main" val="3423740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41288" y="1267248"/>
            <a:ext cx="8894761" cy="3445861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ru-RU" sz="2000" dirty="0"/>
              <a:t>Урок должен обеспечивать </a:t>
            </a:r>
            <a:r>
              <a:rPr lang="ru-RU" sz="2000" b="1" dirty="0"/>
              <a:t>результаты учебного процесса, </a:t>
            </a:r>
            <a:r>
              <a:rPr lang="ru-RU" sz="2100" b="1" dirty="0"/>
              <a:t>социализацию</a:t>
            </a:r>
            <a:r>
              <a:rPr lang="ru-RU" sz="2000" b="1" dirty="0"/>
              <a:t>,</a:t>
            </a:r>
            <a:r>
              <a:rPr lang="ru-RU" sz="2000" dirty="0"/>
              <a:t> развитие</a:t>
            </a:r>
            <a:r>
              <a:rPr lang="ru-RU" sz="2000" b="1" dirty="0"/>
              <a:t> </a:t>
            </a:r>
            <a:r>
              <a:rPr lang="ru-RU" sz="2200" b="1" dirty="0"/>
              <a:t>познавательной</a:t>
            </a:r>
            <a:r>
              <a:rPr lang="ru-RU" sz="2200" dirty="0"/>
              <a:t>,</a:t>
            </a:r>
            <a:r>
              <a:rPr lang="ru-RU" sz="2000" dirty="0"/>
              <a:t> </a:t>
            </a:r>
            <a:r>
              <a:rPr lang="ru-RU" sz="2300" b="1" dirty="0"/>
              <a:t>эмоциональной</a:t>
            </a:r>
            <a:r>
              <a:rPr lang="ru-RU" sz="2000" dirty="0"/>
              <a:t> и </a:t>
            </a:r>
            <a:r>
              <a:rPr lang="ru-RU" b="1" dirty="0"/>
              <a:t>волевой сфер </a:t>
            </a:r>
            <a:r>
              <a:rPr lang="ru-RU" sz="2000" dirty="0"/>
              <a:t>обучаемых, освоение </a:t>
            </a:r>
            <a:r>
              <a:rPr lang="ru-RU" sz="2500" b="1" dirty="0"/>
              <a:t>правил речевого поведения</a:t>
            </a:r>
            <a:r>
              <a:rPr lang="ru-RU" sz="2000" dirty="0"/>
              <a:t>, формирование </a:t>
            </a:r>
            <a:r>
              <a:rPr lang="ru-RU" sz="2600" b="1" dirty="0"/>
              <a:t>дружелюбного отношения </a:t>
            </a:r>
            <a:r>
              <a:rPr lang="ru-RU" sz="2000" dirty="0"/>
              <a:t>и толерантности друг к другу. Учитель должен делать упор на </a:t>
            </a:r>
            <a:r>
              <a:rPr lang="ru-RU" sz="2700" b="1" dirty="0"/>
              <a:t>взаимодействие учащихся друг с другом</a:t>
            </a:r>
            <a:r>
              <a:rPr lang="ru-RU" sz="2800" dirty="0"/>
              <a:t>,</a:t>
            </a:r>
            <a:r>
              <a:rPr lang="ru-RU" sz="2000" dirty="0"/>
              <a:t> чтобы каждый из них стал активным участником образовательного процесса </a:t>
            </a:r>
            <a:r>
              <a:rPr lang="ru-RU" sz="2800" b="1" dirty="0"/>
              <a:t>в комфортной</a:t>
            </a:r>
            <a:r>
              <a:rPr lang="ru-RU" sz="2000" dirty="0"/>
              <a:t> для  себя </a:t>
            </a:r>
            <a:r>
              <a:rPr lang="ru-RU" sz="2800" b="1" dirty="0"/>
              <a:t>обстановке</a:t>
            </a:r>
            <a:r>
              <a:rPr lang="ru-RU" sz="2000" dirty="0"/>
              <a:t>. </a:t>
            </a:r>
            <a:endParaRPr lang="en-GB" sz="20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37406" y="4781341"/>
            <a:ext cx="555873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rgbClr val="303030"/>
                </a:solidFill>
                <a:latin typeface="Times New Roman"/>
                <a:cs typeface="+mn-cs"/>
              </a:rPr>
              <a:t>Для большей </a:t>
            </a:r>
            <a:r>
              <a:rPr lang="ru-RU" sz="2000" dirty="0" smtClean="0">
                <a:solidFill>
                  <a:srgbClr val="303030"/>
                </a:solidFill>
                <a:latin typeface="Times New Roman"/>
                <a:cs typeface="+mn-cs"/>
              </a:rPr>
              <a:t>наглядности: </a:t>
            </a:r>
          </a:p>
          <a:p>
            <a:pPr marL="342900" indent="-342900">
              <a:buFontTx/>
              <a:buChar char="-"/>
            </a:pPr>
            <a:r>
              <a:rPr lang="ru-RU" sz="2000" dirty="0" smtClean="0">
                <a:solidFill>
                  <a:srgbClr val="303030"/>
                </a:solidFill>
                <a:latin typeface="Times New Roman"/>
                <a:cs typeface="+mn-cs"/>
              </a:rPr>
              <a:t>пронумеруем их, и</a:t>
            </a:r>
          </a:p>
          <a:p>
            <a:pPr marL="342900" indent="-342900">
              <a:buFontTx/>
              <a:buChar char="-"/>
            </a:pPr>
            <a:r>
              <a:rPr lang="ru-RU" sz="2000" dirty="0" smtClean="0">
                <a:solidFill>
                  <a:srgbClr val="303030"/>
                </a:solidFill>
                <a:latin typeface="Times New Roman"/>
                <a:cs typeface="+mn-cs"/>
              </a:rPr>
              <a:t>выведем  </a:t>
            </a:r>
            <a:r>
              <a:rPr lang="ru-RU" sz="2000" dirty="0">
                <a:solidFill>
                  <a:srgbClr val="303030"/>
                </a:solidFill>
                <a:latin typeface="Times New Roman"/>
                <a:cs typeface="+mn-cs"/>
              </a:rPr>
              <a:t>в сопоставительную таблицу:</a:t>
            </a:r>
            <a:endParaRPr lang="ru-RU" sz="20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641648" y="546517"/>
            <a:ext cx="799269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rgbClr val="303030"/>
                </a:solidFill>
                <a:latin typeface="Times New Roman"/>
                <a:cs typeface="+mn-cs"/>
              </a:rPr>
              <a:t>Вернемся к требованиям ФГОС </a:t>
            </a:r>
            <a:r>
              <a:rPr lang="ru-RU" sz="2800" dirty="0">
                <a:solidFill>
                  <a:srgbClr val="303030"/>
                </a:solidFill>
                <a:latin typeface="Times New Roman"/>
                <a:cs typeface="+mn-cs"/>
              </a:rPr>
              <a:t>к современному </a:t>
            </a:r>
            <a:r>
              <a:rPr lang="ru-RU" sz="2800" dirty="0" smtClean="0">
                <a:solidFill>
                  <a:srgbClr val="303030"/>
                </a:solidFill>
                <a:latin typeface="Times New Roman"/>
                <a:cs typeface="+mn-cs"/>
              </a:rPr>
              <a:t>уроку:</a:t>
            </a:r>
            <a:endParaRPr lang="ru-RU" sz="2400" dirty="0">
              <a:solidFill>
                <a:srgbClr val="303030"/>
              </a:solidFill>
              <a:latin typeface="Times New Roman"/>
              <a:cs typeface="+mn-cs"/>
            </a:endParaRPr>
          </a:p>
        </p:txBody>
      </p:sp>
      <p:sp>
        <p:nvSpPr>
          <p:cNvPr id="8" name="Семиугольник 7"/>
          <p:cNvSpPr/>
          <p:nvPr/>
        </p:nvSpPr>
        <p:spPr>
          <a:xfrm>
            <a:off x="2915816" y="1413133"/>
            <a:ext cx="216024" cy="576064"/>
          </a:xfrm>
          <a:prstGeom prst="heptagon">
            <a:avLst/>
          </a:prstGeom>
          <a:solidFill>
            <a:srgbClr val="DB5F1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1</a:t>
            </a:r>
            <a:endParaRPr lang="ru-RU" b="1" dirty="0"/>
          </a:p>
        </p:txBody>
      </p:sp>
      <p:sp>
        <p:nvSpPr>
          <p:cNvPr id="9" name="Семиугольник 8"/>
          <p:cNvSpPr/>
          <p:nvPr/>
        </p:nvSpPr>
        <p:spPr>
          <a:xfrm>
            <a:off x="6588224" y="1413133"/>
            <a:ext cx="216024" cy="576064"/>
          </a:xfrm>
          <a:prstGeom prst="heptagon">
            <a:avLst/>
          </a:prstGeom>
          <a:solidFill>
            <a:srgbClr val="DB5F1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/>
              <a:t>2</a:t>
            </a:r>
          </a:p>
        </p:txBody>
      </p:sp>
      <p:sp>
        <p:nvSpPr>
          <p:cNvPr id="10" name="Семиугольник 9"/>
          <p:cNvSpPr/>
          <p:nvPr/>
        </p:nvSpPr>
        <p:spPr>
          <a:xfrm>
            <a:off x="21382" y="1824702"/>
            <a:ext cx="216024" cy="576064"/>
          </a:xfrm>
          <a:prstGeom prst="heptagon">
            <a:avLst/>
          </a:prstGeom>
          <a:solidFill>
            <a:srgbClr val="DB5F1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/>
              <a:t>3</a:t>
            </a:r>
          </a:p>
        </p:txBody>
      </p:sp>
      <p:sp>
        <p:nvSpPr>
          <p:cNvPr id="11" name="Семиугольник 10"/>
          <p:cNvSpPr/>
          <p:nvPr/>
        </p:nvSpPr>
        <p:spPr>
          <a:xfrm>
            <a:off x="1028006" y="2247790"/>
            <a:ext cx="216024" cy="576064"/>
          </a:xfrm>
          <a:prstGeom prst="heptagon">
            <a:avLst/>
          </a:prstGeom>
          <a:solidFill>
            <a:srgbClr val="DB5F1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/>
              <a:t>6</a:t>
            </a:r>
          </a:p>
        </p:txBody>
      </p:sp>
      <p:sp>
        <p:nvSpPr>
          <p:cNvPr id="12" name="Семиугольник 11"/>
          <p:cNvSpPr/>
          <p:nvPr/>
        </p:nvSpPr>
        <p:spPr>
          <a:xfrm>
            <a:off x="5580112" y="1824702"/>
            <a:ext cx="216024" cy="576064"/>
          </a:xfrm>
          <a:prstGeom prst="heptagon">
            <a:avLst/>
          </a:prstGeom>
          <a:solidFill>
            <a:srgbClr val="DB5F1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/>
              <a:t>5</a:t>
            </a:r>
          </a:p>
        </p:txBody>
      </p:sp>
      <p:sp>
        <p:nvSpPr>
          <p:cNvPr id="13" name="Семиугольник 12"/>
          <p:cNvSpPr/>
          <p:nvPr/>
        </p:nvSpPr>
        <p:spPr>
          <a:xfrm>
            <a:off x="3275856" y="1824702"/>
            <a:ext cx="216024" cy="576064"/>
          </a:xfrm>
          <a:prstGeom prst="heptagon">
            <a:avLst/>
          </a:prstGeom>
          <a:solidFill>
            <a:srgbClr val="DB5F1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/>
              <a:t>4</a:t>
            </a:r>
          </a:p>
        </p:txBody>
      </p:sp>
      <p:sp>
        <p:nvSpPr>
          <p:cNvPr id="14" name="Семиугольник 13"/>
          <p:cNvSpPr/>
          <p:nvPr/>
        </p:nvSpPr>
        <p:spPr>
          <a:xfrm>
            <a:off x="51792" y="2657619"/>
            <a:ext cx="216024" cy="576064"/>
          </a:xfrm>
          <a:prstGeom prst="heptagon">
            <a:avLst/>
          </a:prstGeom>
          <a:solidFill>
            <a:srgbClr val="DB5F1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/>
              <a:t>7</a:t>
            </a:r>
          </a:p>
        </p:txBody>
      </p:sp>
      <p:sp>
        <p:nvSpPr>
          <p:cNvPr id="15" name="Семиугольник 14"/>
          <p:cNvSpPr/>
          <p:nvPr/>
        </p:nvSpPr>
        <p:spPr>
          <a:xfrm>
            <a:off x="2483768" y="3068960"/>
            <a:ext cx="216024" cy="576064"/>
          </a:xfrm>
          <a:prstGeom prst="heptagon">
            <a:avLst/>
          </a:prstGeom>
          <a:solidFill>
            <a:srgbClr val="DB5F1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/>
              <a:t>8</a:t>
            </a:r>
          </a:p>
        </p:txBody>
      </p:sp>
      <p:sp>
        <p:nvSpPr>
          <p:cNvPr id="16" name="Семиугольник 15"/>
          <p:cNvSpPr/>
          <p:nvPr/>
        </p:nvSpPr>
        <p:spPr>
          <a:xfrm>
            <a:off x="1043608" y="3792066"/>
            <a:ext cx="216024" cy="576064"/>
          </a:xfrm>
          <a:prstGeom prst="heptagon">
            <a:avLst/>
          </a:prstGeom>
          <a:solidFill>
            <a:srgbClr val="DB5F1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/>
              <a:t>9</a:t>
            </a:r>
          </a:p>
        </p:txBody>
      </p:sp>
      <p:sp>
        <p:nvSpPr>
          <p:cNvPr id="17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762000" y="6208713"/>
            <a:ext cx="7482408" cy="532655"/>
          </a:xfrm>
        </p:spPr>
        <p:txBody>
          <a:bodyPr/>
          <a:lstStyle/>
          <a:p>
            <a:pPr>
              <a:defRPr/>
            </a:pPr>
            <a:r>
              <a:rPr lang="ru-RU" dirty="0"/>
              <a:t>Сингапурская методика: современные способы организации учебного процесса. Из опыта работы учителя английского языка.</a:t>
            </a:r>
          </a:p>
        </p:txBody>
      </p:sp>
    </p:spTree>
    <p:extLst>
      <p:ext uri="{BB962C8B-B14F-4D97-AF65-F5344CB8AC3E}">
        <p14:creationId xmlns:p14="http://schemas.microsoft.com/office/powerpoint/2010/main" val="2233488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500"/>
                            </p:stCondLst>
                            <p:childTnLst>
                              <p:par>
                                <p:cTn id="4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1361635"/>
              </p:ext>
            </p:extLst>
          </p:nvPr>
        </p:nvGraphicFramePr>
        <p:xfrm>
          <a:off x="179512" y="548679"/>
          <a:ext cx="8784975" cy="550130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320480"/>
                <a:gridCol w="1512168"/>
                <a:gridCol w="1310864"/>
                <a:gridCol w="818527"/>
                <a:gridCol w="822936"/>
              </a:tblGrid>
              <a:tr h="42303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Требования к уроку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87" marR="6498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Фронтальный опрос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87" marR="6498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 smtClean="0">
                          <a:effectLst/>
                        </a:rPr>
                        <a:t>Teambuilding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87" marR="6498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err="1">
                          <a:effectLst/>
                        </a:rPr>
                        <a:t>Round</a:t>
                      </a:r>
                      <a:r>
                        <a:rPr lang="ru-RU" sz="1600" dirty="0">
                          <a:effectLst/>
                        </a:rPr>
                        <a:t> </a:t>
                      </a:r>
                      <a:r>
                        <a:rPr lang="ru-RU" sz="1600" dirty="0" err="1">
                          <a:effectLst/>
                        </a:rPr>
                        <a:t>Robin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87" marR="6498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err="1">
                          <a:effectLst/>
                        </a:rPr>
                        <a:t>Rally</a:t>
                      </a:r>
                      <a:r>
                        <a:rPr lang="ru-RU" sz="1600" dirty="0">
                          <a:effectLst/>
                        </a:rPr>
                        <a:t> </a:t>
                      </a:r>
                      <a:r>
                        <a:rPr lang="ru-RU" sz="1600" dirty="0" err="1">
                          <a:effectLst/>
                        </a:rPr>
                        <a:t>Robin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87" marR="64987" marT="0" marB="0"/>
                </a:tc>
              </a:tr>
              <a:tr h="44418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1)  результат учебного процесса (повторение лексики)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87" marR="6498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да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87" marR="6498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да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87" marR="6498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да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87" marR="6498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да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87" marR="64987" marT="0" marB="0"/>
                </a:tc>
              </a:tr>
              <a:tr h="6557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2)+8) социализация, взаимодействие учащихся друг с другом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87" marR="6498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нет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87" marR="6498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да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87" marR="6498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да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87" marR="6498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да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87" marR="64987" marT="0" marB="0"/>
                </a:tc>
              </a:tr>
              <a:tr h="44418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3) развитие познавательной сферы обучаемых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87" marR="6498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возможно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87" marR="6498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</a:rPr>
                        <a:t>Да</a:t>
                      </a:r>
                      <a:r>
                        <a:rPr lang="ru-RU" sz="1600" baseline="0" dirty="0" smtClean="0">
                          <a:effectLst/>
                        </a:rPr>
                        <a:t> </a:t>
                      </a:r>
                      <a:r>
                        <a:rPr lang="ru-RU" sz="1600" dirty="0" smtClean="0">
                          <a:effectLst/>
                        </a:rPr>
                        <a:t>(</a:t>
                      </a:r>
                      <a:r>
                        <a:rPr lang="ru-RU" sz="1200" dirty="0" smtClean="0">
                          <a:effectLst/>
                        </a:rPr>
                        <a:t>сравнивают </a:t>
                      </a:r>
                      <a:r>
                        <a:rPr lang="ru-RU" sz="1200" dirty="0">
                          <a:effectLst/>
                        </a:rPr>
                        <a:t>и сопоставляют)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87" marR="6498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да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87" marR="6498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да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87" marR="64987" marT="0" marB="0"/>
                </a:tc>
              </a:tr>
              <a:tr h="44418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4) развитие эмоциональной сферы обучаемых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87" marR="6498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возможно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87" marR="6498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Да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87" marR="6498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да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87" marR="6498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да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87" marR="64987" marT="0" marB="0"/>
                </a:tc>
              </a:tr>
              <a:tr h="42303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5) развитие волевой сферы обучаемых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87" marR="6498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возможно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87" marR="6498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Да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87" marR="6498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да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87" marR="6498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да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87" marR="64987" marT="0" marB="0"/>
                </a:tc>
              </a:tr>
              <a:tr h="42303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6) освоение правил речевого поведения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87" marR="6498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Скорее нет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87" marR="6498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Да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87" marR="6498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да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87" marR="6498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да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87" marR="64987" marT="0" marB="0"/>
                </a:tc>
              </a:tr>
              <a:tr h="63454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7) формирование дружелюбного отношения и толерантности друг к другу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87" marR="6498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возможно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87" marR="6498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Да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87" marR="6498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да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87" marR="6498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да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87" marR="64987" marT="0" marB="0"/>
                </a:tc>
              </a:tr>
              <a:tr h="105758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9) комфортная обстановка: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А. для активных,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Б. для тех, кто испытывает затруднения, отвечая перед всем классом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87" marR="6498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Да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нет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87" marR="6498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Возможно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да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87" marR="64987" marT="0" marB="0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</a:rPr>
                        <a:t>Да,</a:t>
                      </a:r>
                      <a:r>
                        <a:rPr lang="ru-RU" sz="1600" baseline="0" dirty="0" smtClean="0">
                          <a:effectLst/>
                        </a:rPr>
                        <a:t> </a:t>
                      </a:r>
                      <a:r>
                        <a:rPr lang="ru-RU" sz="1600" baseline="0" dirty="0" smtClean="0">
                          <a:effectLst/>
                          <a:latin typeface="Calibri"/>
                          <a:cs typeface="Times New Roman"/>
                        </a:rPr>
                        <a:t> </a:t>
                      </a:r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при соблюдении  принципов.</a:t>
                      </a:r>
                      <a:endParaRPr lang="ru-RU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4987" marR="64987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3" name="Прямоугольник 12"/>
          <p:cNvSpPr/>
          <p:nvPr/>
        </p:nvSpPr>
        <p:spPr>
          <a:xfrm>
            <a:off x="4499992" y="1124744"/>
            <a:ext cx="4392488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4499992" y="1700808"/>
            <a:ext cx="4392488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4499992" y="2238276"/>
            <a:ext cx="4392488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4499992" y="2814340"/>
            <a:ext cx="4392488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4499992" y="3390404"/>
            <a:ext cx="4392488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4499992" y="3861048"/>
            <a:ext cx="4392488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4499992" y="4316512"/>
            <a:ext cx="4392488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4499992" y="4892576"/>
            <a:ext cx="4392488" cy="11287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Управляющая кнопка: справка 20">
            <a:hlinkClick r:id="" action="ppaction://noaction" highlightClick="1"/>
          </p:cNvPr>
          <p:cNvSpPr/>
          <p:nvPr/>
        </p:nvSpPr>
        <p:spPr>
          <a:xfrm>
            <a:off x="8388424" y="5456932"/>
            <a:ext cx="504056" cy="564356"/>
          </a:xfrm>
          <a:prstGeom prst="actionButtonHel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762000" y="6208713"/>
            <a:ext cx="7482408" cy="532655"/>
          </a:xfrm>
        </p:spPr>
        <p:txBody>
          <a:bodyPr/>
          <a:lstStyle/>
          <a:p>
            <a:pPr>
              <a:defRPr/>
            </a:pPr>
            <a:r>
              <a:rPr lang="ru-RU" dirty="0"/>
              <a:t>Сингапурская методика: современные способы организации учебного процесса. Из опыта работы учителя английского языка.</a:t>
            </a:r>
          </a:p>
        </p:txBody>
      </p:sp>
    </p:spTree>
    <p:extLst>
      <p:ext uri="{BB962C8B-B14F-4D97-AF65-F5344CB8AC3E}">
        <p14:creationId xmlns:p14="http://schemas.microsoft.com/office/powerpoint/2010/main" val="3890801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5420351"/>
              </p:ext>
            </p:extLst>
          </p:nvPr>
        </p:nvGraphicFramePr>
        <p:xfrm>
          <a:off x="224111" y="620688"/>
          <a:ext cx="8784975" cy="550130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320480"/>
                <a:gridCol w="1512168"/>
                <a:gridCol w="1310864"/>
                <a:gridCol w="818527"/>
                <a:gridCol w="822936"/>
              </a:tblGrid>
              <a:tr h="42303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Требования к уроку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87" marR="6498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Фронтальный опрос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87" marR="6498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 smtClean="0">
                          <a:effectLst/>
                        </a:rPr>
                        <a:t>Teambuilding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87" marR="6498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err="1">
                          <a:effectLst/>
                        </a:rPr>
                        <a:t>Round</a:t>
                      </a:r>
                      <a:r>
                        <a:rPr lang="ru-RU" sz="1600" dirty="0">
                          <a:effectLst/>
                        </a:rPr>
                        <a:t> </a:t>
                      </a:r>
                      <a:r>
                        <a:rPr lang="ru-RU" sz="1600" dirty="0" err="1">
                          <a:effectLst/>
                        </a:rPr>
                        <a:t>Robin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87" marR="6498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err="1">
                          <a:effectLst/>
                        </a:rPr>
                        <a:t>Rally</a:t>
                      </a:r>
                      <a:r>
                        <a:rPr lang="ru-RU" sz="1600" dirty="0">
                          <a:effectLst/>
                        </a:rPr>
                        <a:t> </a:t>
                      </a:r>
                      <a:r>
                        <a:rPr lang="ru-RU" sz="1600" dirty="0" err="1">
                          <a:effectLst/>
                        </a:rPr>
                        <a:t>Robin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87" marR="64987" marT="0" marB="0"/>
                </a:tc>
              </a:tr>
              <a:tr h="44418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1)  результат учебного процесса (повторение лексики)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87" marR="6498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да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87" marR="6498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да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87" marR="6498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да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87" marR="6498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да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87" marR="64987" marT="0" marB="0"/>
                </a:tc>
              </a:tr>
              <a:tr h="6557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2)+8) социализация, взаимодействие учащихся друг с другом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87" marR="6498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нет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87" marR="6498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да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87" marR="6498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да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87" marR="6498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да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87" marR="64987" marT="0" marB="0"/>
                </a:tc>
              </a:tr>
              <a:tr h="44418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3) развитие познавательной сферы обучаемых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87" marR="6498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возможно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87" marR="6498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</a:rPr>
                        <a:t>Да</a:t>
                      </a:r>
                      <a:r>
                        <a:rPr lang="ru-RU" sz="1600" baseline="0" dirty="0" smtClean="0">
                          <a:effectLst/>
                        </a:rPr>
                        <a:t> </a:t>
                      </a:r>
                      <a:r>
                        <a:rPr lang="ru-RU" sz="1600" dirty="0" smtClean="0">
                          <a:effectLst/>
                        </a:rPr>
                        <a:t>(</a:t>
                      </a:r>
                      <a:r>
                        <a:rPr lang="ru-RU" sz="1200" dirty="0" smtClean="0">
                          <a:effectLst/>
                        </a:rPr>
                        <a:t>сравнивают </a:t>
                      </a:r>
                      <a:r>
                        <a:rPr lang="ru-RU" sz="1200" dirty="0">
                          <a:effectLst/>
                        </a:rPr>
                        <a:t>и сопоставляют)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87" marR="6498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да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87" marR="6498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да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87" marR="64987" marT="0" marB="0"/>
                </a:tc>
              </a:tr>
              <a:tr h="44418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4) развитие эмоциональной сферы обучаемых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87" marR="6498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возможно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87" marR="6498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Да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87" marR="6498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да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87" marR="6498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да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87" marR="64987" marT="0" marB="0"/>
                </a:tc>
              </a:tr>
              <a:tr h="42303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5) развитие волевой сферы обучаемых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87" marR="6498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возможно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87" marR="6498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Да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87" marR="6498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да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87" marR="6498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да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87" marR="64987" marT="0" marB="0"/>
                </a:tc>
              </a:tr>
              <a:tr h="42303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6) освоение правил речевого поведения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87" marR="6498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Скорее нет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87" marR="6498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Да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87" marR="6498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да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87" marR="6498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да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87" marR="64987" marT="0" marB="0"/>
                </a:tc>
              </a:tr>
              <a:tr h="63454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7) формирование дружелюбного отношения и толерантности друг к другу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87" marR="6498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возможно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87" marR="6498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Да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87" marR="6498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да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87" marR="6498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да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87" marR="64987" marT="0" marB="0"/>
                </a:tc>
              </a:tr>
              <a:tr h="105758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9) комфортная обстановка: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А. для активных,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Б. для тех, кто испытывает затруднения, отвечая перед всем классом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87" marR="6498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Да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нет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87" marR="6498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Возможно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да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87" marR="64987" marT="0" marB="0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</a:rPr>
                        <a:t>Да,</a:t>
                      </a:r>
                      <a:r>
                        <a:rPr lang="ru-RU" sz="1600" baseline="0" dirty="0" smtClean="0">
                          <a:effectLst/>
                        </a:rPr>
                        <a:t> </a:t>
                      </a:r>
                      <a:r>
                        <a:rPr lang="ru-RU" sz="1600" baseline="0" dirty="0" smtClean="0">
                          <a:effectLst/>
                          <a:latin typeface="Calibri"/>
                          <a:cs typeface="Times New Roman"/>
                        </a:rPr>
                        <a:t> </a:t>
                      </a:r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при соблюдении  принципов.</a:t>
                      </a:r>
                      <a:endParaRPr lang="ru-RU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4987" marR="64987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2555776" y="97468"/>
            <a:ext cx="6137870" cy="523220"/>
          </a:xfrm>
          <a:prstGeom prst="rect">
            <a:avLst/>
          </a:prstGeom>
          <a:solidFill>
            <a:srgbClr val="DB5F13"/>
          </a:solidFill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chemeClr val="bg1"/>
                </a:solidFill>
                <a:latin typeface="Times New Roman"/>
                <a:cs typeface="+mn-cs"/>
              </a:rPr>
              <a:t>Какая </a:t>
            </a:r>
            <a:r>
              <a:rPr lang="ru-RU" sz="2800" b="1" dirty="0" smtClean="0">
                <a:solidFill>
                  <a:schemeClr val="bg1"/>
                </a:solidFill>
                <a:latin typeface="Times New Roman"/>
                <a:cs typeface="+mn-cs"/>
              </a:rPr>
              <a:t>форма работы эффективнее ?</a:t>
            </a:r>
            <a:endParaRPr lang="ru-RU" sz="2800" b="1" dirty="0">
              <a:solidFill>
                <a:schemeClr val="bg1"/>
              </a:solidFill>
            </a:endParaRPr>
          </a:p>
        </p:txBody>
      </p:sp>
      <p:sp>
        <p:nvSpPr>
          <p:cNvPr id="6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762000" y="6208713"/>
            <a:ext cx="7482408" cy="532655"/>
          </a:xfrm>
        </p:spPr>
        <p:txBody>
          <a:bodyPr/>
          <a:lstStyle/>
          <a:p>
            <a:pPr>
              <a:defRPr/>
            </a:pPr>
            <a:r>
              <a:rPr lang="ru-RU" dirty="0"/>
              <a:t>Сингапурская методика: современные способы организации учебного процесса. Из опыта работы учителя английского языка.</a:t>
            </a:r>
          </a:p>
        </p:txBody>
      </p:sp>
    </p:spTree>
    <p:extLst>
      <p:ext uri="{BB962C8B-B14F-4D97-AF65-F5344CB8AC3E}">
        <p14:creationId xmlns:p14="http://schemas.microsoft.com/office/powerpoint/2010/main" val="3856318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/>
          <p:cNvSpPr txBox="1">
            <a:spLocks/>
          </p:cNvSpPr>
          <p:nvPr/>
        </p:nvSpPr>
        <p:spPr bwMode="auto">
          <a:xfrm>
            <a:off x="683568" y="476672"/>
            <a:ext cx="7704856" cy="648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5400" kern="1200">
                <a:solidFill>
                  <a:srgbClr val="262626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rgbClr val="262626"/>
                </a:solidFill>
                <a:latin typeface="Impact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rgbClr val="262626"/>
                </a:solidFill>
                <a:latin typeface="Impact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rgbClr val="262626"/>
                </a:solidFill>
                <a:latin typeface="Impact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rgbClr val="262626"/>
                </a:solidFill>
                <a:latin typeface="Impact" pitchFamily="34" charset="0"/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>
              <a:defRPr/>
            </a:pPr>
            <a:r>
              <a:rPr lang="ru-RU" sz="2000" b="1" dirty="0">
                <a:latin typeface="Times New Roman"/>
              </a:rPr>
              <a:t>Как контролировать правильность ответов, </a:t>
            </a:r>
            <a:r>
              <a:rPr lang="ru-RU" sz="2000" b="1" dirty="0" smtClean="0">
                <a:latin typeface="Times New Roman"/>
              </a:rPr>
              <a:t>когда </a:t>
            </a:r>
            <a:r>
              <a:rPr lang="ru-RU" sz="2000" b="1" dirty="0">
                <a:latin typeface="Times New Roman"/>
              </a:rPr>
              <a:t>несколько человек говорят одновременно, </a:t>
            </a:r>
            <a:r>
              <a:rPr lang="ru-RU" sz="2000" b="1" dirty="0" smtClean="0">
                <a:latin typeface="Times New Roman"/>
              </a:rPr>
              <a:t>и </a:t>
            </a:r>
            <a:r>
              <a:rPr lang="ru-RU" sz="2000" b="1" dirty="0">
                <a:latin typeface="Times New Roman"/>
              </a:rPr>
              <a:t>как их оценивать?</a:t>
            </a:r>
            <a:endParaRPr lang="ru-RU" sz="2000" b="1" dirty="0" smtClean="0">
              <a:latin typeface="Times New Roman"/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0379" y="1124744"/>
            <a:ext cx="8571233" cy="5040560"/>
          </a:xfrm>
        </p:spPr>
        <p:txBody>
          <a:bodyPr/>
          <a:lstStyle/>
          <a:p>
            <a:pPr marL="0" indent="0">
              <a:buNone/>
            </a:pPr>
            <a:r>
              <a:rPr lang="ru-RU" sz="1800" dirty="0"/>
              <a:t>Обучающие структуры контролируют участие, взаимное уважение и  общую вовлеченность</a:t>
            </a:r>
          </a:p>
          <a:p>
            <a:pPr marL="0" indent="0">
              <a:buNone/>
            </a:pPr>
            <a:r>
              <a:rPr lang="ru-RU" sz="1800" b="1" i="1" dirty="0" smtClean="0"/>
              <a:t>Что </a:t>
            </a:r>
            <a:r>
              <a:rPr lang="ru-RU" sz="1800" b="1" i="1" dirty="0"/>
              <a:t>же делать с отметками? </a:t>
            </a:r>
          </a:p>
          <a:p>
            <a:r>
              <a:rPr lang="ru-RU" sz="1800" b="1" dirty="0" smtClean="0"/>
              <a:t>учащиеся </a:t>
            </a:r>
            <a:r>
              <a:rPr lang="ru-RU" sz="1800" b="1" dirty="0"/>
              <a:t>пишут свои ответы в начале работы по структуре;</a:t>
            </a:r>
          </a:p>
          <a:p>
            <a:r>
              <a:rPr lang="ru-RU" sz="1800" b="1" dirty="0" smtClean="0"/>
              <a:t>на </a:t>
            </a:r>
            <a:r>
              <a:rPr lang="ru-RU" sz="1800" b="1" dirty="0"/>
              <a:t>одном из последующих </a:t>
            </a:r>
            <a:r>
              <a:rPr lang="ru-RU" sz="1800" b="1" dirty="0" smtClean="0"/>
              <a:t>этапов </a:t>
            </a:r>
            <a:r>
              <a:rPr lang="ru-RU" sz="1800" b="1" dirty="0"/>
              <a:t>они записывают информацию, услышанную от партнера;</a:t>
            </a:r>
          </a:p>
          <a:p>
            <a:r>
              <a:rPr lang="ru-RU" sz="1800" b="1" dirty="0"/>
              <a:t>в</a:t>
            </a:r>
            <a:r>
              <a:rPr lang="ru-RU" sz="1800" b="1" dirty="0" smtClean="0"/>
              <a:t> конце </a:t>
            </a:r>
            <a:r>
              <a:rPr lang="ru-RU" sz="1800" b="1" dirty="0"/>
              <a:t>урока </a:t>
            </a:r>
            <a:r>
              <a:rPr lang="ru-RU" sz="1800" b="1" dirty="0" smtClean="0"/>
              <a:t>учащихся ставят себе отметку за работу;</a:t>
            </a:r>
          </a:p>
          <a:p>
            <a:r>
              <a:rPr lang="ru-RU" sz="1800" b="1" dirty="0" smtClean="0"/>
              <a:t>учитель собирает письменные работы </a:t>
            </a:r>
            <a:r>
              <a:rPr lang="ru-RU" sz="1800" b="1" dirty="0"/>
              <a:t>и </a:t>
            </a:r>
            <a:r>
              <a:rPr lang="ru-RU" sz="1800" b="1" dirty="0" smtClean="0"/>
              <a:t>сравнивает самооценку </a:t>
            </a:r>
            <a:r>
              <a:rPr lang="ru-RU" sz="1800" b="1" dirty="0"/>
              <a:t>с правильностью </a:t>
            </a:r>
            <a:r>
              <a:rPr lang="ru-RU" sz="1800" b="1" dirty="0" smtClean="0"/>
              <a:t>выполненных заданий.</a:t>
            </a:r>
          </a:p>
          <a:p>
            <a:pPr marL="0" indent="0">
              <a:buNone/>
            </a:pPr>
            <a:r>
              <a:rPr lang="ru-RU" sz="1800" dirty="0" smtClean="0"/>
              <a:t>Важно объяснить критерии оценивания (например, не </a:t>
            </a:r>
            <a:r>
              <a:rPr lang="ru-RU" sz="1800" dirty="0"/>
              <a:t>менее 3х </a:t>
            </a:r>
            <a:r>
              <a:rPr lang="ru-RU" sz="1800" dirty="0" smtClean="0"/>
              <a:t>предложений</a:t>
            </a:r>
            <a:r>
              <a:rPr lang="ru-RU" sz="1800" dirty="0"/>
              <a:t>)</a:t>
            </a:r>
            <a:r>
              <a:rPr lang="ru-RU" sz="1800" dirty="0" smtClean="0"/>
              <a:t>, </a:t>
            </a:r>
            <a:r>
              <a:rPr lang="ru-RU" sz="1800" dirty="0"/>
              <a:t>и то, что правильность написания будет учитываться.  </a:t>
            </a:r>
            <a:r>
              <a:rPr lang="ru-RU" sz="1800" dirty="0" smtClean="0"/>
              <a:t>Учащиеся должны понимать, что нужно </a:t>
            </a:r>
            <a:r>
              <a:rPr lang="ru-RU" sz="1800" dirty="0"/>
              <a:t>внимательно слушать друг друга, особенно ответы всему классу, когда учитель поправляет ошибки. Пусть они знают, что могут исправлять и свои ошибки, и помочь в исправлении ошибок товарищу. </a:t>
            </a:r>
            <a:endParaRPr lang="ru-RU" sz="1800" dirty="0" smtClean="0"/>
          </a:p>
          <a:p>
            <a:pPr marL="0" indent="0">
              <a:buNone/>
            </a:pPr>
            <a:r>
              <a:rPr lang="ru-RU" sz="1600" b="1" dirty="0" smtClean="0"/>
              <a:t>Из практики: </a:t>
            </a:r>
            <a:r>
              <a:rPr lang="ru-RU" sz="1600" i="1" dirty="0" smtClean="0"/>
              <a:t>Когда </a:t>
            </a:r>
            <a:r>
              <a:rPr lang="ru-RU" sz="1600" i="1" dirty="0"/>
              <a:t>ученики знают, что их самооценка подтверждается учителем, перед тем, как отметка будет выставлена в журнал, они оценивают себя даже строже, чем сам учитель. </a:t>
            </a:r>
          </a:p>
        </p:txBody>
      </p:sp>
      <p:sp>
        <p:nvSpPr>
          <p:cNvPr id="5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762000" y="6208713"/>
            <a:ext cx="7482408" cy="532655"/>
          </a:xfrm>
        </p:spPr>
        <p:txBody>
          <a:bodyPr/>
          <a:lstStyle/>
          <a:p>
            <a:pPr>
              <a:defRPr/>
            </a:pPr>
            <a:r>
              <a:rPr lang="ru-RU" dirty="0"/>
              <a:t>Сингапурская методика: современные способы организации учебного процесса. Из опыта работы учителя английского языка.</a:t>
            </a:r>
          </a:p>
        </p:txBody>
      </p:sp>
    </p:spTree>
    <p:extLst>
      <p:ext uri="{BB962C8B-B14F-4D97-AF65-F5344CB8AC3E}">
        <p14:creationId xmlns:p14="http://schemas.microsoft.com/office/powerpoint/2010/main" val="2851335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/>
          <p:cNvSpPr txBox="1">
            <a:spLocks/>
          </p:cNvSpPr>
          <p:nvPr/>
        </p:nvSpPr>
        <p:spPr bwMode="auto">
          <a:xfrm>
            <a:off x="3004555" y="440252"/>
            <a:ext cx="2952328" cy="5653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5400" kern="1200">
                <a:solidFill>
                  <a:srgbClr val="262626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rgbClr val="262626"/>
                </a:solidFill>
                <a:latin typeface="Impact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rgbClr val="262626"/>
                </a:solidFill>
                <a:latin typeface="Impact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rgbClr val="262626"/>
                </a:solidFill>
                <a:latin typeface="Impact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rgbClr val="262626"/>
                </a:solidFill>
                <a:latin typeface="Impact" pitchFamily="34" charset="0"/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>
              <a:defRPr/>
            </a:pPr>
            <a:r>
              <a:rPr lang="ru-RU" sz="3600" b="1" dirty="0" smtClean="0">
                <a:latin typeface="Times New Roman"/>
              </a:rPr>
              <a:t>Заключение</a:t>
            </a:r>
            <a:r>
              <a:rPr lang="en-US" sz="3600" b="1" dirty="0" smtClean="0">
                <a:latin typeface="Times New Roman"/>
              </a:rPr>
              <a:t>.</a:t>
            </a:r>
            <a:endParaRPr lang="ru-RU" sz="2800" b="1" dirty="0" smtClean="0">
              <a:latin typeface="Times New Roman"/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3338" y="1540690"/>
            <a:ext cx="8894761" cy="4176464"/>
          </a:xfrm>
        </p:spPr>
        <p:txBody>
          <a:bodyPr/>
          <a:lstStyle/>
          <a:p>
            <a:r>
              <a:rPr lang="ru-RU" dirty="0" smtClean="0"/>
              <a:t>Не предполагает полный отказ от традиционного подхода. Можно использовать одну из обучающих структур на любом этапе урока.</a:t>
            </a:r>
          </a:p>
          <a:p>
            <a:r>
              <a:rPr lang="ru-RU" dirty="0" smtClean="0"/>
              <a:t>Обеспечивает полную вовлеченность всех обучаемых в учебную деятельность;</a:t>
            </a:r>
            <a:endParaRPr lang="en-US" dirty="0"/>
          </a:p>
          <a:p>
            <a:r>
              <a:rPr lang="ru-RU" dirty="0" smtClean="0"/>
              <a:t>Обеспечивает социализацию;</a:t>
            </a:r>
            <a:endParaRPr lang="en-US" dirty="0" smtClean="0"/>
          </a:p>
          <a:p>
            <a:r>
              <a:rPr lang="ru-RU" dirty="0" smtClean="0"/>
              <a:t>Дает возможность создать комфортную, дружелюбную атмосферу;</a:t>
            </a:r>
            <a:endParaRPr lang="en-US" dirty="0" smtClean="0"/>
          </a:p>
          <a:p>
            <a:r>
              <a:rPr lang="ru-RU" dirty="0" smtClean="0"/>
              <a:t>Позволяет провести урок в соответствии с требованиями ФГОС;</a:t>
            </a:r>
          </a:p>
          <a:p>
            <a:r>
              <a:rPr lang="ru-RU" dirty="0" smtClean="0"/>
              <a:t>Отвечает требованиям всех стилей обучения.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798860" y="1005638"/>
            <a:ext cx="799269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rgbClr val="303030"/>
                </a:solidFill>
                <a:latin typeface="Times New Roman"/>
                <a:cs typeface="+mn-cs"/>
              </a:rPr>
              <a:t>Использование Сингапурской методики</a:t>
            </a:r>
            <a:r>
              <a:rPr lang="en-US" sz="2800" dirty="0" smtClean="0">
                <a:solidFill>
                  <a:srgbClr val="303030"/>
                </a:solidFill>
                <a:latin typeface="Times New Roman"/>
                <a:cs typeface="+mn-cs"/>
              </a:rPr>
              <a:t>:</a:t>
            </a:r>
            <a:endParaRPr lang="ru-RU" sz="2400" dirty="0">
              <a:solidFill>
                <a:srgbClr val="303030"/>
              </a:solidFill>
              <a:latin typeface="Times New Roman"/>
              <a:cs typeface="+mn-cs"/>
            </a:endParaRPr>
          </a:p>
        </p:txBody>
      </p:sp>
      <p:sp>
        <p:nvSpPr>
          <p:cNvPr id="6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762000" y="6208713"/>
            <a:ext cx="7482408" cy="532655"/>
          </a:xfrm>
        </p:spPr>
        <p:txBody>
          <a:bodyPr/>
          <a:lstStyle/>
          <a:p>
            <a:pPr>
              <a:defRPr/>
            </a:pPr>
            <a:r>
              <a:rPr lang="ru-RU" dirty="0"/>
              <a:t>Сингапурская методика: современные способы организации учебного процесса. Из опыта работы учителя английского языка.</a:t>
            </a:r>
          </a:p>
        </p:txBody>
      </p:sp>
    </p:spTree>
    <p:extLst>
      <p:ext uri="{BB962C8B-B14F-4D97-AF65-F5344CB8AC3E}">
        <p14:creationId xmlns:p14="http://schemas.microsoft.com/office/powerpoint/2010/main" val="40796535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3268" y="1412776"/>
            <a:ext cx="7675562" cy="3384550"/>
          </a:xfrm>
        </p:spPr>
        <p:txBody>
          <a:bodyPr/>
          <a:lstStyle/>
          <a:p>
            <a:pPr marL="0" indent="0" algn="ctr" eaLnBrk="1" hangingPunct="1">
              <a:buNone/>
            </a:pPr>
            <a:r>
              <a:rPr lang="ru-RU" sz="2800" dirty="0" smtClean="0"/>
              <a:t>Это  </a:t>
            </a:r>
            <a:r>
              <a:rPr lang="ru-RU" sz="2800" dirty="0"/>
              <a:t>методика менеджмента и управления учебным процессом, дающая такой инструмент, как </a:t>
            </a:r>
            <a:endParaRPr lang="ru-RU" sz="2800" dirty="0" smtClean="0"/>
          </a:p>
          <a:p>
            <a:pPr marL="0" indent="0" algn="ctr" eaLnBrk="1" hangingPunct="1">
              <a:buNone/>
            </a:pPr>
            <a:r>
              <a:rPr lang="ru-RU" sz="2800" b="1" dirty="0" smtClean="0"/>
              <a:t>Обучающие </a:t>
            </a:r>
            <a:r>
              <a:rPr lang="ru-RU" sz="2800" b="1" dirty="0"/>
              <a:t>Структуры. </a:t>
            </a:r>
            <a:endParaRPr lang="ru-RU" sz="2800" b="1" dirty="0" smtClean="0"/>
          </a:p>
          <a:p>
            <a:pPr marL="0" indent="0" algn="ctr" eaLnBrk="1" hangingPunct="1">
              <a:buNone/>
            </a:pPr>
            <a:r>
              <a:rPr lang="ru-RU" sz="2800" dirty="0" smtClean="0"/>
              <a:t>Она </a:t>
            </a:r>
            <a:r>
              <a:rPr lang="ru-RU" sz="2800" dirty="0"/>
              <a:t>не дает методические знания по предмету. </a:t>
            </a:r>
            <a:r>
              <a:rPr lang="ru-RU" sz="2800" dirty="0" smtClean="0"/>
              <a:t>Методическое содержание </a:t>
            </a:r>
            <a:r>
              <a:rPr lang="ru-RU" sz="2800" dirty="0"/>
              <a:t>для конкретного предмета </a:t>
            </a:r>
            <a:r>
              <a:rPr lang="ru-RU" sz="2800" dirty="0" smtClean="0"/>
              <a:t>– задача учителя. </a:t>
            </a:r>
          </a:p>
        </p:txBody>
      </p:sp>
      <p:sp>
        <p:nvSpPr>
          <p:cNvPr id="7" name="Заголовок 1"/>
          <p:cNvSpPr txBox="1">
            <a:spLocks/>
          </p:cNvSpPr>
          <p:nvPr/>
        </p:nvSpPr>
        <p:spPr bwMode="auto">
          <a:xfrm>
            <a:off x="827088" y="404813"/>
            <a:ext cx="7675562" cy="7919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5400" kern="1200">
                <a:solidFill>
                  <a:srgbClr val="262626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rgbClr val="262626"/>
                </a:solidFill>
                <a:latin typeface="Impact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rgbClr val="262626"/>
                </a:solidFill>
                <a:latin typeface="Impact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rgbClr val="262626"/>
                </a:solidFill>
                <a:latin typeface="Impact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rgbClr val="262626"/>
                </a:solidFill>
                <a:latin typeface="Impact" pitchFamily="34" charset="0"/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>
              <a:defRPr/>
            </a:pPr>
            <a:r>
              <a:rPr lang="ru-RU" sz="3200" b="1" dirty="0" smtClean="0">
                <a:latin typeface="+mn-lt"/>
              </a:rPr>
              <a:t>Сингапурская методика </a:t>
            </a:r>
            <a:r>
              <a:rPr lang="ru-RU" sz="3200" b="1" dirty="0">
                <a:latin typeface="+mn-lt"/>
              </a:rPr>
              <a:t>обучения. </a:t>
            </a:r>
            <a:endParaRPr lang="ru-RU" sz="3200" b="1" dirty="0" smtClean="0">
              <a:latin typeface="+mn-lt"/>
            </a:endParaRPr>
          </a:p>
        </p:txBody>
      </p:sp>
      <p:sp>
        <p:nvSpPr>
          <p:cNvPr id="8" name="Объект 2"/>
          <p:cNvSpPr txBox="1">
            <a:spLocks/>
          </p:cNvSpPr>
          <p:nvPr/>
        </p:nvSpPr>
        <p:spPr bwMode="auto">
          <a:xfrm>
            <a:off x="482774" y="5013176"/>
            <a:ext cx="8088313" cy="936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273050" indent="-2730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charset="0"/>
              <a:buChar char="•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93725" indent="-2730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charset="0"/>
              <a:buChar char="•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6836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charset="0"/>
              <a:buChar char="•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charset="0"/>
              <a:buChar char="•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charset="0"/>
              <a:buChar char="•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64592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1901952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19456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46888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hangingPunct="1">
              <a:buNone/>
            </a:pPr>
            <a:r>
              <a:rPr lang="ru-RU" b="1" dirty="0">
                <a:solidFill>
                  <a:srgbClr val="FF9933"/>
                </a:solidFill>
              </a:rPr>
              <a:t>Немного из истории:</a:t>
            </a:r>
            <a:endParaRPr lang="en-GB" dirty="0" smtClean="0">
              <a:solidFill>
                <a:srgbClr val="FF9933"/>
              </a:solidFill>
            </a:endParaRPr>
          </a:p>
        </p:txBody>
      </p:sp>
      <p:sp>
        <p:nvSpPr>
          <p:cNvPr id="6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762000" y="6208713"/>
            <a:ext cx="7482408" cy="532655"/>
          </a:xfrm>
        </p:spPr>
        <p:txBody>
          <a:bodyPr/>
          <a:lstStyle/>
          <a:p>
            <a:pPr>
              <a:defRPr/>
            </a:pPr>
            <a:r>
              <a:rPr lang="ru-RU" dirty="0"/>
              <a:t>Сингапурская методика: современные способы организации учебного процесса. Из опыта работы учителя английского языка.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8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/>
          <p:cNvSpPr txBox="1">
            <a:spLocks/>
          </p:cNvSpPr>
          <p:nvPr/>
        </p:nvSpPr>
        <p:spPr bwMode="auto">
          <a:xfrm>
            <a:off x="4234036" y="2236007"/>
            <a:ext cx="2520280" cy="648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5400" kern="1200">
                <a:solidFill>
                  <a:srgbClr val="262626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rgbClr val="262626"/>
                </a:solidFill>
                <a:latin typeface="Impact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rgbClr val="262626"/>
                </a:solidFill>
                <a:latin typeface="Impact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rgbClr val="262626"/>
                </a:solidFill>
                <a:latin typeface="Impact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rgbClr val="262626"/>
                </a:solidFill>
                <a:latin typeface="Impact" pitchFamily="34" charset="0"/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>
              <a:defRPr/>
            </a:pPr>
            <a:r>
              <a:rPr lang="ru-RU" sz="3600" dirty="0" smtClean="0">
                <a:solidFill>
                  <a:srgbClr val="CC6600"/>
                </a:solidFill>
                <a:latin typeface="Times New Roman"/>
              </a:rPr>
              <a:t>Пожелание</a:t>
            </a:r>
            <a:r>
              <a:rPr lang="ru-RU" sz="3600" dirty="0">
                <a:solidFill>
                  <a:srgbClr val="CC6600"/>
                </a:solidFill>
                <a:latin typeface="Times New Roman"/>
              </a:rPr>
              <a:t>:</a:t>
            </a:r>
            <a:endParaRPr lang="ru-RU" sz="2800" dirty="0" smtClean="0">
              <a:solidFill>
                <a:srgbClr val="CC6600"/>
              </a:solidFill>
              <a:latin typeface="Times New Roman"/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319414" y="3041340"/>
            <a:ext cx="6670909" cy="2824286"/>
          </a:xfrm>
        </p:spPr>
        <p:txBody>
          <a:bodyPr/>
          <a:lstStyle/>
          <a:p>
            <a:pPr marL="0" indent="0" algn="ctr">
              <a:buNone/>
            </a:pPr>
            <a:r>
              <a:rPr lang="ru-RU" sz="3200" b="1" dirty="0" smtClean="0">
                <a:solidFill>
                  <a:srgbClr val="C00000"/>
                </a:solidFill>
              </a:rPr>
              <a:t>Пусть </a:t>
            </a:r>
            <a:r>
              <a:rPr lang="ru-RU" sz="3200" b="1" dirty="0">
                <a:solidFill>
                  <a:srgbClr val="C00000"/>
                </a:solidFill>
              </a:rPr>
              <a:t>все что </a:t>
            </a:r>
            <a:r>
              <a:rPr lang="ru-RU" sz="3200" b="1" dirty="0" smtClean="0">
                <a:solidFill>
                  <a:srgbClr val="C00000"/>
                </a:solidFill>
              </a:rPr>
              <a:t>мы делаем, </a:t>
            </a:r>
            <a:endParaRPr lang="en-US" sz="3200" b="1" dirty="0" smtClean="0">
              <a:solidFill>
                <a:srgbClr val="C00000"/>
              </a:solidFill>
            </a:endParaRPr>
          </a:p>
          <a:p>
            <a:pPr marL="0" indent="0" algn="ctr">
              <a:buNone/>
            </a:pPr>
            <a:r>
              <a:rPr lang="ru-RU" sz="3200" b="1" dirty="0">
                <a:solidFill>
                  <a:srgbClr val="C00000"/>
                </a:solidFill>
              </a:rPr>
              <a:t>б</a:t>
            </a:r>
            <a:r>
              <a:rPr lang="ru-RU" sz="3200" b="1" dirty="0" smtClean="0">
                <a:solidFill>
                  <a:srgbClr val="C00000"/>
                </a:solidFill>
              </a:rPr>
              <a:t>удет своевременным, обдуманным, </a:t>
            </a:r>
          </a:p>
          <a:p>
            <a:pPr marL="0" indent="0" algn="ctr">
              <a:buNone/>
            </a:pPr>
            <a:r>
              <a:rPr lang="ru-RU" sz="3200" b="1" dirty="0">
                <a:solidFill>
                  <a:srgbClr val="C00000"/>
                </a:solidFill>
              </a:rPr>
              <a:t>и</a:t>
            </a:r>
            <a:r>
              <a:rPr lang="ru-RU" sz="3200" b="1" dirty="0" smtClean="0">
                <a:solidFill>
                  <a:srgbClr val="C00000"/>
                </a:solidFill>
              </a:rPr>
              <a:t> принесет только позитивные результаты!</a:t>
            </a:r>
            <a:endParaRPr lang="ru-RU" sz="3200" b="1" dirty="0">
              <a:solidFill>
                <a:srgbClr val="C0000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093046"/>
            <a:ext cx="1923878" cy="20162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635993"/>
            <a:ext cx="1504950" cy="1924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762000" y="6208713"/>
            <a:ext cx="7482408" cy="532655"/>
          </a:xfrm>
        </p:spPr>
        <p:txBody>
          <a:bodyPr/>
          <a:lstStyle/>
          <a:p>
            <a:pPr>
              <a:defRPr/>
            </a:pPr>
            <a:r>
              <a:rPr lang="ru-RU" dirty="0"/>
              <a:t>Сингапурская методика: современные способы организации учебного процесса. Из опыта работы учителя английского языка.</a:t>
            </a:r>
          </a:p>
        </p:txBody>
      </p:sp>
      <p:pic>
        <p:nvPicPr>
          <p:cNvPr id="9" name="Рисунок 8"/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66" r="7949"/>
          <a:stretch/>
        </p:blipFill>
        <p:spPr bwMode="auto">
          <a:xfrm>
            <a:off x="395536" y="445890"/>
            <a:ext cx="2766764" cy="295232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77802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ъект 2"/>
          <p:cNvSpPr>
            <a:spLocks noGrp="1"/>
          </p:cNvSpPr>
          <p:nvPr>
            <p:ph idx="1"/>
          </p:nvPr>
        </p:nvSpPr>
        <p:spPr>
          <a:xfrm>
            <a:off x="0" y="674688"/>
            <a:ext cx="9036050" cy="5670550"/>
          </a:xfrm>
        </p:spPr>
        <p:txBody>
          <a:bodyPr/>
          <a:lstStyle/>
          <a:p>
            <a:pPr marL="0" indent="0" algn="ctr" eaLnBrk="1" hangingPunct="1">
              <a:buNone/>
            </a:pPr>
            <a:r>
              <a:rPr lang="ru-RU" sz="1200" b="1" dirty="0" smtClean="0"/>
              <a:t>Литература</a:t>
            </a:r>
            <a:r>
              <a:rPr lang="ru-RU" sz="1200" b="1" dirty="0"/>
              <a:t>:</a:t>
            </a:r>
          </a:p>
          <a:p>
            <a:pPr eaLnBrk="1" hangingPunct="1"/>
            <a:r>
              <a:rPr lang="ru-RU" sz="1200" dirty="0"/>
              <a:t>1.	Федеральный закон «Об образовании в Российской Федерации» </a:t>
            </a:r>
            <a:r>
              <a:rPr lang="en-US" sz="1200" dirty="0"/>
              <a:t>http://www.rg.ru/2012/01/17/obrazovanie-site-dok.html</a:t>
            </a:r>
          </a:p>
          <a:p>
            <a:pPr eaLnBrk="1" hangingPunct="1"/>
            <a:r>
              <a:rPr lang="en-US" sz="1200" dirty="0"/>
              <a:t>2.	</a:t>
            </a:r>
            <a:r>
              <a:rPr lang="ru-RU" sz="1200" dirty="0"/>
              <a:t>Примерные программы по учебным предметам. Иностранный язык. 5-9 классы - (Стандарты второго поколения) - </a:t>
            </a:r>
            <a:r>
              <a:rPr lang="en-US" sz="1200" dirty="0"/>
              <a:t>http://standart.edu.ru/catalog.aspx?CatalogId=2628</a:t>
            </a:r>
          </a:p>
          <a:p>
            <a:pPr eaLnBrk="1" hangingPunct="1"/>
            <a:r>
              <a:rPr lang="en-US" sz="1200" dirty="0"/>
              <a:t>3.	</a:t>
            </a:r>
            <a:r>
              <a:rPr lang="ru-RU" sz="1200" dirty="0"/>
              <a:t>Преобразование обучения для </a:t>
            </a:r>
            <a:r>
              <a:rPr lang="en-US" sz="1200" dirty="0"/>
              <a:t>XXI </a:t>
            </a:r>
            <a:r>
              <a:rPr lang="ru-RU" sz="1200" dirty="0"/>
              <a:t>века. – Программный офис реализации проекта «Совершенствование Качества Преподавания в Республике Татарстан».-108 с.</a:t>
            </a:r>
          </a:p>
          <a:p>
            <a:pPr eaLnBrk="1" hangingPunct="1"/>
            <a:r>
              <a:rPr lang="ru-RU" sz="1200" dirty="0"/>
              <a:t>4.	</a:t>
            </a:r>
            <a:r>
              <a:rPr lang="en-US" sz="1200" dirty="0"/>
              <a:t>David L. </a:t>
            </a:r>
            <a:r>
              <a:rPr lang="en-US" sz="1200" dirty="0" err="1"/>
              <a:t>DeVries</a:t>
            </a:r>
            <a:r>
              <a:rPr lang="en-US" sz="1200" dirty="0"/>
              <a:t>, Keith J. Edwards. Teams-Games-Tournament in the social studies classrooms: effects on academic achievement, student attitudes, cognitive believes and classroom climate/ - Center for Social Organization of Schools, The Johns Hopkins University, Baltimore, Maryland.- 55c., 1974, http://files.eric.ed.gov/fulltext/ED093884.pdf </a:t>
            </a:r>
          </a:p>
          <a:p>
            <a:pPr eaLnBrk="1" hangingPunct="1"/>
            <a:r>
              <a:rPr lang="en-US" sz="1200" dirty="0"/>
              <a:t>5.	</a:t>
            </a:r>
            <a:r>
              <a:rPr lang="en-US" sz="1200" dirty="0" err="1"/>
              <a:t>Shlomo</a:t>
            </a:r>
            <a:r>
              <a:rPr lang="en-US" sz="1200" dirty="0"/>
              <a:t> and Yael </a:t>
            </a:r>
            <a:r>
              <a:rPr lang="en-US" sz="1200" dirty="0" err="1"/>
              <a:t>Sharan</a:t>
            </a:r>
            <a:r>
              <a:rPr lang="en-US" sz="1200" dirty="0"/>
              <a:t>. Group Investigation Expands Cooperative Learning. – The Association for Supervision and Curriculum Development, 1989, http://www.ascd.org/ASCD/pdf/journals/ed_lead/el_198912_sharan.pdf </a:t>
            </a:r>
          </a:p>
          <a:p>
            <a:pPr eaLnBrk="1" hangingPunct="1"/>
            <a:r>
              <a:rPr lang="en-US" sz="1200" dirty="0"/>
              <a:t>6.	Robert E. </a:t>
            </a:r>
            <a:r>
              <a:rPr lang="en-US" sz="1200" dirty="0" err="1"/>
              <a:t>Slavin</a:t>
            </a:r>
            <a:r>
              <a:rPr lang="en-US" sz="1200" dirty="0"/>
              <a:t>. Research on Cooperative Learning: an International Perspective. – Scandinavian Journal of Educational Research, Vol.33, No.4, 1989, http://www.tandfonline.com/doi/abs/10.1080/0031383890330401#preview </a:t>
            </a:r>
          </a:p>
          <a:p>
            <a:pPr eaLnBrk="1" hangingPunct="1"/>
            <a:r>
              <a:rPr lang="en-US" sz="1200" dirty="0"/>
              <a:t>7.	Jeanie M. Dotson. Cooperative Learning Structures Can Increase Student Achievement/ Culminating Project -  </a:t>
            </a:r>
            <a:r>
              <a:rPr lang="en-US" sz="1200" dirty="0" err="1"/>
              <a:t>Kagan</a:t>
            </a:r>
            <a:r>
              <a:rPr lang="en-US" sz="1200" dirty="0"/>
              <a:t> Online Magazine, Winter 2001, http://www.kaganonline.com/free_articles/research_and_rationale/311/Cooperative-Learning-Structures-Can-Increase-Student-Achievement </a:t>
            </a:r>
          </a:p>
          <a:p>
            <a:pPr eaLnBrk="1" hangingPunct="1"/>
            <a:r>
              <a:rPr lang="en-US" sz="1200" dirty="0"/>
              <a:t>8.	MG Mitchell. Group Investigation as a Cooperative Learning Strategy: An Integrated Analysis of the Literature /  H. Montgomery, M. Holder,  D. </a:t>
            </a:r>
            <a:r>
              <a:rPr lang="en-US" sz="1200" dirty="0" err="1"/>
              <a:t>Stuar</a:t>
            </a:r>
            <a:r>
              <a:rPr lang="en-US" sz="1200" dirty="0"/>
              <a:t>. - The Alberta Journal of Educational Research: Vol. 54, No. 4, 388-395, ‎2008 </a:t>
            </a:r>
          </a:p>
          <a:p>
            <a:pPr eaLnBrk="1" hangingPunct="1"/>
            <a:r>
              <a:rPr lang="en-US" sz="1200" dirty="0"/>
              <a:t>9.	Elliot Aronson. Jigsaw in 10 Easy Steps. -  http://www.jigsaw.org/steps.htm </a:t>
            </a:r>
          </a:p>
          <a:p>
            <a:pPr eaLnBrk="1" hangingPunct="1"/>
            <a:r>
              <a:rPr lang="en-US" sz="1200" dirty="0"/>
              <a:t>10.	</a:t>
            </a:r>
            <a:r>
              <a:rPr lang="ru-RU" sz="1200" dirty="0"/>
              <a:t>Дэвид </a:t>
            </a:r>
            <a:r>
              <a:rPr lang="ru-RU" sz="1200" dirty="0" err="1"/>
              <a:t>В.Джонсон</a:t>
            </a:r>
            <a:r>
              <a:rPr lang="ru-RU" sz="1200" dirty="0"/>
              <a:t>, Роджер </a:t>
            </a:r>
            <a:r>
              <a:rPr lang="ru-RU" sz="1200" dirty="0" err="1"/>
              <a:t>Т.Джонсон</a:t>
            </a:r>
            <a:r>
              <a:rPr lang="ru-RU" sz="1200" dirty="0"/>
              <a:t>, Карл </a:t>
            </a:r>
            <a:r>
              <a:rPr lang="ru-RU" sz="1200" dirty="0" err="1"/>
              <a:t>А.Смит</a:t>
            </a:r>
            <a:r>
              <a:rPr lang="ru-RU" sz="1200" dirty="0"/>
              <a:t>. Кооперативное обучения возвращается в колледж. -  </a:t>
            </a:r>
            <a:r>
              <a:rPr lang="en-US" sz="1200" dirty="0"/>
              <a:t>http://charko.narod.ru/tekst/sb_ref_2001/05_cooperl2.pdf   </a:t>
            </a:r>
          </a:p>
          <a:p>
            <a:pPr eaLnBrk="1" hangingPunct="1"/>
            <a:r>
              <a:rPr lang="en-US" sz="1200" dirty="0"/>
              <a:t>11.	 </a:t>
            </a:r>
            <a:r>
              <a:rPr lang="ru-RU" sz="1200" dirty="0" err="1"/>
              <a:t>Хвесеня</a:t>
            </a:r>
            <a:r>
              <a:rPr lang="ru-RU" sz="1200" dirty="0"/>
              <a:t>, Н. П.. Методика преподавания экономических дисциплин: учебно-методический комплекс / Н. П. </a:t>
            </a:r>
            <a:r>
              <a:rPr lang="ru-RU" sz="1200" dirty="0" err="1"/>
              <a:t>Хвесеня</a:t>
            </a:r>
            <a:r>
              <a:rPr lang="ru-RU" sz="1200" dirty="0"/>
              <a:t>, М. В. </a:t>
            </a:r>
            <a:r>
              <a:rPr lang="ru-RU" sz="1200" dirty="0" err="1"/>
              <a:t>Сакович</a:t>
            </a:r>
            <a:r>
              <a:rPr lang="ru-RU" sz="1200" dirty="0"/>
              <a:t>. - Минск : БГУ. - 116 с., 2006, </a:t>
            </a:r>
            <a:r>
              <a:rPr lang="en-US" sz="1200" dirty="0"/>
              <a:t>http://uchebnikfree.com/metodiki-prepodavaniya-uchebniki/kooperativnoe-obuchenie-teoreticheskie-korni-7729.html</a:t>
            </a:r>
          </a:p>
          <a:p>
            <a:pPr eaLnBrk="1" hangingPunct="1"/>
            <a:r>
              <a:rPr lang="en-US" sz="1200" dirty="0"/>
              <a:t>12.	</a:t>
            </a:r>
            <a:r>
              <a:rPr lang="ru-RU" sz="1200" dirty="0"/>
              <a:t>Крузе-Брукс О.А. Историко-педагогические предпосылки становления учебной кооперации в образовательном процессе. -  Новгородский государственный университет имени Ярослава Мудрого, </a:t>
            </a:r>
            <a:r>
              <a:rPr lang="en-US" sz="1200" dirty="0"/>
              <a:t>http://www.rusnauka.com/13.DNI_2007/Istoria/21261.doc.htm</a:t>
            </a:r>
          </a:p>
          <a:p>
            <a:pPr eaLnBrk="1" hangingPunct="1"/>
            <a:endParaRPr lang="ru-RU" sz="1000" dirty="0"/>
          </a:p>
          <a:p>
            <a:pPr eaLnBrk="1" hangingPunct="1"/>
            <a:endParaRPr lang="ru-RU" sz="1000" dirty="0" smtClean="0"/>
          </a:p>
        </p:txBody>
      </p:sp>
      <p:sp>
        <p:nvSpPr>
          <p:cNvPr id="5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762000" y="6208713"/>
            <a:ext cx="7482408" cy="532655"/>
          </a:xfrm>
        </p:spPr>
        <p:txBody>
          <a:bodyPr/>
          <a:lstStyle/>
          <a:p>
            <a:pPr>
              <a:defRPr/>
            </a:pPr>
            <a:r>
              <a:rPr lang="ru-RU" dirty="0"/>
              <a:t>Сингапурская методика: современные способы организации учебного процесса. Из опыта работы учителя английского языка.</a:t>
            </a:r>
          </a:p>
        </p:txBody>
      </p:sp>
    </p:spTree>
    <p:extLst>
      <p:ext uri="{BB962C8B-B14F-4D97-AF65-F5344CB8AC3E}">
        <p14:creationId xmlns:p14="http://schemas.microsoft.com/office/powerpoint/2010/main" val="417474834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5" y="2512315"/>
            <a:ext cx="5514975" cy="3133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Заголовок 1"/>
          <p:cNvSpPr txBox="1">
            <a:spLocks/>
          </p:cNvSpPr>
          <p:nvPr/>
        </p:nvSpPr>
        <p:spPr bwMode="auto">
          <a:xfrm>
            <a:off x="1295400" y="332656"/>
            <a:ext cx="6483026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5400" kern="1200">
                <a:solidFill>
                  <a:srgbClr val="262626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rgbClr val="262626"/>
                </a:solidFill>
                <a:latin typeface="Impact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rgbClr val="262626"/>
                </a:solidFill>
                <a:latin typeface="Impact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rgbClr val="262626"/>
                </a:solidFill>
                <a:latin typeface="Impact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rgbClr val="262626"/>
                </a:solidFill>
                <a:latin typeface="Impact" pitchFamily="34" charset="0"/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>
              <a:defRPr/>
            </a:pPr>
            <a:r>
              <a:rPr lang="en-US" sz="3600" b="1" dirty="0" smtClean="0">
                <a:latin typeface="Times New Roman"/>
              </a:rPr>
              <a:t>Thank you for your attention!</a:t>
            </a:r>
          </a:p>
          <a:p>
            <a:pPr algn="ctr">
              <a:defRPr/>
            </a:pPr>
            <a:r>
              <a:rPr lang="en-US" sz="2800" dirty="0" smtClean="0">
                <a:latin typeface="Times New Roman"/>
              </a:rPr>
              <a:t>Your questions are welcome.</a:t>
            </a:r>
            <a:endParaRPr lang="ru-RU" sz="2800" dirty="0" smtClean="0">
              <a:latin typeface="Times New Roman"/>
            </a:endParaRPr>
          </a:p>
          <a:p>
            <a:pPr algn="ctr">
              <a:defRPr/>
            </a:pPr>
            <a:r>
              <a:rPr lang="en-US" sz="1600" dirty="0" smtClean="0">
                <a:latin typeface="Times New Roman"/>
              </a:rPr>
              <a:t>They can be asked by e-mail or on this  site:</a:t>
            </a:r>
            <a:endParaRPr lang="ru-RU" sz="1600" dirty="0" smtClean="0">
              <a:latin typeface="Times New Roman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 bwMode="auto">
          <a:xfrm>
            <a:off x="974727" y="4354302"/>
            <a:ext cx="7600080" cy="176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5400" kern="1200">
                <a:solidFill>
                  <a:srgbClr val="262626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rgbClr val="262626"/>
                </a:solidFill>
                <a:latin typeface="Impact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rgbClr val="262626"/>
                </a:solidFill>
                <a:latin typeface="Impact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rgbClr val="262626"/>
                </a:solidFill>
                <a:latin typeface="Impact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rgbClr val="262626"/>
                </a:solidFill>
                <a:latin typeface="Impact" pitchFamily="34" charset="0"/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r">
              <a:defRPr/>
            </a:pPr>
            <a:r>
              <a:rPr lang="en-US" sz="2800" dirty="0">
                <a:latin typeface="Times New Roman"/>
              </a:rPr>
              <a:t>Aliya </a:t>
            </a:r>
            <a:r>
              <a:rPr lang="en-US" sz="2800" dirty="0" err="1">
                <a:latin typeface="Times New Roman"/>
              </a:rPr>
              <a:t>Y</a:t>
            </a:r>
            <a:r>
              <a:rPr lang="en-US" sz="2800" dirty="0" err="1" smtClean="0">
                <a:latin typeface="Times New Roman"/>
              </a:rPr>
              <a:t>alysheva</a:t>
            </a:r>
            <a:r>
              <a:rPr lang="en-US" sz="2800">
                <a:latin typeface="Times New Roman"/>
              </a:rPr>
              <a:t/>
            </a:r>
            <a:br>
              <a:rPr lang="en-US" sz="2800">
                <a:latin typeface="Times New Roman"/>
              </a:rPr>
            </a:br>
            <a:endParaRPr lang="ru-RU" sz="2000" dirty="0" smtClean="0">
              <a:latin typeface="Times New Roman"/>
            </a:endParaRPr>
          </a:p>
          <a:p>
            <a:pPr algn="r">
              <a:defRPr/>
            </a:pPr>
            <a:r>
              <a:rPr lang="en-US" sz="2000" dirty="0">
                <a:latin typeface="Times New Roman"/>
                <a:hlinkClick r:id="rId3"/>
              </a:rPr>
              <a:t>https://</a:t>
            </a:r>
            <a:r>
              <a:rPr lang="en-US" sz="2000" dirty="0" smtClean="0">
                <a:latin typeface="Times New Roman"/>
                <a:hlinkClick r:id="rId3"/>
              </a:rPr>
              <a:t>www.englishteachers.ru/forum/index.php?showtopic=2828</a:t>
            </a:r>
            <a:r>
              <a:rPr lang="ru-RU" sz="2000" dirty="0" smtClean="0">
                <a:latin typeface="Times New Roman"/>
              </a:rPr>
              <a:t> </a:t>
            </a:r>
          </a:p>
        </p:txBody>
      </p:sp>
      <p:sp>
        <p:nvSpPr>
          <p:cNvPr id="6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762000" y="6208713"/>
            <a:ext cx="7482408" cy="532655"/>
          </a:xfrm>
        </p:spPr>
        <p:txBody>
          <a:bodyPr/>
          <a:lstStyle/>
          <a:p>
            <a:pPr>
              <a:defRPr/>
            </a:pPr>
            <a:r>
              <a:rPr lang="ru-RU" dirty="0"/>
              <a:t>Сингапурская методика: современные способы организации учебного процесса. Из опыта работы учителя английского языка.</a:t>
            </a:r>
          </a:p>
        </p:txBody>
      </p:sp>
    </p:spTree>
    <p:extLst>
      <p:ext uri="{BB962C8B-B14F-4D97-AF65-F5344CB8AC3E}">
        <p14:creationId xmlns:p14="http://schemas.microsoft.com/office/powerpoint/2010/main" val="3343701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1440160"/>
            <a:ext cx="7675562" cy="4365104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ru-RU" dirty="0" smtClean="0"/>
              <a:t>- Кооперативное обучение основано </a:t>
            </a:r>
            <a:r>
              <a:rPr lang="ru-RU" dirty="0"/>
              <a:t>на идеях, появившихся в начале прошлого века, и получивших развитие у таких философов и психологов как Курт </a:t>
            </a:r>
            <a:r>
              <a:rPr lang="ru-RU" dirty="0" err="1"/>
              <a:t>Леви́н</a:t>
            </a:r>
            <a:r>
              <a:rPr lang="ru-RU" dirty="0"/>
              <a:t>, Джон </a:t>
            </a:r>
            <a:r>
              <a:rPr lang="ru-RU" dirty="0" err="1"/>
              <a:t>Дьюи</a:t>
            </a:r>
            <a:r>
              <a:rPr lang="ru-RU" dirty="0"/>
              <a:t>, </a:t>
            </a:r>
            <a:r>
              <a:rPr lang="ru-RU" dirty="0" err="1"/>
              <a:t>Мортон</a:t>
            </a:r>
            <a:r>
              <a:rPr lang="ru-RU" dirty="0"/>
              <a:t> </a:t>
            </a:r>
            <a:r>
              <a:rPr lang="ru-RU" dirty="0" err="1"/>
              <a:t>Дойтш</a:t>
            </a:r>
            <a:r>
              <a:rPr lang="ru-RU" dirty="0"/>
              <a:t>, Жан Пиаже, Лев Выготский. </a:t>
            </a:r>
            <a:endParaRPr lang="ru-RU" dirty="0" smtClean="0"/>
          </a:p>
          <a:p>
            <a:pPr marL="0" indent="0" eaLnBrk="1" hangingPunct="1">
              <a:buNone/>
            </a:pPr>
            <a:r>
              <a:rPr lang="ru-RU" dirty="0" smtClean="0"/>
              <a:t>- В </a:t>
            </a:r>
            <a:r>
              <a:rPr lang="ru-RU" dirty="0"/>
              <a:t>отечественной педагогике к понятию «кооперативное обучение» наиболее близки понятия «педагогика сотрудничества» и коллективные/ групповые формы работы (КСО). К проблеме сотрудничества  в разное время обращались: В.К. Дьяченко, </a:t>
            </a:r>
            <a:r>
              <a:rPr lang="ru-RU" dirty="0" err="1"/>
              <a:t>Б.Таль</a:t>
            </a:r>
            <a:r>
              <a:rPr lang="ru-RU" dirty="0"/>
              <a:t>, Е.С. </a:t>
            </a:r>
            <a:r>
              <a:rPr lang="ru-RU" dirty="0" err="1"/>
              <a:t>Полат</a:t>
            </a:r>
            <a:r>
              <a:rPr lang="ru-RU" dirty="0"/>
              <a:t>, Е.И. </a:t>
            </a:r>
            <a:r>
              <a:rPr lang="ru-RU" dirty="0" err="1"/>
              <a:t>Пассова</a:t>
            </a:r>
            <a:r>
              <a:rPr lang="ru-RU" dirty="0"/>
              <a:t>, Е.Г. Иванова. </a:t>
            </a:r>
            <a:endParaRPr lang="ru-RU" dirty="0" smtClean="0"/>
          </a:p>
        </p:txBody>
      </p:sp>
      <p:sp>
        <p:nvSpPr>
          <p:cNvPr id="7" name="Заголовок 1"/>
          <p:cNvSpPr txBox="1">
            <a:spLocks/>
          </p:cNvSpPr>
          <p:nvPr/>
        </p:nvSpPr>
        <p:spPr bwMode="auto">
          <a:xfrm>
            <a:off x="506388" y="548680"/>
            <a:ext cx="7675562" cy="86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5400" kern="1200">
                <a:solidFill>
                  <a:srgbClr val="262626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rgbClr val="262626"/>
                </a:solidFill>
                <a:latin typeface="Impact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rgbClr val="262626"/>
                </a:solidFill>
                <a:latin typeface="Impact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rgbClr val="262626"/>
                </a:solidFill>
                <a:latin typeface="Impact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rgbClr val="262626"/>
                </a:solidFill>
                <a:latin typeface="Impact" pitchFamily="34" charset="0"/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>
              <a:defRPr/>
            </a:pPr>
            <a:r>
              <a:rPr lang="ru-RU" sz="2400" b="1" dirty="0" smtClean="0">
                <a:latin typeface="+mn-lt"/>
              </a:rPr>
              <a:t>В </a:t>
            </a:r>
            <a:r>
              <a:rPr lang="ru-RU" sz="2400" b="1" dirty="0">
                <a:latin typeface="+mn-lt"/>
              </a:rPr>
              <a:t>основе Сингапурской </a:t>
            </a:r>
            <a:r>
              <a:rPr lang="ru-RU" sz="2400" b="1" dirty="0" smtClean="0">
                <a:latin typeface="+mn-lt"/>
              </a:rPr>
              <a:t>методики - кооперативное</a:t>
            </a:r>
            <a:r>
              <a:rPr lang="ru-RU" sz="2400" b="1" dirty="0">
                <a:latin typeface="+mn-lt"/>
              </a:rPr>
              <a:t>, или совместное, обучение (</a:t>
            </a:r>
            <a:r>
              <a:rPr lang="ru-RU" sz="2400" b="1" dirty="0" err="1">
                <a:latin typeface="+mn-lt"/>
              </a:rPr>
              <a:t>Cooperative</a:t>
            </a:r>
            <a:r>
              <a:rPr lang="ru-RU" sz="2400" b="1" dirty="0">
                <a:latin typeface="+mn-lt"/>
              </a:rPr>
              <a:t> </a:t>
            </a:r>
            <a:r>
              <a:rPr lang="ru-RU" sz="2400" b="1" dirty="0" err="1" smtClean="0">
                <a:latin typeface="+mn-lt"/>
              </a:rPr>
              <a:t>Learning</a:t>
            </a:r>
            <a:r>
              <a:rPr lang="ru-RU" sz="2400" b="1" dirty="0" smtClean="0">
                <a:latin typeface="+mn-lt"/>
              </a:rPr>
              <a:t>). </a:t>
            </a:r>
          </a:p>
        </p:txBody>
      </p:sp>
      <p:sp>
        <p:nvSpPr>
          <p:cNvPr id="5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762000" y="6208713"/>
            <a:ext cx="7482408" cy="532655"/>
          </a:xfrm>
        </p:spPr>
        <p:txBody>
          <a:bodyPr/>
          <a:lstStyle/>
          <a:p>
            <a:pPr>
              <a:defRPr/>
            </a:pPr>
            <a:r>
              <a:rPr lang="ru-RU" dirty="0"/>
              <a:t>Сингапурская методика: современные способы организации учебного процесса. Из опыта работы учителя английского языка.</a:t>
            </a:r>
          </a:p>
        </p:txBody>
      </p:sp>
    </p:spTree>
    <p:extLst>
      <p:ext uri="{BB962C8B-B14F-4D97-AF65-F5344CB8AC3E}">
        <p14:creationId xmlns:p14="http://schemas.microsoft.com/office/powerpoint/2010/main" val="343722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11660" y="1278310"/>
            <a:ext cx="6048672" cy="380206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ru-RU" dirty="0" smtClean="0"/>
              <a:t>Девять </a:t>
            </a:r>
            <a:r>
              <a:rPr lang="ru-RU" dirty="0"/>
              <a:t>методов кооперативного обучения: </a:t>
            </a:r>
          </a:p>
        </p:txBody>
      </p:sp>
      <p:sp>
        <p:nvSpPr>
          <p:cNvPr id="7" name="Заголовок 1"/>
          <p:cNvSpPr txBox="1">
            <a:spLocks/>
          </p:cNvSpPr>
          <p:nvPr/>
        </p:nvSpPr>
        <p:spPr bwMode="auto">
          <a:xfrm>
            <a:off x="179512" y="404664"/>
            <a:ext cx="8712968" cy="86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5400" kern="1200">
                <a:solidFill>
                  <a:srgbClr val="262626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rgbClr val="262626"/>
                </a:solidFill>
                <a:latin typeface="Impact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rgbClr val="262626"/>
                </a:solidFill>
                <a:latin typeface="Impact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rgbClr val="262626"/>
                </a:solidFill>
                <a:latin typeface="Impact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rgbClr val="262626"/>
                </a:solidFill>
                <a:latin typeface="Impact" pitchFamily="34" charset="0"/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>
              <a:defRPr/>
            </a:pPr>
            <a:r>
              <a:rPr lang="ru-RU" sz="2400" b="1" dirty="0">
                <a:latin typeface="+mn-lt"/>
              </a:rPr>
              <a:t>Активное внедрение и распространение кооперативного обучения в учебных заведениях началось с 1960 года в </a:t>
            </a:r>
            <a:r>
              <a:rPr lang="ru-RU" sz="2400" b="1" dirty="0" smtClean="0">
                <a:latin typeface="+mn-lt"/>
              </a:rPr>
              <a:t>США.</a:t>
            </a: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33254366"/>
              </p:ext>
            </p:extLst>
          </p:nvPr>
        </p:nvGraphicFramePr>
        <p:xfrm>
          <a:off x="179512" y="1700806"/>
          <a:ext cx="8712968" cy="45020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54832"/>
                <a:gridCol w="5758136"/>
              </a:tblGrid>
              <a:tr h="509660">
                <a:tc>
                  <a:txBody>
                    <a:bodyPr/>
                    <a:lstStyle/>
                    <a:p>
                      <a:r>
                        <a:rPr lang="ru-RU" dirty="0" smtClean="0"/>
                        <a:t>Авторы: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Метод: </a:t>
                      </a:r>
                      <a:endParaRPr lang="ru-RU" dirty="0"/>
                    </a:p>
                  </a:txBody>
                  <a:tcPr/>
                </a:tc>
              </a:tr>
              <a:tr h="683830">
                <a:tc>
                  <a:txBody>
                    <a:bodyPr/>
                    <a:lstStyle/>
                    <a:p>
                      <a:r>
                        <a:rPr lang="ru-RU" dirty="0" smtClean="0"/>
                        <a:t>Дэвид и Роджер Джонсоны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>
                        <a:buAutoNum type="arabicPeriod"/>
                      </a:pPr>
                      <a:r>
                        <a:rPr lang="en-US" dirty="0" smtClean="0"/>
                        <a:t>«Learning Together» </a:t>
                      </a:r>
                      <a:endParaRPr lang="ru-RU" dirty="0" smtClean="0"/>
                    </a:p>
                    <a:p>
                      <a:pPr marL="342900" indent="-342900">
                        <a:buAutoNum type="arabicPeriod"/>
                      </a:pPr>
                      <a:r>
                        <a:rPr lang="en-US" dirty="0" smtClean="0"/>
                        <a:t>«Alone and Constructive Controversy». </a:t>
                      </a:r>
                      <a:endParaRPr lang="ru-RU" dirty="0"/>
                    </a:p>
                  </a:txBody>
                  <a:tcPr/>
                </a:tc>
              </a:tr>
              <a:tr h="509660">
                <a:tc>
                  <a:txBody>
                    <a:bodyPr/>
                    <a:lstStyle/>
                    <a:p>
                      <a:r>
                        <a:rPr lang="ru-RU" dirty="0" smtClean="0"/>
                        <a:t>Д. </a:t>
                      </a:r>
                      <a:r>
                        <a:rPr lang="ru-RU" dirty="0" err="1" smtClean="0"/>
                        <a:t>ДеВарес</a:t>
                      </a:r>
                      <a:r>
                        <a:rPr lang="ru-RU" dirty="0" smtClean="0"/>
                        <a:t> и К. Эдвардс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3.</a:t>
                      </a:r>
                      <a:r>
                        <a:rPr lang="ru-RU" baseline="0" dirty="0" smtClean="0"/>
                        <a:t> </a:t>
                      </a:r>
                      <a:r>
                        <a:rPr lang="en-US" dirty="0" smtClean="0"/>
                        <a:t>«Teams-Games-Tournaments (TGT)»</a:t>
                      </a:r>
                      <a:endParaRPr lang="ru-RU" dirty="0"/>
                    </a:p>
                  </a:txBody>
                  <a:tcPr/>
                </a:tc>
              </a:tr>
              <a:tr h="509660"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Яэль</a:t>
                      </a:r>
                      <a:r>
                        <a:rPr lang="ru-RU" dirty="0" smtClean="0"/>
                        <a:t> и </a:t>
                      </a:r>
                      <a:r>
                        <a:rPr lang="ru-RU" dirty="0" err="1" smtClean="0"/>
                        <a:t>Шломо</a:t>
                      </a:r>
                      <a:r>
                        <a:rPr lang="ru-RU" dirty="0" smtClean="0"/>
                        <a:t> Шаран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4. </a:t>
                      </a:r>
                      <a:r>
                        <a:rPr lang="en-US" dirty="0" smtClean="0"/>
                        <a:t> «Group Investigation»,</a:t>
                      </a:r>
                      <a:endParaRPr lang="ru-RU" dirty="0"/>
                    </a:p>
                  </a:txBody>
                  <a:tcPr/>
                </a:tc>
              </a:tr>
              <a:tr h="509660">
                <a:tc>
                  <a:txBody>
                    <a:bodyPr/>
                    <a:lstStyle/>
                    <a:p>
                      <a:r>
                        <a:rPr lang="ru-RU" dirty="0" smtClean="0"/>
                        <a:t>Э. Аронсон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5. </a:t>
                      </a:r>
                      <a:r>
                        <a:rPr lang="en-US" dirty="0" smtClean="0"/>
                        <a:t>«the Jigsaw Procedure»</a:t>
                      </a:r>
                      <a:endParaRPr lang="ru-RU" dirty="0"/>
                    </a:p>
                  </a:txBody>
                  <a:tcPr/>
                </a:tc>
              </a:tr>
              <a:tr h="1269969">
                <a:tc>
                  <a:txBody>
                    <a:bodyPr/>
                    <a:lstStyle/>
                    <a:p>
                      <a:r>
                        <a:rPr lang="ru-RU" dirty="0" smtClean="0"/>
                        <a:t>Роберт Славин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6.</a:t>
                      </a:r>
                      <a:r>
                        <a:rPr lang="ru-RU" baseline="0" dirty="0" smtClean="0"/>
                        <a:t> </a:t>
                      </a:r>
                      <a:r>
                        <a:rPr lang="en-US" dirty="0" smtClean="0"/>
                        <a:t>«Student Teams Achievement Divisions (STAD)»</a:t>
                      </a:r>
                      <a:endParaRPr lang="ru-RU" dirty="0" smtClean="0"/>
                    </a:p>
                    <a:p>
                      <a:r>
                        <a:rPr lang="ru-RU" dirty="0" smtClean="0"/>
                        <a:t>7.</a:t>
                      </a:r>
                      <a:r>
                        <a:rPr lang="en-US" dirty="0" smtClean="0"/>
                        <a:t> «Team Accelerated Instruction (TAI)»</a:t>
                      </a:r>
                      <a:endParaRPr lang="ru-RU" dirty="0" smtClean="0"/>
                    </a:p>
                    <a:p>
                      <a:r>
                        <a:rPr lang="ru-RU" dirty="0" smtClean="0"/>
                        <a:t>8. </a:t>
                      </a:r>
                      <a:r>
                        <a:rPr lang="en-US" dirty="0" smtClean="0"/>
                        <a:t>«Cooperative Integrated Reading and Composition (CIRC)»</a:t>
                      </a:r>
                      <a:endParaRPr lang="ru-RU" dirty="0"/>
                    </a:p>
                  </a:txBody>
                  <a:tcPr/>
                </a:tc>
              </a:tr>
              <a:tr h="509660">
                <a:tc>
                  <a:txBody>
                    <a:bodyPr/>
                    <a:lstStyle/>
                    <a:p>
                      <a:r>
                        <a:rPr lang="ru-RU" dirty="0" smtClean="0"/>
                        <a:t>Спенсер Каган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9</a:t>
                      </a:r>
                      <a:r>
                        <a:rPr lang="ru-RU" b="1" dirty="0" smtClean="0"/>
                        <a:t>. Концепция Обучающих Структур</a:t>
                      </a:r>
                      <a:endParaRPr lang="ru-RU" b="1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762000" y="6208713"/>
            <a:ext cx="7482408" cy="532655"/>
          </a:xfrm>
        </p:spPr>
        <p:txBody>
          <a:bodyPr/>
          <a:lstStyle/>
          <a:p>
            <a:pPr>
              <a:defRPr/>
            </a:pPr>
            <a:r>
              <a:rPr lang="ru-RU" dirty="0"/>
              <a:t>Сингапурская методика: современные способы организации учебного процесса. Из опыта работы учителя английского языка.</a:t>
            </a:r>
          </a:p>
        </p:txBody>
      </p:sp>
    </p:spTree>
    <p:extLst>
      <p:ext uri="{BB962C8B-B14F-4D97-AF65-F5344CB8AC3E}">
        <p14:creationId xmlns:p14="http://schemas.microsoft.com/office/powerpoint/2010/main" val="3151982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908720"/>
            <a:ext cx="8712968" cy="1790650"/>
          </a:xfrm>
        </p:spPr>
        <p:txBody>
          <a:bodyPr/>
          <a:lstStyle/>
          <a:p>
            <a:pPr marL="0" indent="0" eaLnBrk="1" hangingPunct="1">
              <a:buNone/>
            </a:pPr>
            <a:endParaRPr lang="ru-RU" dirty="0"/>
          </a:p>
        </p:txBody>
      </p:sp>
      <p:sp>
        <p:nvSpPr>
          <p:cNvPr id="7" name="Заголовок 1"/>
          <p:cNvSpPr txBox="1">
            <a:spLocks/>
          </p:cNvSpPr>
          <p:nvPr/>
        </p:nvSpPr>
        <p:spPr bwMode="auto">
          <a:xfrm>
            <a:off x="2195736" y="404664"/>
            <a:ext cx="4680520" cy="648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5400" kern="1200">
                <a:solidFill>
                  <a:srgbClr val="262626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rgbClr val="262626"/>
                </a:solidFill>
                <a:latin typeface="Impact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rgbClr val="262626"/>
                </a:solidFill>
                <a:latin typeface="Impact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rgbClr val="262626"/>
                </a:solidFill>
                <a:latin typeface="Impact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rgbClr val="262626"/>
                </a:solidFill>
                <a:latin typeface="Impact" pitchFamily="34" charset="0"/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>
              <a:defRPr/>
            </a:pPr>
            <a:r>
              <a:rPr lang="ru-RU" sz="2800" b="1" dirty="0" smtClean="0">
                <a:latin typeface="+mn-lt"/>
              </a:rPr>
              <a:t>Кооперативное  обучение</a:t>
            </a: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50143354"/>
              </p:ext>
            </p:extLst>
          </p:nvPr>
        </p:nvGraphicFramePr>
        <p:xfrm>
          <a:off x="198562" y="1171600"/>
          <a:ext cx="8712968" cy="459011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64496"/>
                <a:gridCol w="4248472"/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В  США: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За пределами США: </a:t>
                      </a:r>
                      <a:endParaRPr lang="ru-RU" sz="2400" dirty="0"/>
                    </a:p>
                  </a:txBody>
                  <a:tcPr/>
                </a:tc>
              </a:tr>
              <a:tr h="977098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Учебный процесс строго структурирован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ru-RU" sz="2400" dirty="0" smtClean="0"/>
                        <a:t>Менее  структурирован</a:t>
                      </a:r>
                      <a:endParaRPr lang="ru-RU" sz="2400" dirty="0"/>
                    </a:p>
                  </a:txBody>
                  <a:tcPr/>
                </a:tc>
              </a:tr>
              <a:tr h="1306551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Длительная учебная деятельность группы из четырех учащихся</a:t>
                      </a:r>
                    </a:p>
                    <a:p>
                      <a:pPr algn="ctr"/>
                      <a:r>
                        <a:rPr lang="ru-RU" sz="2400" dirty="0" smtClean="0"/>
                        <a:t>(в течение нескольких недель)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Частая  смена состава групп</a:t>
                      </a:r>
                      <a:endParaRPr lang="ru-RU" sz="2400" dirty="0"/>
                    </a:p>
                  </a:txBody>
                  <a:tcPr/>
                </a:tc>
              </a:tr>
              <a:tr h="1306551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Направленность на содержание и формирование конкретных навыков,</a:t>
                      </a:r>
                      <a:r>
                        <a:rPr lang="ru-RU" sz="2400" baseline="0" dirty="0" smtClean="0"/>
                        <a:t> </a:t>
                      </a:r>
                      <a:r>
                        <a:rPr lang="ru-RU" sz="2400" dirty="0" smtClean="0"/>
                        <a:t>понятий и работу с информацией.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Направленность на социализацию и развитие критического мышления. </a:t>
                      </a:r>
                      <a:endParaRPr lang="ru-RU" sz="24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762000" y="6208713"/>
            <a:ext cx="7482408" cy="532655"/>
          </a:xfrm>
        </p:spPr>
        <p:txBody>
          <a:bodyPr/>
          <a:lstStyle/>
          <a:p>
            <a:pPr>
              <a:defRPr/>
            </a:pPr>
            <a:r>
              <a:rPr lang="ru-RU" dirty="0"/>
              <a:t>Сингапурская методика: современные способы организации учебного процесса. Из опыта работы учителя английского языка.</a:t>
            </a:r>
          </a:p>
        </p:txBody>
      </p:sp>
    </p:spTree>
    <p:extLst>
      <p:ext uri="{BB962C8B-B14F-4D97-AF65-F5344CB8AC3E}">
        <p14:creationId xmlns:p14="http://schemas.microsoft.com/office/powerpoint/2010/main" val="2031548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2"/>
          <p:cNvSpPr txBox="1">
            <a:spLocks/>
          </p:cNvSpPr>
          <p:nvPr/>
        </p:nvSpPr>
        <p:spPr bwMode="auto">
          <a:xfrm>
            <a:off x="235868" y="2552012"/>
            <a:ext cx="3208683" cy="7560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273050" indent="-2730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charset="0"/>
              <a:buChar char="•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93725" indent="-2730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charset="0"/>
              <a:buChar char="•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6836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charset="0"/>
              <a:buChar char="•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charset="0"/>
              <a:buChar char="•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charset="0"/>
              <a:buChar char="•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64592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1901952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19456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46888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hangingPunct="1">
              <a:buNone/>
            </a:pPr>
            <a:r>
              <a:rPr lang="ru-RU" b="1" dirty="0" smtClean="0">
                <a:solidFill>
                  <a:srgbClr val="FF9933"/>
                </a:solidFill>
              </a:rPr>
              <a:t>Класс выглядит так:</a:t>
            </a:r>
            <a:endParaRPr lang="ru-RU" dirty="0">
              <a:solidFill>
                <a:srgbClr val="FF9933"/>
              </a:solidFill>
            </a:endParaRPr>
          </a:p>
          <a:p>
            <a:pPr marL="0" indent="0" eaLnBrk="1" hangingPunct="1">
              <a:buNone/>
            </a:pPr>
            <a:endParaRPr lang="en-GB" dirty="0" smtClean="0">
              <a:solidFill>
                <a:srgbClr val="FF9933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2384" y="3010992"/>
            <a:ext cx="4824114" cy="28626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033765" y="2306690"/>
            <a:ext cx="2934072" cy="92333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>
            <a:spAutoFit/>
          </a:bodyPr>
          <a:lstStyle/>
          <a:p>
            <a:pPr lvl="0"/>
            <a:r>
              <a:rPr lang="ru-RU" b="1" dirty="0"/>
              <a:t>«Партнер по плечу» </a:t>
            </a:r>
            <a:r>
              <a:rPr lang="ru-RU" dirty="0"/>
              <a:t>(</a:t>
            </a:r>
            <a:r>
              <a:rPr lang="ru-RU" dirty="0" err="1"/>
              <a:t>shoulder</a:t>
            </a:r>
            <a:r>
              <a:rPr lang="ru-RU" dirty="0"/>
              <a:t> </a:t>
            </a:r>
            <a:r>
              <a:rPr lang="ru-RU" dirty="0" err="1"/>
              <a:t>partner</a:t>
            </a:r>
            <a:r>
              <a:rPr lang="ru-RU" dirty="0"/>
              <a:t>) – человек, сидящий рядом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0" y="4950323"/>
            <a:ext cx="3240360" cy="92333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>
            <a:spAutoFit/>
          </a:bodyPr>
          <a:lstStyle/>
          <a:p>
            <a:r>
              <a:rPr lang="ru-RU" b="1" dirty="0"/>
              <a:t>«Партнёр по лицу» </a:t>
            </a:r>
            <a:endParaRPr lang="en-US" b="1" dirty="0" smtClean="0"/>
          </a:p>
          <a:p>
            <a:r>
              <a:rPr lang="ru-RU" b="1" dirty="0" smtClean="0"/>
              <a:t>(</a:t>
            </a:r>
            <a:r>
              <a:rPr lang="ru-RU" b="1" dirty="0" err="1"/>
              <a:t>face</a:t>
            </a:r>
            <a:r>
              <a:rPr lang="ru-RU" b="1" dirty="0"/>
              <a:t> </a:t>
            </a:r>
            <a:r>
              <a:rPr lang="ru-RU" b="1" dirty="0" err="1"/>
              <a:t>partner</a:t>
            </a:r>
            <a:r>
              <a:rPr lang="ru-RU" b="1" dirty="0"/>
              <a:t>) – человек, сидящий напротив</a:t>
            </a:r>
          </a:p>
        </p:txBody>
      </p:sp>
      <p:cxnSp>
        <p:nvCxnSpPr>
          <p:cNvPr id="15" name="Прямая со стрелкой 14"/>
          <p:cNvCxnSpPr/>
          <p:nvPr/>
        </p:nvCxnSpPr>
        <p:spPr>
          <a:xfrm>
            <a:off x="4679445" y="3816672"/>
            <a:ext cx="1125467" cy="286662"/>
          </a:xfrm>
          <a:prstGeom prst="straightConnector1">
            <a:avLst/>
          </a:prstGeom>
          <a:ln w="57150">
            <a:solidFill>
              <a:srgbClr val="FF9933"/>
            </a:solidFill>
            <a:headEnd type="arrow"/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>
            <a:off x="2627784" y="4356087"/>
            <a:ext cx="2192529" cy="1188472"/>
          </a:xfrm>
          <a:prstGeom prst="straightConnector1">
            <a:avLst/>
          </a:prstGeom>
          <a:ln w="57150">
            <a:solidFill>
              <a:srgbClr val="FF9933"/>
            </a:solidFill>
            <a:headEnd type="arrow"/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 flipH="1">
            <a:off x="4679445" y="2548000"/>
            <a:ext cx="1341300" cy="1066316"/>
          </a:xfrm>
          <a:prstGeom prst="straightConnector1">
            <a:avLst/>
          </a:prstGeom>
          <a:ln w="57150">
            <a:solidFill>
              <a:srgbClr val="FF9933"/>
            </a:solidFill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/>
          <p:nvPr/>
        </p:nvCxnSpPr>
        <p:spPr>
          <a:xfrm flipH="1">
            <a:off x="5580112" y="2585917"/>
            <a:ext cx="415916" cy="644103"/>
          </a:xfrm>
          <a:prstGeom prst="straightConnector1">
            <a:avLst/>
          </a:prstGeom>
          <a:ln w="57150">
            <a:solidFill>
              <a:srgbClr val="FF9933"/>
            </a:solidFill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/>
          <p:nvPr/>
        </p:nvCxnSpPr>
        <p:spPr>
          <a:xfrm flipH="1">
            <a:off x="6033765" y="3081158"/>
            <a:ext cx="1467036" cy="878845"/>
          </a:xfrm>
          <a:prstGeom prst="straightConnector1">
            <a:avLst/>
          </a:prstGeom>
          <a:ln w="57150">
            <a:solidFill>
              <a:srgbClr val="FF9933"/>
            </a:solidFill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 стрелкой 28"/>
          <p:cNvCxnSpPr/>
          <p:nvPr/>
        </p:nvCxnSpPr>
        <p:spPr>
          <a:xfrm flipH="1">
            <a:off x="6660232" y="3081158"/>
            <a:ext cx="870553" cy="878845"/>
          </a:xfrm>
          <a:prstGeom prst="straightConnector1">
            <a:avLst/>
          </a:prstGeom>
          <a:ln w="57150">
            <a:solidFill>
              <a:srgbClr val="FF9933"/>
            </a:solidFill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6" name="Заголовок 1"/>
          <p:cNvSpPr txBox="1">
            <a:spLocks/>
          </p:cNvSpPr>
          <p:nvPr/>
        </p:nvSpPr>
        <p:spPr bwMode="auto">
          <a:xfrm>
            <a:off x="235868" y="515665"/>
            <a:ext cx="8640960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5400" kern="1200">
                <a:solidFill>
                  <a:srgbClr val="262626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rgbClr val="262626"/>
                </a:solidFill>
                <a:latin typeface="Impact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rgbClr val="262626"/>
                </a:solidFill>
                <a:latin typeface="Impact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rgbClr val="262626"/>
                </a:solidFill>
                <a:latin typeface="Impact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rgbClr val="262626"/>
                </a:solidFill>
                <a:latin typeface="Impact" pitchFamily="34" charset="0"/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>
              <a:defRPr/>
            </a:pPr>
            <a:r>
              <a:rPr lang="ru-RU" sz="2400" b="1" dirty="0" smtClean="0">
                <a:latin typeface="+mn-lt"/>
              </a:rPr>
              <a:t>Сингапурская компания </a:t>
            </a:r>
          </a:p>
          <a:p>
            <a:pPr algn="ctr">
              <a:defRPr/>
            </a:pPr>
            <a:r>
              <a:rPr lang="ru-RU" sz="2400" b="1" dirty="0" smtClean="0">
                <a:latin typeface="+mn-lt"/>
              </a:rPr>
              <a:t>«</a:t>
            </a:r>
            <a:r>
              <a:rPr lang="ru-RU" sz="2400" b="1" dirty="0" err="1">
                <a:latin typeface="+mn-lt"/>
              </a:rPr>
              <a:t>Educare</a:t>
            </a:r>
            <a:r>
              <a:rPr lang="ru-RU" sz="2400" b="1" dirty="0">
                <a:latin typeface="+mn-lt"/>
              </a:rPr>
              <a:t> </a:t>
            </a:r>
            <a:r>
              <a:rPr lang="ru-RU" sz="2400" b="1" dirty="0" err="1">
                <a:latin typeface="+mn-lt"/>
              </a:rPr>
              <a:t>International</a:t>
            </a:r>
            <a:r>
              <a:rPr lang="ru-RU" sz="2400" b="1" dirty="0">
                <a:latin typeface="+mn-lt"/>
              </a:rPr>
              <a:t> </a:t>
            </a:r>
            <a:r>
              <a:rPr lang="ru-RU" sz="2400" b="1" dirty="0" err="1">
                <a:latin typeface="+mn-lt"/>
              </a:rPr>
              <a:t>Consultancy</a:t>
            </a:r>
            <a:r>
              <a:rPr lang="ru-RU" sz="2400" b="1" dirty="0">
                <a:latin typeface="+mn-lt"/>
              </a:rPr>
              <a:t>» </a:t>
            </a:r>
            <a:endParaRPr lang="ru-RU" sz="2400" b="1" dirty="0" smtClean="0">
              <a:latin typeface="+mn-lt"/>
            </a:endParaRPr>
          </a:p>
          <a:p>
            <a:pPr algn="ctr">
              <a:defRPr/>
            </a:pPr>
            <a:r>
              <a:rPr lang="ru-RU" sz="2400" dirty="0" smtClean="0">
                <a:latin typeface="+mn-lt"/>
              </a:rPr>
              <a:t>взяла </a:t>
            </a:r>
            <a:r>
              <a:rPr lang="ru-RU" sz="2400" dirty="0">
                <a:latin typeface="+mn-lt"/>
              </a:rPr>
              <a:t>на вооружение лучший мировой опыт </a:t>
            </a:r>
            <a:r>
              <a:rPr lang="ru-RU" sz="2400" dirty="0" smtClean="0">
                <a:latin typeface="+mn-lt"/>
              </a:rPr>
              <a:t>и систематизировала </a:t>
            </a:r>
            <a:r>
              <a:rPr lang="ru-RU" sz="2400" dirty="0">
                <a:latin typeface="+mn-lt"/>
              </a:rPr>
              <a:t>обучающие </a:t>
            </a:r>
            <a:r>
              <a:rPr lang="ru-RU" sz="2400" dirty="0" smtClean="0">
                <a:latin typeface="+mn-lt"/>
              </a:rPr>
              <a:t>структуры для организации </a:t>
            </a:r>
            <a:r>
              <a:rPr lang="ru-RU" sz="2400" dirty="0">
                <a:latin typeface="+mn-lt"/>
              </a:rPr>
              <a:t>учебной деятельности</a:t>
            </a:r>
            <a:r>
              <a:rPr lang="ru-RU" sz="2400" dirty="0" smtClean="0">
                <a:latin typeface="+mn-lt"/>
              </a:rPr>
              <a:t>.</a:t>
            </a:r>
            <a:endParaRPr lang="ru-RU" sz="2400" dirty="0">
              <a:latin typeface="+mn-lt"/>
            </a:endParaRPr>
          </a:p>
        </p:txBody>
      </p:sp>
      <p:cxnSp>
        <p:nvCxnSpPr>
          <p:cNvPr id="21" name="Прямая со стрелкой 20"/>
          <p:cNvCxnSpPr/>
          <p:nvPr/>
        </p:nvCxnSpPr>
        <p:spPr>
          <a:xfrm>
            <a:off x="5659631" y="3198592"/>
            <a:ext cx="748267" cy="143331"/>
          </a:xfrm>
          <a:prstGeom prst="straightConnector1">
            <a:avLst/>
          </a:prstGeom>
          <a:ln w="57150">
            <a:solidFill>
              <a:srgbClr val="FF9933"/>
            </a:solidFill>
            <a:headEnd type="arrow"/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7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762000" y="6208713"/>
            <a:ext cx="7482408" cy="532655"/>
          </a:xfrm>
        </p:spPr>
        <p:txBody>
          <a:bodyPr/>
          <a:lstStyle/>
          <a:p>
            <a:pPr>
              <a:defRPr/>
            </a:pPr>
            <a:r>
              <a:rPr lang="ru-RU" dirty="0"/>
              <a:t>Сингапурская методика: современные способы организации учебного процесса. Из опыта работы учителя английского языка.</a:t>
            </a:r>
          </a:p>
        </p:txBody>
      </p:sp>
    </p:spTree>
    <p:extLst>
      <p:ext uri="{BB962C8B-B14F-4D97-AF65-F5344CB8AC3E}">
        <p14:creationId xmlns:p14="http://schemas.microsoft.com/office/powerpoint/2010/main" val="11845188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3096" y="2384326"/>
            <a:ext cx="8346504" cy="3734122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ru-RU" b="1" dirty="0"/>
              <a:t>Общие принципы </a:t>
            </a:r>
            <a:r>
              <a:rPr lang="ru-RU" b="1" dirty="0" smtClean="0"/>
              <a:t>СМ:</a:t>
            </a:r>
          </a:p>
          <a:p>
            <a:pPr eaLnBrk="1" hangingPunct="1">
              <a:buFontTx/>
              <a:buChar char="-"/>
            </a:pPr>
            <a:r>
              <a:rPr lang="ru-RU" dirty="0" smtClean="0"/>
              <a:t>равные </a:t>
            </a:r>
            <a:r>
              <a:rPr lang="ru-RU" dirty="0"/>
              <a:t>возможности для индивидуальной </a:t>
            </a:r>
            <a:r>
              <a:rPr lang="ru-RU" dirty="0" smtClean="0"/>
              <a:t>работы, и ответа в паре или группе;</a:t>
            </a:r>
          </a:p>
          <a:p>
            <a:pPr eaLnBrk="1" hangingPunct="1">
              <a:buFontTx/>
              <a:buChar char="-"/>
            </a:pPr>
            <a:r>
              <a:rPr lang="ru-RU" dirty="0"/>
              <a:t>графические схемы для визуализации очередности ответов,  мнений и понятий;</a:t>
            </a:r>
          </a:p>
          <a:p>
            <a:pPr eaLnBrk="1" hangingPunct="1">
              <a:buFontTx/>
              <a:buChar char="-"/>
            </a:pPr>
            <a:r>
              <a:rPr lang="ru-RU" dirty="0" smtClean="0"/>
              <a:t>обеспечение </a:t>
            </a:r>
            <a:r>
              <a:rPr lang="ru-RU" dirty="0"/>
              <a:t>сменного состава пар и групп</a:t>
            </a:r>
            <a:r>
              <a:rPr lang="ru-RU" dirty="0" smtClean="0"/>
              <a:t>;</a:t>
            </a:r>
          </a:p>
          <a:p>
            <a:pPr eaLnBrk="1" hangingPunct="1">
              <a:buFontTx/>
              <a:buChar char="-"/>
            </a:pPr>
            <a:r>
              <a:rPr lang="ru-RU" dirty="0" smtClean="0"/>
              <a:t>использование речевых клише; </a:t>
            </a:r>
          </a:p>
          <a:p>
            <a:pPr eaLnBrk="1" hangingPunct="1">
              <a:buFontTx/>
              <a:buChar char="-"/>
            </a:pPr>
            <a:r>
              <a:rPr lang="ru-RU" dirty="0"/>
              <a:t>в</a:t>
            </a:r>
            <a:r>
              <a:rPr lang="ru-RU" dirty="0" smtClean="0"/>
              <a:t>озможность</a:t>
            </a:r>
            <a:r>
              <a:rPr lang="en-US" dirty="0" smtClean="0"/>
              <a:t> </a:t>
            </a:r>
            <a:r>
              <a:rPr lang="ru-RU" dirty="0" smtClean="0"/>
              <a:t>услышать разные точки зрения, и </a:t>
            </a:r>
            <a:r>
              <a:rPr lang="ru-RU" dirty="0"/>
              <a:t>сверить правильность </a:t>
            </a:r>
            <a:r>
              <a:rPr lang="ru-RU" dirty="0" smtClean="0"/>
              <a:t>ответов.</a:t>
            </a:r>
            <a:endParaRPr lang="ru-RU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827584" y="476672"/>
            <a:ext cx="7440612" cy="432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5400" kern="1200">
                <a:solidFill>
                  <a:srgbClr val="262626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rgbClr val="262626"/>
                </a:solidFill>
                <a:latin typeface="Impact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rgbClr val="262626"/>
                </a:solidFill>
                <a:latin typeface="Impact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rgbClr val="262626"/>
                </a:solidFill>
                <a:latin typeface="Impact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rgbClr val="262626"/>
                </a:solidFill>
                <a:latin typeface="Impact" pitchFamily="34" charset="0"/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>
              <a:defRPr/>
            </a:pPr>
            <a:r>
              <a:rPr lang="ru-RU" sz="2400" b="1" dirty="0" smtClean="0">
                <a:latin typeface="+mn-lt"/>
              </a:rPr>
              <a:t>Обучающие </a:t>
            </a:r>
            <a:r>
              <a:rPr lang="ru-RU" sz="2400" b="1" dirty="0">
                <a:latin typeface="+mn-lt"/>
              </a:rPr>
              <a:t>структуры  </a:t>
            </a:r>
            <a:r>
              <a:rPr lang="ru-RU" sz="2400" b="1" dirty="0" smtClean="0">
                <a:latin typeface="+mn-lt"/>
              </a:rPr>
              <a:t>помогут организовать:</a:t>
            </a:r>
            <a:endParaRPr lang="ru-RU" sz="2400" b="1" dirty="0">
              <a:latin typeface="+mn-lt"/>
            </a:endParaRPr>
          </a:p>
        </p:txBody>
      </p:sp>
      <p:sp>
        <p:nvSpPr>
          <p:cNvPr id="6" name="Объект 2"/>
          <p:cNvSpPr txBox="1">
            <a:spLocks/>
          </p:cNvSpPr>
          <p:nvPr/>
        </p:nvSpPr>
        <p:spPr bwMode="auto">
          <a:xfrm>
            <a:off x="4547890" y="944655"/>
            <a:ext cx="3444354" cy="16210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273050" indent="-2730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charset="0"/>
              <a:buChar char="•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93725" indent="-2730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charset="0"/>
              <a:buChar char="•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6836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charset="0"/>
              <a:buChar char="•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charset="0"/>
              <a:buChar char="•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charset="0"/>
              <a:buChar char="•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64592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1901952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19456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46888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buFontTx/>
              <a:buChar char="-"/>
            </a:pPr>
            <a:r>
              <a:rPr lang="ru-RU" b="1" smtClean="0"/>
              <a:t>работу в командах;</a:t>
            </a:r>
          </a:p>
          <a:p>
            <a:pPr eaLnBrk="1" hangingPunct="1">
              <a:buFontTx/>
              <a:buChar char="-"/>
            </a:pPr>
            <a:r>
              <a:rPr lang="ru-RU" b="1" smtClean="0"/>
              <a:t>работу в парах;</a:t>
            </a:r>
          </a:p>
          <a:p>
            <a:pPr eaLnBrk="1" hangingPunct="1">
              <a:buFontTx/>
              <a:buChar char="-"/>
            </a:pPr>
            <a:r>
              <a:rPr lang="ru-RU" smtClean="0"/>
              <a:t>фронтальную работу.</a:t>
            </a:r>
            <a:endParaRPr lang="ru-RU" dirty="0" smtClean="0"/>
          </a:p>
        </p:txBody>
      </p:sp>
      <p:sp>
        <p:nvSpPr>
          <p:cNvPr id="7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762000" y="6208713"/>
            <a:ext cx="7482408" cy="532655"/>
          </a:xfrm>
        </p:spPr>
        <p:txBody>
          <a:bodyPr/>
          <a:lstStyle/>
          <a:p>
            <a:pPr>
              <a:defRPr/>
            </a:pPr>
            <a:r>
              <a:rPr lang="ru-RU" dirty="0"/>
              <a:t>Сингапурская методика: современные способы организации учебного процесса. Из опыта работы учителя английского языка.</a:t>
            </a:r>
          </a:p>
        </p:txBody>
      </p:sp>
    </p:spTree>
    <p:extLst>
      <p:ext uri="{BB962C8B-B14F-4D97-AF65-F5344CB8AC3E}">
        <p14:creationId xmlns:p14="http://schemas.microsoft.com/office/powerpoint/2010/main" val="2513246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NewsPrint">
  <a:themeElements>
    <a:clrScheme name="NewsPrint">
      <a:dk1>
        <a:sysClr val="windowText" lastClr="000000"/>
      </a:dk1>
      <a:lt1>
        <a:sysClr val="window" lastClr="FFFFFF"/>
      </a:lt1>
      <a:dk2>
        <a:srgbClr val="303030"/>
      </a:dk2>
      <a:lt2>
        <a:srgbClr val="DEDEE0"/>
      </a:lt2>
      <a:accent1>
        <a:srgbClr val="AD0101"/>
      </a:accent1>
      <a:accent2>
        <a:srgbClr val="726056"/>
      </a:accent2>
      <a:accent3>
        <a:srgbClr val="AC956E"/>
      </a:accent3>
      <a:accent4>
        <a:srgbClr val="808DA9"/>
      </a:accent4>
      <a:accent5>
        <a:srgbClr val="424E5B"/>
      </a:accent5>
      <a:accent6>
        <a:srgbClr val="730E00"/>
      </a:accent6>
      <a:hlink>
        <a:srgbClr val="D26900"/>
      </a:hlink>
      <a:folHlink>
        <a:srgbClr val="D89243"/>
      </a:folHlink>
    </a:clrScheme>
    <a:fontScheme name="NewsPrint">
      <a:majorFont>
        <a:latin typeface="Impact"/>
        <a:ea typeface=""/>
        <a:cs typeface=""/>
        <a:font script="Jpan" typeface="HGP創英角ｺﾞｼｯｸUB"/>
        <a:font script="Hang" typeface="HY견고딕"/>
        <a:font script="Hans" typeface="微软雅黑"/>
        <a:font script="Hant" typeface="微軟正黑體"/>
        <a:font script="Arab" typeface="Tahoma"/>
        <a:font script="Hebr" typeface="To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NewsPrint">
      <a:fillStyleLst>
        <a:solidFill>
          <a:schemeClr val="phClr"/>
        </a:solidFill>
        <a:gradFill rotWithShape="1">
          <a:gsLst>
            <a:gs pos="0">
              <a:schemeClr val="phClr">
                <a:tint val="37000"/>
                <a:hueMod val="100000"/>
                <a:satMod val="200000"/>
                <a:lumMod val="88000"/>
              </a:schemeClr>
            </a:gs>
            <a:gs pos="100000">
              <a:schemeClr val="phClr">
                <a:tint val="53000"/>
                <a:shade val="100000"/>
                <a:hueMod val="100000"/>
                <a:satMod val="350000"/>
                <a:lumMod val="79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83000"/>
                <a:shade val="100000"/>
                <a:alpha val="100000"/>
                <a:hueMod val="100000"/>
                <a:satMod val="220000"/>
                <a:lumMod val="90000"/>
              </a:schemeClr>
            </a:gs>
            <a:gs pos="76000">
              <a:schemeClr val="phClr">
                <a:shade val="100000"/>
              </a:schemeClr>
            </a:gs>
            <a:gs pos="100000">
              <a:schemeClr val="phClr">
                <a:shade val="93000"/>
                <a:alpha val="100000"/>
                <a:satMod val="100000"/>
                <a:lumMod val="93000"/>
              </a:schemeClr>
            </a:gs>
          </a:gsLst>
          <a:path path="circle">
            <a:fillToRect l="15000" t="15000" r="100000" b="100000"/>
          </a:path>
        </a:gradFill>
      </a:fillStyleLst>
      <a:lnStyleLst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12700" dir="528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2700">
            <a:bevelT w="31750" h="127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3000"/>
              </a:schemeClr>
            </a:gs>
            <a:gs pos="100000">
              <a:schemeClr val="phClr">
                <a:shade val="55000"/>
              </a:schemeClr>
            </a:gs>
          </a:gsLst>
          <a:lin ang="5400000" scaled="1"/>
        </a:gradFill>
        <a:blipFill rotWithShape="1">
          <a:blip xmlns:r="http://schemas.openxmlformats.org/officeDocument/2006/relationships" r:embed="rId1">
            <a:duotone>
              <a:schemeClr val="phClr">
                <a:shade val="20000"/>
                <a:satMod val="350000"/>
                <a:lumMod val="125000"/>
              </a:schemeClr>
              <a:schemeClr val="phClr">
                <a:tint val="90000"/>
                <a:satMod val="25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NewsPrint">
  <a:themeElements>
    <a:clrScheme name="NewsPrint">
      <a:dk1>
        <a:sysClr val="windowText" lastClr="000000"/>
      </a:dk1>
      <a:lt1>
        <a:sysClr val="window" lastClr="FFFFFF"/>
      </a:lt1>
      <a:dk2>
        <a:srgbClr val="303030"/>
      </a:dk2>
      <a:lt2>
        <a:srgbClr val="DEDEE0"/>
      </a:lt2>
      <a:accent1>
        <a:srgbClr val="AD0101"/>
      </a:accent1>
      <a:accent2>
        <a:srgbClr val="726056"/>
      </a:accent2>
      <a:accent3>
        <a:srgbClr val="AC956E"/>
      </a:accent3>
      <a:accent4>
        <a:srgbClr val="808DA9"/>
      </a:accent4>
      <a:accent5>
        <a:srgbClr val="424E5B"/>
      </a:accent5>
      <a:accent6>
        <a:srgbClr val="730E00"/>
      </a:accent6>
      <a:hlink>
        <a:srgbClr val="D26900"/>
      </a:hlink>
      <a:folHlink>
        <a:srgbClr val="D89243"/>
      </a:folHlink>
    </a:clrScheme>
    <a:fontScheme name="NewsPrint">
      <a:majorFont>
        <a:latin typeface="Impact"/>
        <a:ea typeface=""/>
        <a:cs typeface=""/>
        <a:font script="Jpan" typeface="HGP創英角ｺﾞｼｯｸUB"/>
        <a:font script="Hang" typeface="HY견고딕"/>
        <a:font script="Hans" typeface="微软雅黑"/>
        <a:font script="Hant" typeface="微軟正黑體"/>
        <a:font script="Arab" typeface="Tahoma"/>
        <a:font script="Hebr" typeface="To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NewsPrint">
      <a:fillStyleLst>
        <a:solidFill>
          <a:schemeClr val="phClr"/>
        </a:solidFill>
        <a:gradFill rotWithShape="1">
          <a:gsLst>
            <a:gs pos="0">
              <a:schemeClr val="phClr">
                <a:tint val="37000"/>
                <a:hueMod val="100000"/>
                <a:satMod val="200000"/>
                <a:lumMod val="88000"/>
              </a:schemeClr>
            </a:gs>
            <a:gs pos="100000">
              <a:schemeClr val="phClr">
                <a:tint val="53000"/>
                <a:shade val="100000"/>
                <a:hueMod val="100000"/>
                <a:satMod val="350000"/>
                <a:lumMod val="79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83000"/>
                <a:shade val="100000"/>
                <a:alpha val="100000"/>
                <a:hueMod val="100000"/>
                <a:satMod val="220000"/>
                <a:lumMod val="90000"/>
              </a:schemeClr>
            </a:gs>
            <a:gs pos="76000">
              <a:schemeClr val="phClr">
                <a:shade val="100000"/>
              </a:schemeClr>
            </a:gs>
            <a:gs pos="100000">
              <a:schemeClr val="phClr">
                <a:shade val="93000"/>
                <a:alpha val="100000"/>
                <a:satMod val="100000"/>
                <a:lumMod val="93000"/>
              </a:schemeClr>
            </a:gs>
          </a:gsLst>
          <a:path path="circle">
            <a:fillToRect l="15000" t="15000" r="100000" b="100000"/>
          </a:path>
        </a:gradFill>
      </a:fillStyleLst>
      <a:lnStyleLst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12700" dir="528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2700">
            <a:bevelT w="31750" h="127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3000"/>
              </a:schemeClr>
            </a:gs>
            <a:gs pos="100000">
              <a:schemeClr val="phClr">
                <a:shade val="55000"/>
              </a:schemeClr>
            </a:gs>
          </a:gsLst>
          <a:lin ang="5400000" scaled="1"/>
        </a:gradFill>
        <a:blipFill rotWithShape="1">
          <a:blip xmlns:r="http://schemas.openxmlformats.org/officeDocument/2006/relationships" r:embed="rId1">
            <a:duotone>
              <a:schemeClr val="phClr">
                <a:shade val="20000"/>
                <a:satMod val="350000"/>
                <a:lumMod val="125000"/>
              </a:schemeClr>
              <a:schemeClr val="phClr">
                <a:tint val="90000"/>
                <a:satMod val="25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Newsprint</Template>
  <TotalTime>16299</TotalTime>
  <Words>3889</Words>
  <Application>Microsoft Office PowerPoint</Application>
  <PresentationFormat>Экран (4:3)</PresentationFormat>
  <Paragraphs>416</Paragraphs>
  <Slides>42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42</vt:i4>
      </vt:variant>
    </vt:vector>
  </HeadingPairs>
  <TitlesOfParts>
    <vt:vector size="44" baseType="lpstr">
      <vt:lpstr>NewsPrint</vt:lpstr>
      <vt:lpstr>1_NewsPrint</vt:lpstr>
      <vt:lpstr>Алия Ялышева учитель английского языка МБОУ СОШ № 10 </vt:lpstr>
      <vt:lpstr>What’s the end of the statement?</vt:lpstr>
      <vt:lpstr>По основным положениям  ФГОС  и  примерной программе по Иностранному языку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Session 1.</dc:title>
  <dc:creator>Алия</dc:creator>
  <cp:lastModifiedBy>Любовь В. Внукова</cp:lastModifiedBy>
  <cp:revision>248</cp:revision>
  <dcterms:created xsi:type="dcterms:W3CDTF">2013-11-07T16:15:59Z</dcterms:created>
  <dcterms:modified xsi:type="dcterms:W3CDTF">2014-08-19T08:21:41Z</dcterms:modified>
</cp:coreProperties>
</file>