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89" r:id="rId5"/>
    <p:sldId id="258" r:id="rId6"/>
    <p:sldId id="260" r:id="rId7"/>
    <p:sldId id="261" r:id="rId8"/>
    <p:sldId id="262" r:id="rId9"/>
    <p:sldId id="263" r:id="rId10"/>
    <p:sldId id="257" r:id="rId11"/>
    <p:sldId id="267" r:id="rId12"/>
    <p:sldId id="278" r:id="rId13"/>
    <p:sldId id="292" r:id="rId14"/>
    <p:sldId id="269" r:id="rId15"/>
    <p:sldId id="293" r:id="rId16"/>
    <p:sldId id="270" r:id="rId17"/>
    <p:sldId id="281" r:id="rId18"/>
    <p:sldId id="287" r:id="rId19"/>
    <p:sldId id="288" r:id="rId20"/>
    <p:sldId id="282" r:id="rId21"/>
    <p:sldId id="272" r:id="rId22"/>
    <p:sldId id="273" r:id="rId23"/>
    <p:sldId id="268" r:id="rId24"/>
    <p:sldId id="285" r:id="rId25"/>
    <p:sldId id="286" r:id="rId26"/>
    <p:sldId id="277" r:id="rId27"/>
    <p:sldId id="275" r:id="rId28"/>
    <p:sldId id="279" r:id="rId29"/>
    <p:sldId id="290" r:id="rId30"/>
    <p:sldId id="284" r:id="rId31"/>
    <p:sldId id="291" r:id="rId32"/>
    <p:sldId id="271" r:id="rId33"/>
    <p:sldId id="274" r:id="rId34"/>
    <p:sldId id="294" r:id="rId35"/>
    <p:sldId id="259" r:id="rId36"/>
    <p:sldId id="28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69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cd.org/publications/books/109110/chapters/Ten-Quick-Strategies-to-Increase-Motivation.aspx" TargetMode="External"/><Relationship Id="rId2" Type="http://schemas.openxmlformats.org/officeDocument/2006/relationships/hyperlink" Target="http://www.teachthought.com/teaching/21-simple-ideas-to-improve-student-motivati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usyteacher.org/3644-how-to-motivate-esl-students.html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2808312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Способы повышения мотивации на уроках английского языка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(на примерах УМК, учебных пособий и обучающих компьютерных программ издательства «Титул»)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013176"/>
            <a:ext cx="5904656" cy="1248544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/>
              <a:t>Казеичева Алёна Евгеньевна,</a:t>
            </a:r>
          </a:p>
          <a:p>
            <a:r>
              <a:rPr lang="ru-RU" dirty="0" smtClean="0"/>
              <a:t>заместитель руководителя Центра образовательных программ издательства «Титул», </a:t>
            </a:r>
          </a:p>
          <a:p>
            <a:r>
              <a:rPr lang="ru-RU" dirty="0" smtClean="0"/>
              <a:t>аспирант лаборатории дидактики иностранных языков Института содержания и методов обучения Российской академии образования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Рассмотрим мотивацию </a:t>
            </a:r>
            <a:br>
              <a:rPr lang="ru-RU" dirty="0" smtClean="0"/>
            </a:br>
            <a:r>
              <a:rPr lang="ru-RU" dirty="0" smtClean="0"/>
              <a:t>по важным функциям: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340121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развлекательная (игры, творчество);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эстетическая (оформление);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самоконтроль (возможность </a:t>
            </a:r>
            <a:r>
              <a:rPr lang="ru-RU" dirty="0"/>
              <a:t>видеть свой успех</a:t>
            </a:r>
            <a:r>
              <a:rPr lang="ru-RU" dirty="0" smtClean="0"/>
              <a:t>);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релаксационная </a:t>
            </a:r>
            <a:r>
              <a:rPr lang="ru-RU" dirty="0" smtClean="0"/>
              <a:t>(песни, стихи, </a:t>
            </a:r>
            <a:r>
              <a:rPr lang="ru-RU" dirty="0" smtClean="0"/>
              <a:t>рифмовки).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2" descr="https://www.englishteachers.ru/uploadedfiles/waresimgs/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418034" cy="193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0"/>
            <a:ext cx="4686665" cy="6741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3" cstate="print"/>
          <a:srcRect l="6146" t="3866" r="7813" b="16022"/>
          <a:stretch>
            <a:fillRect/>
          </a:stretch>
        </p:blipFill>
        <p:spPr bwMode="auto">
          <a:xfrm>
            <a:off x="3203848" y="0"/>
            <a:ext cx="512064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Выноска со стрелкой вправо 6"/>
          <p:cNvSpPr/>
          <p:nvPr/>
        </p:nvSpPr>
        <p:spPr>
          <a:xfrm rot="20319329">
            <a:off x="447567" y="2733590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16632"/>
            <a:ext cx="4890325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319329">
            <a:off x="879615" y="2733591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8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2214" t="5405" r="12213" b="10273"/>
          <a:stretch/>
        </p:blipFill>
        <p:spPr bwMode="auto">
          <a:xfrm>
            <a:off x="1331640" y="836712"/>
            <a:ext cx="7427168" cy="5760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1944215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 со стрелкой вправо 4"/>
          <p:cNvSpPr/>
          <p:nvPr/>
        </p:nvSpPr>
        <p:spPr>
          <a:xfrm rot="20510284">
            <a:off x="215516" y="3573016"/>
            <a:ext cx="2232248" cy="792088"/>
          </a:xfrm>
          <a:prstGeom prst="rightArrowCallout">
            <a:avLst>
              <a:gd name="adj1" fmla="val 31504"/>
              <a:gd name="adj2" fmla="val 25000"/>
              <a:gd name="adj3" fmla="val 25000"/>
              <a:gd name="adj4" fmla="val 7651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79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2" descr="https://www.englishteachers.ru/uploadedfiles/waresimgs/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1"/>
            <a:ext cx="152519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-12700"/>
            <a:ext cx="4952015" cy="6870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3"/>
          <p:cNvPicPr>
            <a:picLocks noChangeAspect="1"/>
          </p:cNvPicPr>
          <p:nvPr/>
        </p:nvPicPr>
        <p:blipFill>
          <a:blip r:embed="rId3" cstate="print"/>
          <a:srcRect l="2908" t="185" r="2574" b="68772"/>
          <a:stretch>
            <a:fillRect/>
          </a:stretch>
        </p:blipFill>
        <p:spPr bwMode="auto">
          <a:xfrm>
            <a:off x="2349120" y="980728"/>
            <a:ext cx="6794880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Выноска со стрелкой вправо 7"/>
          <p:cNvSpPr/>
          <p:nvPr/>
        </p:nvSpPr>
        <p:spPr>
          <a:xfrm rot="19826197">
            <a:off x="8171" y="3186722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8236" t="5405" r="8236" b="8682"/>
          <a:stretch/>
        </p:blipFill>
        <p:spPr bwMode="auto">
          <a:xfrm>
            <a:off x="1043608" y="1196752"/>
            <a:ext cx="7787208" cy="545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www.englishteachers.ru/uploadedfiles/waresimgs/2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636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право 5"/>
          <p:cNvSpPr/>
          <p:nvPr/>
        </p:nvSpPr>
        <p:spPr>
          <a:xfrm rot="20846859">
            <a:off x="175346" y="3530017"/>
            <a:ext cx="2232248" cy="792088"/>
          </a:xfrm>
          <a:prstGeom prst="rightArrowCallout">
            <a:avLst>
              <a:gd name="adj1" fmla="val 31504"/>
              <a:gd name="adj2" fmla="val 25000"/>
              <a:gd name="adj3" fmla="val 25000"/>
              <a:gd name="adj4" fmla="val 7651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3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2" descr="https://www.englishteachers.ru/uploadedfiles/waresimgs/3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482328" cy="201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Рисунок 3"/>
          <p:cNvPicPr>
            <a:picLocks noChangeAspect="1"/>
          </p:cNvPicPr>
          <p:nvPr/>
        </p:nvPicPr>
        <p:blipFill>
          <a:blip r:embed="rId3" cstate="print"/>
          <a:srcRect t="1500"/>
          <a:stretch>
            <a:fillRect/>
          </a:stretch>
        </p:blipFill>
        <p:spPr bwMode="auto">
          <a:xfrm>
            <a:off x="2411760" y="79084"/>
            <a:ext cx="6408712" cy="66102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Выноска со стрелкой вправо 5"/>
          <p:cNvSpPr/>
          <p:nvPr/>
        </p:nvSpPr>
        <p:spPr>
          <a:xfrm rot="19826197">
            <a:off x="8171" y="2682666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79" r="1331"/>
          <a:stretch>
            <a:fillRect/>
          </a:stretch>
        </p:blipFill>
        <p:spPr bwMode="auto">
          <a:xfrm>
            <a:off x="3635896" y="0"/>
            <a:ext cx="4968552" cy="6743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779" r="1331" b="33132"/>
          <a:stretch>
            <a:fillRect/>
          </a:stretch>
        </p:blipFill>
        <p:spPr bwMode="auto">
          <a:xfrm>
            <a:off x="2699792" y="260648"/>
            <a:ext cx="6264696" cy="5685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6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0648"/>
            <a:ext cx="1584176" cy="2058732"/>
          </a:xfrm>
          <a:prstGeom prst="rect">
            <a:avLst/>
          </a:prstGeom>
          <a:noFill/>
        </p:spPr>
      </p:pic>
      <p:sp>
        <p:nvSpPr>
          <p:cNvPr id="7" name="Выноска со стрелкой вправо 6"/>
          <p:cNvSpPr/>
          <p:nvPr/>
        </p:nvSpPr>
        <p:spPr>
          <a:xfrm rot="19826197">
            <a:off x="259691" y="2682665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Развлекательная 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 rotWithShape="1">
          <a:blip r:embed="rId2" cstate="print"/>
          <a:srcRect l="2745" t="4622" r="2386" b="3357"/>
          <a:stretch/>
        </p:blipFill>
        <p:spPr>
          <a:xfrm>
            <a:off x="1187624" y="926865"/>
            <a:ext cx="7761782" cy="5931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6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2" y="195265"/>
            <a:ext cx="1226902" cy="150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 со стрелкой вниз 1"/>
          <p:cNvSpPr/>
          <p:nvPr/>
        </p:nvSpPr>
        <p:spPr>
          <a:xfrm>
            <a:off x="3203848" y="195265"/>
            <a:ext cx="2166639" cy="123565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94815"/>
            <a:ext cx="5092965" cy="6640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6752" y="692696"/>
            <a:ext cx="5278322" cy="5952804"/>
          </a:xfrm>
          <a:prstGeom prst="rect">
            <a:avLst/>
          </a:prstGeom>
        </p:spPr>
      </p:pic>
      <p:pic>
        <p:nvPicPr>
          <p:cNvPr id="8194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9" y="253999"/>
            <a:ext cx="1398626" cy="166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право 5"/>
          <p:cNvSpPr/>
          <p:nvPr/>
        </p:nvSpPr>
        <p:spPr>
          <a:xfrm>
            <a:off x="145602" y="2477069"/>
            <a:ext cx="2601111" cy="81228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32173" y="3511986"/>
            <a:ext cx="2711636" cy="78110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52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3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003232" cy="619268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Мотивация</a:t>
            </a:r>
            <a:r>
              <a:rPr lang="ru-RU" dirty="0" smtClean="0"/>
              <a:t> – активные состояния психики, побуждающие человека совершать определенные виды действий </a:t>
            </a:r>
            <a:r>
              <a:rPr lang="ru-RU" sz="2400" i="1" dirty="0" smtClean="0"/>
              <a:t>(</a:t>
            </a:r>
            <a:r>
              <a:rPr lang="ru-RU" sz="2400" i="1" dirty="0"/>
              <a:t>Новейший философский словарь</a:t>
            </a:r>
            <a:r>
              <a:rPr lang="ru-RU" sz="2400" i="1" dirty="0" smtClean="0"/>
              <a:t>).</a:t>
            </a:r>
          </a:p>
          <a:p>
            <a:pPr marL="0" indent="0">
              <a:buNone/>
            </a:pPr>
            <a:endParaRPr lang="ru-RU" sz="2400" i="1" dirty="0" smtClean="0"/>
          </a:p>
          <a:p>
            <a:r>
              <a:rPr lang="ru-RU" b="1" dirty="0" smtClean="0"/>
              <a:t>Мотивация</a:t>
            </a:r>
            <a:r>
              <a:rPr lang="ru-RU" dirty="0" smtClean="0"/>
              <a:t> – осмысление </a:t>
            </a:r>
            <a:r>
              <a:rPr lang="ru-RU" dirty="0"/>
              <a:t>индивидом ситуации, выбор и оценка различных моделей поведения, их предполагаемых результатов и формирования на этой основе </a:t>
            </a:r>
            <a:r>
              <a:rPr lang="ru-RU" dirty="0" smtClean="0"/>
              <a:t>мотивов </a:t>
            </a:r>
            <a:r>
              <a:rPr lang="ru-RU" sz="2400" i="1" dirty="0" smtClean="0"/>
              <a:t>(Энциклопедия социологии, 2009).</a:t>
            </a:r>
          </a:p>
          <a:p>
            <a:pPr marL="0" indent="0">
              <a:buNone/>
            </a:pPr>
            <a:endParaRPr lang="ru-RU" sz="2400" i="1" dirty="0" smtClean="0"/>
          </a:p>
          <a:p>
            <a:r>
              <a:rPr lang="ru-RU" b="1" dirty="0" smtClean="0"/>
              <a:t>Мотив</a:t>
            </a:r>
            <a:r>
              <a:rPr lang="ru-RU" dirty="0" smtClean="0"/>
              <a:t> – это совокупность внешних или внутренних условий, вызывающих активность субъекта и определяющих её направленность </a:t>
            </a:r>
            <a:r>
              <a:rPr lang="ru-RU" sz="2400" i="1" dirty="0" smtClean="0"/>
              <a:t>(</a:t>
            </a:r>
            <a:r>
              <a:rPr lang="ru-RU" sz="2400" i="1" dirty="0" err="1" smtClean="0"/>
              <a:t>Бархаев</a:t>
            </a:r>
            <a:r>
              <a:rPr lang="ru-RU" sz="2400" i="1" dirty="0" smtClean="0"/>
              <a:t> Б.П. Педагогическая психология. – СПб.: Питер, 2009. – 448 с.)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636596" cy="2232248"/>
          </a:xfrm>
          <a:prstGeom prst="rect">
            <a:avLst/>
          </a:prstGeom>
          <a:noFill/>
        </p:spPr>
      </p:pic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8712968" cy="5939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245" t="48491" r="2887"/>
          <a:stretch>
            <a:fillRect/>
          </a:stretch>
        </p:blipFill>
        <p:spPr bwMode="auto">
          <a:xfrm>
            <a:off x="0" y="3284984"/>
            <a:ext cx="9043165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Выноска со стрелкой вниз 6"/>
          <p:cNvSpPr/>
          <p:nvPr/>
        </p:nvSpPr>
        <p:spPr>
          <a:xfrm>
            <a:off x="2051720" y="188640"/>
            <a:ext cx="1800200" cy="93610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4067944" y="188640"/>
            <a:ext cx="1800200" cy="3240360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Игра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16632"/>
            <a:ext cx="1985402" cy="2088232"/>
          </a:xfrm>
          <a:prstGeom prst="rect">
            <a:avLst/>
          </a:prstGeom>
          <a:noFill/>
        </p:spPr>
      </p:pic>
      <p:pic>
        <p:nvPicPr>
          <p:cNvPr id="4" name="Picture 2" descr="V:\pubs_new\happy_english.ru\Webinar\2014\18.06\Heru4(2)_p8-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92477"/>
            <a:ext cx="8676456" cy="5965523"/>
          </a:xfrm>
          <a:prstGeom prst="rect">
            <a:avLst/>
          </a:prstGeom>
          <a:noFill/>
        </p:spPr>
      </p:pic>
      <p:sp>
        <p:nvSpPr>
          <p:cNvPr id="7" name="Выноска с четырьмя стрелками 6"/>
          <p:cNvSpPr/>
          <p:nvPr/>
        </p:nvSpPr>
        <p:spPr>
          <a:xfrm rot="21166195">
            <a:off x="3971697" y="-196010"/>
            <a:ext cx="3174768" cy="2104007"/>
          </a:xfrm>
          <a:prstGeom prst="quadArrowCallout">
            <a:avLst>
              <a:gd name="adj1" fmla="val 13126"/>
              <a:gd name="adj2" fmla="val 22617"/>
              <a:gd name="adj3" fmla="val 18515"/>
              <a:gd name="adj4" fmla="val 5247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2014\18.06\Heru11_p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662" t="3814" r="5661" b="2317"/>
          <a:stretch>
            <a:fillRect/>
          </a:stretch>
        </p:blipFill>
        <p:spPr bwMode="auto">
          <a:xfrm>
            <a:off x="3851920" y="-20478"/>
            <a:ext cx="4896544" cy="6878478"/>
          </a:xfrm>
          <a:prstGeom prst="rect">
            <a:avLst/>
          </a:prstGeom>
          <a:noFill/>
        </p:spPr>
      </p:pic>
      <p:pic>
        <p:nvPicPr>
          <p:cNvPr id="29698" name="Picture 2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5000" cy="2524126"/>
          </a:xfrm>
          <a:prstGeom prst="rect">
            <a:avLst/>
          </a:prstGeom>
          <a:noFill/>
        </p:spPr>
      </p:pic>
      <p:sp>
        <p:nvSpPr>
          <p:cNvPr id="6" name="Выноска со стрелкой вправо 5"/>
          <p:cNvSpPr/>
          <p:nvPr/>
        </p:nvSpPr>
        <p:spPr>
          <a:xfrm>
            <a:off x="1043608" y="3501008"/>
            <a:ext cx="3024336" cy="79208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2" descr="https://www.englishteachers.ru/uploadedfiles/waresimgs/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39760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-11113"/>
            <a:ext cx="4997152" cy="6869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3" cstate="print"/>
          <a:srcRect l="5764" t="2908" r="6336" b="9036"/>
          <a:stretch>
            <a:fillRect/>
          </a:stretch>
        </p:blipFill>
        <p:spPr bwMode="auto">
          <a:xfrm>
            <a:off x="3347864" y="0"/>
            <a:ext cx="498021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Выноска со стрелкой вправо 6"/>
          <p:cNvSpPr/>
          <p:nvPr/>
        </p:nvSpPr>
        <p:spPr>
          <a:xfrm rot="20319329">
            <a:off x="519575" y="2661583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Самоконтроль,</a:t>
            </a:r>
          </a:p>
          <a:p>
            <a:pPr algn="ctr"/>
            <a:r>
              <a:rPr lang="ru-RU" dirty="0" smtClean="0"/>
              <a:t>самооценка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268" y="-15295"/>
            <a:ext cx="5010084" cy="68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4011"/>
          <a:stretch>
            <a:fillRect/>
          </a:stretch>
        </p:blipFill>
        <p:spPr bwMode="auto">
          <a:xfrm>
            <a:off x="1769992" y="3490176"/>
            <a:ext cx="6721511" cy="31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 со стрелкой вправо 4"/>
          <p:cNvSpPr/>
          <p:nvPr/>
        </p:nvSpPr>
        <p:spPr>
          <a:xfrm rot="1315244">
            <a:off x="232513" y="222485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489"/>
            <a:ext cx="8640960" cy="667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921769"/>
            <a:ext cx="6006754" cy="33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 со стрелкой вправо 4"/>
          <p:cNvSpPr/>
          <p:nvPr/>
        </p:nvSpPr>
        <p:spPr>
          <a:xfrm rot="1315244">
            <a:off x="232513" y="222485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31" t="2223" r="13325" b="3089"/>
          <a:stretch>
            <a:fillRect/>
          </a:stretch>
        </p:blipFill>
        <p:spPr bwMode="auto">
          <a:xfrm>
            <a:off x="683568" y="692696"/>
            <a:ext cx="8327974" cy="59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 со стрелкой вправо 5"/>
          <p:cNvSpPr/>
          <p:nvPr/>
        </p:nvSpPr>
        <p:spPr>
          <a:xfrm rot="1253243">
            <a:off x="3410438" y="903696"/>
            <a:ext cx="3395511" cy="1042793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0"/>
            <a:ext cx="4721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1"/>
            <a:ext cx="1526283" cy="2088232"/>
          </a:xfrm>
          <a:prstGeom prst="rect">
            <a:avLst/>
          </a:prstGeom>
          <a:noFill/>
        </p:spPr>
      </p:pic>
      <p:pic>
        <p:nvPicPr>
          <p:cNvPr id="6" name="Рисунок 1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2195736" y="116632"/>
            <a:ext cx="6406831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 со стрелкой вправо 6"/>
          <p:cNvSpPr/>
          <p:nvPr/>
        </p:nvSpPr>
        <p:spPr>
          <a:xfrm rot="20319329">
            <a:off x="47596" y="3255258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 l="5482" r="5702"/>
          <a:stretch>
            <a:fillRect/>
          </a:stretch>
        </p:blipFill>
        <p:spPr bwMode="auto">
          <a:xfrm>
            <a:off x="2699792" y="1772816"/>
            <a:ext cx="634428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901948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849007">
            <a:off x="733460" y="2595180"/>
            <a:ext cx="3024336" cy="79208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 rot="20319329">
            <a:off x="1085737" y="3572302"/>
            <a:ext cx="2912878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Стихотворение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6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4315" t="5385" r="14315" b="9265"/>
          <a:stretch/>
        </p:blipFill>
        <p:spPr bwMode="auto">
          <a:xfrm>
            <a:off x="1259632" y="1124744"/>
            <a:ext cx="756084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www.englishteachers.ru/uploadedfiles/waresimgs/4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1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низ 5"/>
          <p:cNvSpPr/>
          <p:nvPr/>
        </p:nvSpPr>
        <p:spPr>
          <a:xfrm>
            <a:off x="6300192" y="332656"/>
            <a:ext cx="1872208" cy="93610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5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Функции учебного мотива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8092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Можно выделить следующие </a:t>
            </a:r>
            <a:r>
              <a:rPr lang="ru-RU" sz="1800" b="1" dirty="0" smtClean="0"/>
              <a:t>функции учебных мотивов</a:t>
            </a:r>
            <a:r>
              <a:rPr lang="ru-RU" sz="1800" dirty="0" smtClean="0"/>
              <a:t>:</a:t>
            </a:r>
          </a:p>
          <a:p>
            <a:r>
              <a:rPr lang="ru-RU" sz="1800" b="1" dirty="0" smtClean="0"/>
              <a:t>побуждающую </a:t>
            </a:r>
            <a:r>
              <a:rPr lang="ru-RU" sz="1800" dirty="0" smtClean="0"/>
              <a:t>(мотив вызывает и обусловливает активность учащегося, его поведение и деятельность);</a:t>
            </a:r>
          </a:p>
          <a:p>
            <a:r>
              <a:rPr lang="ru-RU" sz="1800" b="1" dirty="0" smtClean="0"/>
              <a:t>направляющую </a:t>
            </a:r>
            <a:r>
              <a:rPr lang="ru-RU" sz="1800" dirty="0" smtClean="0"/>
              <a:t>(выбор и осуществление определенной линии поведения, достижения конкретных целей);</a:t>
            </a:r>
          </a:p>
          <a:p>
            <a:r>
              <a:rPr lang="ru-RU" sz="1800" b="1" dirty="0" smtClean="0"/>
              <a:t>регулирующую </a:t>
            </a:r>
            <a:r>
              <a:rPr lang="ru-RU" sz="1800" dirty="0" smtClean="0"/>
              <a:t>(мотив предопределяет характер поведения и деятельности от чего и зависит реализация в поведении и деятельности учащегося либо личных, либо общественно-значимых потребностей). </a:t>
            </a:r>
          </a:p>
          <a:p>
            <a:pPr lvl="1"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Наряду с указанными, выделяют еще и следующие функции мотива:</a:t>
            </a:r>
          </a:p>
          <a:p>
            <a:r>
              <a:rPr lang="ru-RU" sz="1800" dirty="0" smtClean="0"/>
              <a:t> стимулирующую, управляющую, организующую (Е.П. Ильин); </a:t>
            </a:r>
          </a:p>
          <a:p>
            <a:r>
              <a:rPr lang="ru-RU" sz="1800" dirty="0" smtClean="0"/>
              <a:t>структурирующую (О.К. Тихомиров);</a:t>
            </a:r>
          </a:p>
          <a:p>
            <a:r>
              <a:rPr lang="ru-RU" sz="1800" dirty="0" smtClean="0"/>
              <a:t>смыслообразующую (А.Н. Леонтьев);</a:t>
            </a:r>
          </a:p>
          <a:p>
            <a:r>
              <a:rPr lang="ru-RU" sz="1800" dirty="0" smtClean="0"/>
              <a:t>контролирующую (А.В. Запорожец);</a:t>
            </a:r>
          </a:p>
          <a:p>
            <a:r>
              <a:rPr lang="ru-RU" sz="1800" dirty="0" smtClean="0"/>
              <a:t>защитную (К. Обуховский) 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572000" y="5373216"/>
            <a:ext cx="2088232" cy="792088"/>
            <a:chOff x="4572000" y="5373216"/>
            <a:chExt cx="2088232" cy="792088"/>
          </a:xfrm>
        </p:grpSpPr>
        <p:sp>
          <p:nvSpPr>
            <p:cNvPr id="4" name="Правая фигурная скобка 3"/>
            <p:cNvSpPr/>
            <p:nvPr/>
          </p:nvSpPr>
          <p:spPr>
            <a:xfrm>
              <a:off x="4572000" y="5373216"/>
              <a:ext cx="216024" cy="648072"/>
            </a:xfrm>
            <a:prstGeom prst="rightBrac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4788024" y="5373216"/>
              <a:ext cx="1872208" cy="792088"/>
            </a:xfrm>
            <a:prstGeom prst="cloud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регуляция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Выгнутая вниз стрелка 17"/>
          <p:cNvSpPr/>
          <p:nvPr/>
        </p:nvSpPr>
        <p:spPr>
          <a:xfrm rot="16738808">
            <a:off x="4039693" y="2971328"/>
            <a:ext cx="2652382" cy="1467241"/>
          </a:xfrm>
          <a:prstGeom prst="curvedUpArrow">
            <a:avLst>
              <a:gd name="adj1" fmla="val 14688"/>
              <a:gd name="adj2" fmla="val 36569"/>
              <a:gd name="adj3" fmla="val 26029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6434217">
            <a:off x="3889857" y="2052154"/>
            <a:ext cx="3728409" cy="2981312"/>
          </a:xfrm>
          <a:prstGeom prst="curvedUpArrow">
            <a:avLst>
              <a:gd name="adj1" fmla="val 8688"/>
              <a:gd name="adj2" fmla="val 21941"/>
              <a:gd name="adj3" fmla="val 22351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622906" cy="1800200"/>
          </a:xfrm>
          <a:prstGeom prst="rect">
            <a:avLst/>
          </a:prstGeom>
          <a:noFill/>
        </p:spPr>
      </p:pic>
      <p:pic>
        <p:nvPicPr>
          <p:cNvPr id="63491" name="Picture 2" descr="C:\Users\Myshika\Desktop\вебинар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3797"/>
          <a:stretch>
            <a:fillRect/>
          </a:stretch>
        </p:blipFill>
        <p:spPr>
          <a:xfrm>
            <a:off x="158750" y="908720"/>
            <a:ext cx="4268788" cy="5688930"/>
          </a:xfrm>
          <a:noFill/>
        </p:spPr>
      </p:pic>
      <p:pic>
        <p:nvPicPr>
          <p:cNvPr id="63492" name="Picture 3" descr="C:\Users\Myshika\Desktop\вебинар\Безымянн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83968" y="908720"/>
            <a:ext cx="4192588" cy="5392737"/>
          </a:xfrm>
          <a:noFill/>
        </p:spPr>
      </p:pic>
      <p:sp>
        <p:nvSpPr>
          <p:cNvPr id="6" name="Выноска со стрелкой вниз 5"/>
          <p:cNvSpPr/>
          <p:nvPr/>
        </p:nvSpPr>
        <p:spPr>
          <a:xfrm>
            <a:off x="3275856" y="188640"/>
            <a:ext cx="208823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5868144" y="260648"/>
            <a:ext cx="172819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4203" t="10178" r="14203" b="11862"/>
          <a:stretch/>
        </p:blipFill>
        <p:spPr bwMode="auto">
          <a:xfrm>
            <a:off x="1691680" y="1628800"/>
            <a:ext cx="676875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1"/>
            <a:ext cx="1872207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низ 5"/>
          <p:cNvSpPr/>
          <p:nvPr/>
        </p:nvSpPr>
        <p:spPr>
          <a:xfrm>
            <a:off x="4427984" y="530678"/>
            <a:ext cx="2592288" cy="118813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4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2014\18.06\HEru4SB(2)_p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8698" y="0"/>
            <a:ext cx="498725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V:\pubs_new\happy_english.ru\Webinar\2014\18.06\HEru4SB(2)_p74.jpg"/>
          <p:cNvPicPr>
            <a:picLocks noChangeAspect="1" noChangeArrowheads="1"/>
          </p:cNvPicPr>
          <p:nvPr/>
        </p:nvPicPr>
        <p:blipFill>
          <a:blip r:embed="rId2" cstate="print"/>
          <a:srcRect l="7219" t="49349" r="7594" b="2351"/>
          <a:stretch>
            <a:fillRect/>
          </a:stretch>
        </p:blipFill>
        <p:spPr bwMode="auto">
          <a:xfrm>
            <a:off x="2701358" y="1916832"/>
            <a:ext cx="6187992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Выноска со стрелкой вправо 5"/>
          <p:cNvSpPr/>
          <p:nvPr/>
        </p:nvSpPr>
        <p:spPr>
          <a:xfrm rot="20319329">
            <a:off x="371126" y="3117162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1026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16632"/>
            <a:ext cx="198540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www.englishteachers.ru/uploadedfiles/waresimgs/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1"/>
            <a:ext cx="1601447" cy="208823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79512" y="642938"/>
            <a:ext cx="8784976" cy="6215062"/>
            <a:chOff x="179512" y="642938"/>
            <a:chExt cx="8784976" cy="6215062"/>
          </a:xfrm>
        </p:grpSpPr>
        <p:pic>
          <p:nvPicPr>
            <p:cNvPr id="4" name="Picture 4" descr="HEru7SB_064"/>
            <p:cNvPicPr>
              <a:picLocks noChangeAspect="1" noChangeArrowheads="1"/>
            </p:cNvPicPr>
            <p:nvPr/>
          </p:nvPicPr>
          <p:blipFill>
            <a:blip r:embed="rId3" cstate="print"/>
            <a:srcRect l="3846"/>
            <a:stretch>
              <a:fillRect/>
            </a:stretch>
          </p:blipFill>
          <p:spPr bwMode="auto">
            <a:xfrm>
              <a:off x="179512" y="642938"/>
              <a:ext cx="4487738" cy="6215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5" descr="HEru7SB_065"/>
            <p:cNvPicPr>
              <a:picLocks noChangeAspect="1" noChangeArrowheads="1"/>
            </p:cNvPicPr>
            <p:nvPr/>
          </p:nvPicPr>
          <p:blipFill>
            <a:blip r:embed="rId4" cstate="print"/>
            <a:srcRect t="1655" r="8148"/>
            <a:stretch>
              <a:fillRect/>
            </a:stretch>
          </p:blipFill>
          <p:spPr bwMode="auto">
            <a:xfrm>
              <a:off x="4644008" y="692696"/>
              <a:ext cx="4320480" cy="6165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Выноска со стрелкой влево 7"/>
          <p:cNvSpPr/>
          <p:nvPr/>
        </p:nvSpPr>
        <p:spPr>
          <a:xfrm rot="20016520">
            <a:off x="6838469" y="370075"/>
            <a:ext cx="1800200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sum up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Очень важна установка на успех.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Помогает смена форм организации занятий (классно-урочная – экскурсия – пикник – ток-шоу и т.д.).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Встаньте на одну ступень с теми, кого обучаете (если у доски отвечает ученик – займите его место за партой, послушайте «из народа»).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Возложите ответственность на учащихся (помните, согласно ФГОС мы учим учиться, а не вкладываем уже готовые знания).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Приносите на урок своё хорошее настроение и оптимизм – они передадутся учащимся и помогут сформировать у них мотивацию на успех.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02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Probably </a:t>
            </a:r>
            <a:r>
              <a:rPr lang="en-US" dirty="0" smtClean="0"/>
              <a:t>useful links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http://www.teachthought.com/teaching/21-simple-ideas-to-improve-student-motivatio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www.ascd.org/publications/books/109110/chapters/Ten-Quick-Strategies-to-Increase-Motivation.aspx</a:t>
            </a:r>
            <a:r>
              <a:rPr lang="en-US" dirty="0" smtClean="0"/>
              <a:t> 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busyteacher.org/3644-how-to-motivate-esl-students.html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Вопросы приветствуются! 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47664" y="3789040"/>
            <a:ext cx="6336704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заместитель руководителя Центра образовательных программ издательства «Титул»,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аспирант лаборатории дидактики иностранных языков Института содержания и методов обучения Российской академии образования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/>
              <a:t>E-mail</a:t>
            </a:r>
            <a:r>
              <a:rPr lang="ru-RU" sz="1600" dirty="0" smtClean="0"/>
              <a:t>: </a:t>
            </a:r>
            <a:r>
              <a:rPr lang="en-US" sz="1600" b="1" dirty="0" smtClean="0"/>
              <a:t>alyonaek@titul.ru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3528" y="260648"/>
            <a:ext cx="2448272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Мотивы общественного содержания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23528" y="4027834"/>
            <a:ext cx="2448272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условиях соревнования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375756" y="3729527"/>
            <a:ext cx="2448272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Продуктивные виды деятельности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267744" y="861789"/>
            <a:ext cx="2448272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Игровая мотивация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5724128" y="1628800"/>
            <a:ext cx="2448272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Трудовой мотив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940152" y="3429000"/>
            <a:ext cx="2448272" cy="2304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Мотив морального содержания</a:t>
            </a:r>
            <a:endParaRPr lang="ru-RU" dirty="0"/>
          </a:p>
        </p:txBody>
      </p:sp>
      <p:sp>
        <p:nvSpPr>
          <p:cNvPr id="10" name="Выгнутая вверх стрелка 9"/>
          <p:cNvSpPr/>
          <p:nvPr/>
        </p:nvSpPr>
        <p:spPr>
          <a:xfrm rot="1317074">
            <a:off x="2317583" y="210531"/>
            <a:ext cx="1224136" cy="504056"/>
          </a:xfrm>
          <a:prstGeom prst="curved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 rot="21338949">
            <a:off x="8228082" y="2785883"/>
            <a:ext cx="504056" cy="1487091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4786753">
            <a:off x="2464318" y="5719769"/>
            <a:ext cx="614962" cy="1345285"/>
          </a:xfrm>
          <a:prstGeom prst="curvedLeftArrow">
            <a:avLst>
              <a:gd name="adj1" fmla="val 25000"/>
              <a:gd name="adj2" fmla="val 47951"/>
              <a:gd name="adj3" fmla="val 328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43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124744"/>
          <a:ext cx="7992888" cy="5469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395747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Give students a sense of control.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Позволить обучающимся самим сделать какой-либо выбор и контролировать последствия.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Define the objectives.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Отсутствие цели распоясывает.  Поставьте</a:t>
                      </a:r>
                      <a:r>
                        <a:rPr lang="ru-RU" baseline="0" dirty="0" smtClean="0"/>
                        <a:t> цели в начале обучения и преследуйте их.</a:t>
                      </a:r>
                      <a:endParaRPr lang="ru-RU" dirty="0"/>
                    </a:p>
                  </a:txBody>
                  <a:tcPr/>
                </a:tc>
              </a:tr>
              <a:tr h="9758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Create a threat-free environment.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Создавайте угрожающе-свободную «среду обучения». </a:t>
                      </a:r>
                      <a:endParaRPr lang="ru-RU" dirty="0"/>
                    </a:p>
                  </a:txBody>
                  <a:tcPr/>
                </a:tc>
              </a:tr>
              <a:tr h="1561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Change your scenery.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«Серые клеточки» любят</a:t>
                      </a:r>
                      <a:r>
                        <a:rPr lang="ru-RU" baseline="0" dirty="0" smtClean="0"/>
                        <a:t> новую почву (форму, среду) для размышлений.  Иногда полезно выйти за рамки классно-урочной системы.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510219"/>
              </p:ext>
            </p:extLst>
          </p:nvPr>
        </p:nvGraphicFramePr>
        <p:xfrm>
          <a:off x="395536" y="908721"/>
          <a:ext cx="8280920" cy="5331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6335"/>
                <a:gridCol w="4774585"/>
              </a:tblGrid>
              <a:tr h="474463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7496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Offer varied experiences.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Знайте, чем увлекаются ваши учащиеся. Это хороший инструмент для работы.</a:t>
                      </a:r>
                      <a:endParaRPr lang="ru-RU" dirty="0"/>
                    </a:p>
                  </a:txBody>
                  <a:tcPr/>
                </a:tc>
              </a:tr>
              <a:tr h="10032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Use positive competition.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Дружественное соперничество еще никогда не</a:t>
                      </a:r>
                      <a:r>
                        <a:rPr lang="ru-RU" baseline="0" dirty="0" smtClean="0"/>
                        <a:t> было лишним (дискуссия, дебаты, малые группы сотрудничества и т.д.)</a:t>
                      </a:r>
                      <a:endParaRPr lang="ru-RU" dirty="0"/>
                    </a:p>
                  </a:txBody>
                  <a:tcPr/>
                </a:tc>
              </a:tr>
              <a:tr h="1275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Offer rewards.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Поощряйте своих</a:t>
                      </a:r>
                      <a:r>
                        <a:rPr lang="ru-RU" baseline="0" dirty="0" smtClean="0"/>
                        <a:t> учащихся. Смайлики, стикеры с хорошим отзывом о работе, видеоролик, который ребята так хотели посмотреть и т.д.</a:t>
                      </a:r>
                      <a:endParaRPr lang="ru-RU" dirty="0"/>
                    </a:p>
                  </a:txBody>
                  <a:tcPr/>
                </a:tc>
              </a:tr>
              <a:tr h="818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Give students responsibility.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Позвольте учащимся быть ответственным за что-либо.</a:t>
                      </a:r>
                      <a:r>
                        <a:rPr lang="ru-RU" baseline="0" dirty="0" smtClean="0"/>
                        <a:t> Назначайте ответственных за определенные задания, мероприятия и т.д.</a:t>
                      </a:r>
                      <a:endParaRPr lang="ru-RU" dirty="0"/>
                    </a:p>
                  </a:txBody>
                  <a:tcPr/>
                </a:tc>
              </a:tr>
              <a:tr h="818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Allow students to work together.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Объединяйте</a:t>
                      </a:r>
                      <a:r>
                        <a:rPr lang="ru-RU" baseline="0" dirty="0" smtClean="0"/>
                        <a:t> обучающихся в сбалансированные группы. Практикуйте обучение в сотрудничестве.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422047"/>
              </p:ext>
            </p:extLst>
          </p:nvPr>
        </p:nvGraphicFramePr>
        <p:xfrm>
          <a:off x="395536" y="980727"/>
          <a:ext cx="7992888" cy="4730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48284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Give praise when earned.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Хвалите, когда учащийся это заработал.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Encourage self-reflection.</a:t>
                      </a:r>
                      <a:endParaRPr lang="ru-RU" sz="1800" dirty="0" smtClean="0"/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Научите учащихся быть</a:t>
                      </a:r>
                      <a:r>
                        <a:rPr lang="ru-RU" sz="1800" baseline="0" dirty="0" smtClean="0"/>
                        <a:t> критичными к тому, что они сделали, задавать себе вопросы.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Be excited.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Поделитесь с учащимися</a:t>
                      </a:r>
                      <a:r>
                        <a:rPr lang="ru-RU" sz="1800" baseline="0" dirty="0" smtClean="0"/>
                        <a:t> своим энтузиазмом. 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Know your students.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Знайте своих учащихся как личности.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 Harness student interests.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Преподносите материал с опорой на интересы ваших учащихся.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26754"/>
              </p:ext>
            </p:extLst>
          </p:nvPr>
        </p:nvGraphicFramePr>
        <p:xfrm>
          <a:off x="395536" y="1052736"/>
          <a:ext cx="8280920" cy="5112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4392488"/>
              </a:tblGrid>
              <a:tr h="50503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Help students find intrinsic motivation.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Помогите найти причину, зачем что-то необходимо знать.</a:t>
                      </a:r>
                      <a:endParaRPr lang="ru-RU" dirty="0"/>
                    </a:p>
                  </a:txBody>
                  <a:tcPr/>
                </a:tc>
              </a:tr>
              <a:tr h="8716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 student anxiety.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Постарайтесь донести</a:t>
                      </a:r>
                      <a:r>
                        <a:rPr lang="ru-RU" baseline="0" dirty="0" smtClean="0"/>
                        <a:t> до учащегося, что его опасения о неуспехе напрасны.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Make goals high but attainable.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Задавайте планку, которая будет казаться высокой для учащихся, но вы</a:t>
                      </a:r>
                      <a:r>
                        <a:rPr lang="ru-RU" baseline="0" dirty="0" smtClean="0"/>
                        <a:t> будете уверены, что она </a:t>
                      </a:r>
                      <a:r>
                        <a:rPr lang="ru-RU" dirty="0" smtClean="0"/>
                        <a:t>реально</a:t>
                      </a:r>
                      <a:r>
                        <a:rPr lang="ru-RU" baseline="0" dirty="0" smtClean="0"/>
                        <a:t> достижима.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Give feedback and offer chances to improve.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Наладьте</a:t>
                      </a:r>
                      <a:r>
                        <a:rPr lang="ru-RU" baseline="0" dirty="0" smtClean="0"/>
                        <a:t> с обучающимися обратную связь. Покажите им, что задавать вопросы и переспрашивать по теме урока – не преступление.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5201816"/>
            <a:ext cx="849694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446459"/>
              </p:ext>
            </p:extLst>
          </p:nvPr>
        </p:nvGraphicFramePr>
        <p:xfrm>
          <a:off x="611560" y="1124744"/>
          <a:ext cx="7704856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728636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359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 progress.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Отслеживайте прогресс учащихся. Демонстрируйте его своим учащимся.</a:t>
                      </a:r>
                      <a:endParaRPr lang="ru-RU" dirty="0"/>
                    </a:p>
                  </a:txBody>
                  <a:tcPr/>
                </a:tc>
              </a:tr>
              <a:tr h="1758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Make things fun.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Разбавляйте школьную жизнь,</a:t>
                      </a:r>
                      <a:r>
                        <a:rPr lang="ru-RU" baseline="0" dirty="0" smtClean="0"/>
                        <a:t> учебный процесс веселыми, несущими образовательную ценность, мероприятиями (событиями </a:t>
                      </a:r>
                      <a:r>
                        <a:rPr lang="ru-RU" baseline="0" dirty="0" err="1" smtClean="0"/>
                        <a:t>и.т.д</a:t>
                      </a:r>
                      <a:r>
                        <a:rPr lang="ru-RU" baseline="0" dirty="0" smtClean="0"/>
                        <a:t>.)</a:t>
                      </a:r>
                      <a:endParaRPr lang="ru-RU" dirty="0"/>
                    </a:p>
                  </a:txBody>
                  <a:tcPr/>
                </a:tc>
              </a:tr>
              <a:tr h="1266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Provide opportunities for success.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Покажите, что у каждого есть сильные стороны. Давайте установку на успех.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701</Words>
  <Application>Microsoft Office PowerPoint</Application>
  <PresentationFormat>Экран (4:3)</PresentationFormat>
  <Paragraphs>137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Arial</vt:lpstr>
      <vt:lpstr>Calibri</vt:lpstr>
      <vt:lpstr>Тема Office</vt:lpstr>
      <vt:lpstr>Способы повышения мотивации на уроках английского языка  (на примерах УМК, учебных пособий и обучающих компьютерных программ издательства «Титул»)</vt:lpstr>
      <vt:lpstr>Презентация PowerPoint</vt:lpstr>
      <vt:lpstr>Функции учебного мотива</vt:lpstr>
      <vt:lpstr>Презентация PowerPoint</vt:lpstr>
      <vt:lpstr>21 Simple Ideas To Improve Student Motivation </vt:lpstr>
      <vt:lpstr>21 Simple Ideas To Improve Student Motivation </vt:lpstr>
      <vt:lpstr>21 Simple Ideas To Improve Student Motivation </vt:lpstr>
      <vt:lpstr>21 Simple Ideas To Improve Student Motivation </vt:lpstr>
      <vt:lpstr>21 Simple Ideas To Improve Student Motivation </vt:lpstr>
      <vt:lpstr>Рассмотрим мотивацию  по важным функциям: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To sum up</vt:lpstr>
      <vt:lpstr>Probably useful links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cp:lastModifiedBy>Алена Казеичева</cp:lastModifiedBy>
  <cp:revision>74</cp:revision>
  <dcterms:modified xsi:type="dcterms:W3CDTF">2015-03-02T21:06:09Z</dcterms:modified>
</cp:coreProperties>
</file>