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9" r:id="rId4"/>
    <p:sldId id="258" r:id="rId5"/>
    <p:sldId id="270" r:id="rId6"/>
    <p:sldId id="271" r:id="rId7"/>
    <p:sldId id="260" r:id="rId8"/>
    <p:sldId id="265" r:id="rId9"/>
    <p:sldId id="272" r:id="rId10"/>
    <p:sldId id="261" r:id="rId11"/>
    <p:sldId id="262" r:id="rId12"/>
    <p:sldId id="263" r:id="rId13"/>
    <p:sldId id="279" r:id="rId14"/>
    <p:sldId id="280" r:id="rId15"/>
    <p:sldId id="282" r:id="rId16"/>
    <p:sldId id="283" r:id="rId17"/>
    <p:sldId id="284" r:id="rId18"/>
    <p:sldId id="264" r:id="rId19"/>
    <p:sldId id="273" r:id="rId20"/>
    <p:sldId id="274" r:id="rId21"/>
    <p:sldId id="275" r:id="rId22"/>
    <p:sldId id="276" r:id="rId23"/>
    <p:sldId id="266" r:id="rId24"/>
    <p:sldId id="267" r:id="rId25"/>
    <p:sldId id="277" r:id="rId26"/>
    <p:sldId id="285" r:id="rId27"/>
    <p:sldId id="286" r:id="rId28"/>
    <p:sldId id="287" r:id="rId29"/>
    <p:sldId id="288" r:id="rId30"/>
    <p:sldId id="268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8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16.06.2015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16.06.2015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16.06.2015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4.jpeg"/><Relationship Id="rId4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2204864"/>
            <a:ext cx="8640960" cy="1470025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Учет психологических особенностей детей при обучении английскому языку.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Работа с гиперактивными детьми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4048" y="5229200"/>
            <a:ext cx="3992488" cy="1489720"/>
          </a:xfrm>
        </p:spPr>
        <p:txBody>
          <a:bodyPr>
            <a:normAutofit fontScale="55000" lnSpcReduction="20000"/>
          </a:bodyPr>
          <a:lstStyle/>
          <a:p>
            <a:pPr algn="r">
              <a:defRPr/>
            </a:pPr>
            <a:r>
              <a:rPr lang="ru-RU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Буров Илья Михайлович</a:t>
            </a:r>
            <a:endParaRPr lang="en-US" b="1" i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defRPr/>
            </a:pPr>
            <a:r>
              <a:rPr lang="ru-RU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ведущий методист издательства «Титул», аспирант Университета Российской Академии Образования кафедры методики преподавания иностранных языков.</a:t>
            </a:r>
          </a:p>
          <a:p>
            <a:endParaRPr lang="ru-RU" dirty="0"/>
          </a:p>
        </p:txBody>
      </p:sp>
      <p:pic>
        <p:nvPicPr>
          <p:cNvPr id="4" name="Picture 2" descr="C:\Documents and Settings\bim\Рабочий стол\логотипы\Титул_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116632"/>
            <a:ext cx="1944216" cy="11829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16632"/>
            <a:ext cx="8229600" cy="1143000"/>
          </a:xfrm>
        </p:spPr>
        <p:txBody>
          <a:bodyPr/>
          <a:lstStyle/>
          <a:p>
            <a:r>
              <a:rPr lang="ru-RU" dirty="0" smtClean="0"/>
              <a:t>Ресурсы поделок</a:t>
            </a: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132602"/>
            <a:ext cx="3781151" cy="5373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132603"/>
            <a:ext cx="3775357" cy="5372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 descr="C:\Users\Alexey\Desktop\Обложки\Kur_Bird_Cove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1"/>
            <a:ext cx="1498086" cy="20608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Помощники непосед: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игрушки;</a:t>
            </a:r>
          </a:p>
          <a:p>
            <a:r>
              <a:rPr lang="ru-RU" dirty="0" smtClean="0"/>
              <a:t>карточки с картинками;</a:t>
            </a:r>
          </a:p>
          <a:p>
            <a:r>
              <a:rPr lang="ru-RU" dirty="0" smtClean="0"/>
              <a:t>раздаточный материал;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Позволяют дольше удерживать внимание и сдерживать чрезмерную активность.</a:t>
            </a:r>
          </a:p>
          <a:p>
            <a:pPr>
              <a:buNone/>
            </a:pPr>
            <a:r>
              <a:rPr lang="ru-RU" dirty="0" smtClean="0"/>
              <a:t>Развивается мелкая моторика.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Примеры: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0162" y="908720"/>
            <a:ext cx="4237276" cy="59500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956998"/>
            <a:ext cx="4200650" cy="59781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C:\Users\Alexey\Desktop\Обложки\CHE_Book1_Cove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-20006" y="0"/>
            <a:ext cx="1063613" cy="1441992"/>
          </a:xfrm>
          <a:prstGeom prst="rect">
            <a:avLst/>
          </a:prstGeom>
          <a:noFill/>
        </p:spPr>
      </p:pic>
      <p:pic>
        <p:nvPicPr>
          <p:cNvPr id="9" name="Picture 5" descr="C:\Users\Alexey\Desktop\Обложки\CHE_Book4_Cover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1"/>
            <a:ext cx="1019923" cy="13831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115888"/>
            <a:ext cx="8229600" cy="563562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О чем говорят птицы</a:t>
            </a:r>
          </a:p>
        </p:txBody>
      </p:sp>
      <p:pic>
        <p:nvPicPr>
          <p:cNvPr id="2867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716463" y="836613"/>
            <a:ext cx="4068762" cy="5688012"/>
          </a:xfrm>
          <a:noFill/>
        </p:spPr>
      </p:pic>
      <p:pic>
        <p:nvPicPr>
          <p:cNvPr id="2867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836613"/>
            <a:ext cx="4159250" cy="578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19887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922337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«</a:t>
            </a:r>
            <a:r>
              <a:rPr lang="ru-RU" dirty="0" err="1" smtClean="0"/>
              <a:t>Развивашки</a:t>
            </a:r>
            <a:r>
              <a:rPr lang="ru-RU" dirty="0" smtClean="0"/>
              <a:t>». Развитие мышления.</a:t>
            </a:r>
          </a:p>
        </p:txBody>
      </p:sp>
      <p:pic>
        <p:nvPicPr>
          <p:cNvPr id="2969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54013" y="981075"/>
            <a:ext cx="8321675" cy="5686425"/>
          </a:xfrm>
          <a:noFill/>
        </p:spPr>
      </p:pic>
    </p:spTree>
    <p:extLst>
      <p:ext uri="{BB962C8B-B14F-4D97-AF65-F5344CB8AC3E}">
        <p14:creationId xmlns:p14="http://schemas.microsoft.com/office/powerpoint/2010/main" val="3391834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922337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«</a:t>
            </a:r>
            <a:r>
              <a:rPr lang="ru-RU" dirty="0" err="1" smtClean="0"/>
              <a:t>Развивашки</a:t>
            </a:r>
            <a:r>
              <a:rPr lang="ru-RU" dirty="0" smtClean="0"/>
              <a:t>»</a:t>
            </a:r>
          </a:p>
        </p:txBody>
      </p:sp>
      <p:pic>
        <p:nvPicPr>
          <p:cNvPr id="3072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50850" y="976313"/>
            <a:ext cx="8153400" cy="5614987"/>
          </a:xfrm>
          <a:noFill/>
        </p:spPr>
      </p:pic>
    </p:spTree>
    <p:extLst>
      <p:ext uri="{BB962C8B-B14F-4D97-AF65-F5344CB8AC3E}">
        <p14:creationId xmlns:p14="http://schemas.microsoft.com/office/powerpoint/2010/main" val="319680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777875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«</a:t>
            </a:r>
            <a:r>
              <a:rPr lang="ru-RU" dirty="0" err="1" smtClean="0"/>
              <a:t>Развивашки</a:t>
            </a:r>
            <a:r>
              <a:rPr lang="ru-RU" dirty="0" smtClean="0"/>
              <a:t>». Развитие моторики.</a:t>
            </a:r>
          </a:p>
        </p:txBody>
      </p:sp>
      <p:pic>
        <p:nvPicPr>
          <p:cNvPr id="3174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601913" y="1268413"/>
            <a:ext cx="3873500" cy="5329237"/>
          </a:xfrm>
          <a:noFill/>
        </p:spPr>
      </p:pic>
    </p:spTree>
    <p:extLst>
      <p:ext uri="{BB962C8B-B14F-4D97-AF65-F5344CB8AC3E}">
        <p14:creationId xmlns:p14="http://schemas.microsoft.com/office/powerpoint/2010/main" val="1397938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 smtClean="0"/>
          </a:p>
        </p:txBody>
      </p:sp>
      <p:pic>
        <p:nvPicPr>
          <p:cNvPr id="2662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131840" y="18364"/>
            <a:ext cx="4896544" cy="6777914"/>
          </a:xfrm>
          <a:noFill/>
        </p:spPr>
      </p:pic>
      <p:pic>
        <p:nvPicPr>
          <p:cNvPr id="5" name="Picture 2" descr="C:\Users\Alexey\Desktop\Обложки\Kur_Animal_Cov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0" y="-30904"/>
            <a:ext cx="2124075" cy="292258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51989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Использование возможностей памяти: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Создавать целостный образ слова с использованием:</a:t>
            </a:r>
          </a:p>
          <a:p>
            <a:r>
              <a:rPr lang="ru-RU" dirty="0" smtClean="0"/>
              <a:t>зрительных ощущений;</a:t>
            </a:r>
          </a:p>
          <a:p>
            <a:r>
              <a:rPr lang="ru-RU" dirty="0" smtClean="0"/>
              <a:t>слуховых ощущений;</a:t>
            </a:r>
          </a:p>
          <a:p>
            <a:r>
              <a:rPr lang="ru-RU" dirty="0" smtClean="0"/>
              <a:t>мышечных ощущений;</a:t>
            </a:r>
          </a:p>
          <a:p>
            <a:r>
              <a:rPr lang="ru-RU" dirty="0" smtClean="0"/>
              <a:t>тактильных ощущений.</a:t>
            </a:r>
          </a:p>
          <a:p>
            <a:pPr>
              <a:buNone/>
            </a:pPr>
            <a:r>
              <a:rPr lang="ru-RU" dirty="0" smtClean="0"/>
              <a:t>Важно: инструкции должны быть четкими, ясными и краткими.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Целостный образ слова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7294" y="1340768"/>
            <a:ext cx="3876753" cy="5517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7423" y="1340768"/>
            <a:ext cx="3876753" cy="5517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C:\Users\Alexey\Desktop\Обложки\KAV_Animals.jpg"/>
          <p:cNvPicPr>
            <a:picLocks noGrp="1"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20275" y="1"/>
            <a:ext cx="1287713" cy="1772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12664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Кого мы называем гиперактивными детьми?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ru-RU" dirty="0" smtClean="0"/>
              <a:t>Детей, которых можно охарактеризовать как:</a:t>
            </a:r>
          </a:p>
          <a:p>
            <a:r>
              <a:rPr lang="ru-RU" dirty="0" smtClean="0"/>
              <a:t>непоседливые;</a:t>
            </a:r>
          </a:p>
          <a:p>
            <a:r>
              <a:rPr lang="ru-RU" dirty="0" smtClean="0"/>
              <a:t>невнимательные;</a:t>
            </a:r>
          </a:p>
          <a:p>
            <a:r>
              <a:rPr lang="ru-RU" dirty="0" smtClean="0"/>
              <a:t>склонные к резким перепадам настроения.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en-US" i="1" dirty="0" smtClean="0"/>
              <a:t>N.B. </a:t>
            </a:r>
            <a:r>
              <a:rPr lang="ru-RU" i="1" dirty="0" smtClean="0"/>
              <a:t>СДВГ – медицинский диагноз, и поставить его имеет право только специалист в ходе проведения специальной диагностики.</a:t>
            </a:r>
          </a:p>
          <a:p>
            <a:pPr>
              <a:buNone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76462" y="274638"/>
            <a:ext cx="6510338" cy="85010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Слуховые и тактильные ощущения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3798" y="1340768"/>
            <a:ext cx="3876752" cy="5517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6" descr="C:\Users\Alexey\Desktop\Обложки\KAV_I_ca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176462" cy="299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028"/>
          <a:stretch/>
        </p:blipFill>
        <p:spPr bwMode="auto">
          <a:xfrm>
            <a:off x="-1" y="4221089"/>
            <a:ext cx="9184793" cy="261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48634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777875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200" dirty="0" smtClean="0"/>
              <a:t>Слуховые и зрительные ощущения</a:t>
            </a:r>
          </a:p>
        </p:txBody>
      </p:sp>
      <p:pic>
        <p:nvPicPr>
          <p:cNvPr id="2457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61867" y="1068387"/>
            <a:ext cx="8459787" cy="5789613"/>
          </a:xfrm>
          <a:noFill/>
        </p:spPr>
      </p:pic>
      <p:pic>
        <p:nvPicPr>
          <p:cNvPr id="4" name="Picture 2" descr="C:\Users\Alexey\Desktop\Обложки\Kur_Animal_Cov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0" y="-21937"/>
            <a:ext cx="1199721" cy="1650737"/>
          </a:xfrm>
          <a:prstGeom prst="rect">
            <a:avLst/>
          </a:prstGeom>
          <a:noFill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 l="53285" t="9292"/>
          <a:stretch/>
        </p:blipFill>
        <p:spPr>
          <a:xfrm>
            <a:off x="3635896" y="49504"/>
            <a:ext cx="5147419" cy="684020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63690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69972"/>
            <a:ext cx="4812407" cy="67880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 descr="C:\Users\Alexey\Desktop\Обложки\CHE_Book4_Cov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7686" y="0"/>
            <a:ext cx="2278062" cy="308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99097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Цикличность работы: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Продуктивная работа 5-15 минут;</a:t>
            </a:r>
          </a:p>
          <a:p>
            <a:r>
              <a:rPr lang="ru-RU" dirty="0" smtClean="0"/>
              <a:t>Отдых 3-7 минут.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131" y="692696"/>
            <a:ext cx="4332129" cy="6165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8331" y="692696"/>
            <a:ext cx="4339409" cy="6175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5" descr="C:\Users\Alexey\Desktop\Обложки\CHE_Book4_Cove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7686" y="0"/>
            <a:ext cx="1254192" cy="17008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711" y="25634"/>
            <a:ext cx="4813041" cy="6849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7" y="-1"/>
            <a:ext cx="4817784" cy="6856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19100"/>
            <a:ext cx="4524375" cy="643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6133" y="419100"/>
            <a:ext cx="4524375" cy="643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41413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843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07950" y="260350"/>
            <a:ext cx="8878888" cy="6086475"/>
          </a:xfrm>
          <a:noFill/>
        </p:spPr>
      </p:pic>
    </p:spTree>
    <p:extLst>
      <p:ext uri="{BB962C8B-B14F-4D97-AF65-F5344CB8AC3E}">
        <p14:creationId xmlns:p14="http://schemas.microsoft.com/office/powerpoint/2010/main" val="3421923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 smtClean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7544" y="1772816"/>
            <a:ext cx="4028256" cy="4353347"/>
          </a:xfrm>
        </p:spPr>
        <p:txBody>
          <a:bodyPr>
            <a:normAutofit/>
          </a:bodyPr>
          <a:lstStyle/>
          <a:p>
            <a:pPr>
              <a:buFont typeface="Arial" charset="0"/>
              <a:buNone/>
            </a:pPr>
            <a:r>
              <a:rPr lang="ru-RU" sz="2000" dirty="0" smtClean="0"/>
              <a:t>3. Покажите детям картинки. Назовите животное по-английски и попросите показать на тот рисунок, на котором оно изображено. </a:t>
            </a:r>
          </a:p>
          <a:p>
            <a:pPr>
              <a:buFont typeface="Arial" charset="0"/>
              <a:buNone/>
            </a:pPr>
            <a:r>
              <a:rPr lang="ru-RU" sz="2000" dirty="0" smtClean="0"/>
              <a:t>4. Предложите детям пальчиком провести по буквам, составляющим слово</a:t>
            </a:r>
          </a:p>
          <a:p>
            <a:pPr>
              <a:buFont typeface="Arial" charset="0"/>
              <a:buNone/>
            </a:pPr>
            <a:endParaRPr lang="ru-RU" sz="2000" dirty="0" smtClean="0"/>
          </a:p>
          <a:p>
            <a:pPr>
              <a:buFont typeface="Arial" charset="0"/>
              <a:buNone/>
            </a:pPr>
            <a:r>
              <a:rPr lang="ru-RU" sz="2000" dirty="0" smtClean="0"/>
              <a:t>5. Предложите детям докрасить рисунок, повторяя вслух или про себя название животного по-английски. </a:t>
            </a:r>
          </a:p>
          <a:p>
            <a:pPr>
              <a:buFont typeface="Arial" charset="0"/>
              <a:buNone/>
            </a:pPr>
            <a:endParaRPr lang="ru-RU" sz="2000" dirty="0" smtClean="0"/>
          </a:p>
        </p:txBody>
      </p:sp>
      <p:pic>
        <p:nvPicPr>
          <p:cNvPr id="2052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500563" y="1773238"/>
            <a:ext cx="4038600" cy="881062"/>
          </a:xfrm>
          <a:noFill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141663"/>
            <a:ext cx="3960813" cy="119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625" y="4437063"/>
            <a:ext cx="2690813" cy="2243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C:\Users\Alexey\Desktop\Обложки\KAV_Animal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1" y="-12107"/>
            <a:ext cx="1244203" cy="171291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84614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88913"/>
            <a:ext cx="8590409" cy="777875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200" dirty="0" smtClean="0"/>
              <a:t>Организация занятий по книгам «Стихи и </a:t>
            </a:r>
            <a:r>
              <a:rPr lang="ru-RU" sz="3200" dirty="0" smtClean="0"/>
              <a:t>загадки»</a:t>
            </a:r>
            <a:endParaRPr lang="ru-RU" sz="3200" dirty="0" smtClean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/>
          <p:cNvPicPr>
            <a:picLocks noGrp="1"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908720"/>
            <a:ext cx="8424936" cy="5759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71663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z="2800" dirty="0" smtClean="0"/>
          </a:p>
        </p:txBody>
      </p:sp>
      <p:pic>
        <p:nvPicPr>
          <p:cNvPr id="2560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779912" y="0"/>
            <a:ext cx="4968032" cy="6832385"/>
          </a:xfrm>
          <a:noFill/>
        </p:spPr>
      </p:pic>
      <p:pic>
        <p:nvPicPr>
          <p:cNvPr id="4" name="Picture 2" descr="C:\Users\Alexey\Desktop\Обложки\Kur_Animal_Cov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-4929" y="0"/>
            <a:ext cx="2124075" cy="292258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87847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 другой стороны: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Сильные стороны:</a:t>
            </a:r>
          </a:p>
          <a:p>
            <a:r>
              <a:rPr lang="ru-RU" dirty="0" smtClean="0"/>
              <a:t>активность;</a:t>
            </a:r>
          </a:p>
          <a:p>
            <a:r>
              <a:rPr lang="ru-RU" dirty="0" smtClean="0"/>
              <a:t>быстрота реакции;</a:t>
            </a:r>
          </a:p>
          <a:p>
            <a:r>
              <a:rPr lang="ru-RU" dirty="0" smtClean="0"/>
              <a:t>эмоциональность;</a:t>
            </a:r>
          </a:p>
          <a:p>
            <a:r>
              <a:rPr lang="ru-RU" dirty="0" smtClean="0"/>
              <a:t>азартность.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Подводя итоги: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нужно четкая структурированность занятий;</a:t>
            </a:r>
          </a:p>
          <a:p>
            <a:r>
              <a:rPr lang="ru-RU" dirty="0" smtClean="0"/>
              <a:t>менее экспрессивный стиль поведения педагога;</a:t>
            </a:r>
          </a:p>
          <a:p>
            <a:r>
              <a:rPr lang="ru-RU" dirty="0" smtClean="0"/>
              <a:t>важно готовить непосед к школе, даже небольшой запас знаний пригодится им в школе.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Общение: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268760"/>
            <a:ext cx="8640960" cy="4857403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sz="4700" b="1" dirty="0" smtClean="0"/>
              <a:t>Важно:</a:t>
            </a:r>
          </a:p>
          <a:p>
            <a:r>
              <a:rPr lang="ru-RU" sz="4700" dirty="0" smtClean="0"/>
              <a:t> поддерживать эмоционально-нейтральную атмосферу;</a:t>
            </a:r>
          </a:p>
          <a:p>
            <a:r>
              <a:rPr lang="ru-RU" sz="4700" dirty="0" smtClean="0"/>
              <a:t>сохранять ровный спокойный доброжелательный тон;</a:t>
            </a:r>
          </a:p>
          <a:p>
            <a:r>
              <a:rPr lang="ru-RU" sz="4700" dirty="0" smtClean="0"/>
              <a:t>реагировать на действия ребенка по возможности сразу (хвалить, поощрять, останавливать);</a:t>
            </a:r>
          </a:p>
          <a:p>
            <a:r>
              <a:rPr lang="ru-RU" sz="4700" dirty="0" smtClean="0"/>
              <a:t>при необходимости повторить просьбу или команду;</a:t>
            </a:r>
          </a:p>
          <a:p>
            <a:r>
              <a:rPr lang="ru-RU" sz="4700" dirty="0" smtClean="0"/>
              <a:t>основное внимание обращать на успехи;</a:t>
            </a:r>
          </a:p>
          <a:p>
            <a:r>
              <a:rPr lang="ru-RU" sz="4700" dirty="0" smtClean="0"/>
              <a:t>сажать неподалеку от себя, чтобы иметь возможность ненавязчиво «вести» непоседу;</a:t>
            </a:r>
          </a:p>
          <a:p>
            <a:r>
              <a:rPr lang="ru-RU" sz="4700" dirty="0" smtClean="0"/>
              <a:t>предлагать выполнить другое действие: «Не надо щипать Петю, лучше присмотри, пожалуйста, за вот этой кошкой (игрушечной), а то она все время падает со стула».</a:t>
            </a:r>
          </a:p>
          <a:p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>
          <a:xfrm>
            <a:off x="468313" y="115888"/>
            <a:ext cx="8229600" cy="850900"/>
          </a:xfrm>
        </p:spPr>
        <p:txBody>
          <a:bodyPr/>
          <a:lstStyle/>
          <a:p>
            <a:r>
              <a:rPr lang="ru-RU" dirty="0" smtClean="0"/>
              <a:t>Работа с </a:t>
            </a:r>
            <a:r>
              <a:rPr lang="ru-RU" dirty="0" err="1" smtClean="0"/>
              <a:t>пазлом</a:t>
            </a:r>
            <a:endParaRPr lang="ru-RU" dirty="0" smtClean="0"/>
          </a:p>
        </p:txBody>
      </p:sp>
      <p:pic>
        <p:nvPicPr>
          <p:cNvPr id="2765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484484" y="1574080"/>
            <a:ext cx="7229304" cy="5096595"/>
          </a:xfrm>
          <a:noFill/>
        </p:spPr>
      </p:pic>
      <p:pic>
        <p:nvPicPr>
          <p:cNvPr id="4" name="Picture 3" descr="C:\Users\Alexey\Desktop\Обложки\Kur_Bird_Cov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086" y="0"/>
            <a:ext cx="1393398" cy="1916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33658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Работа с </a:t>
            </a:r>
            <a:r>
              <a:rPr lang="ru-RU" dirty="0" err="1"/>
              <a:t>пазлом</a:t>
            </a:r>
            <a:endParaRPr lang="ru-RU" dirty="0"/>
          </a:p>
        </p:txBody>
      </p:sp>
      <p:pic>
        <p:nvPicPr>
          <p:cNvPr id="102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887306" y="324655"/>
            <a:ext cx="5168573" cy="7344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C:\Users\Alexey\Desktop\Обложки\CHE_Book1_Cover.jpg"/>
          <p:cNvPicPr>
            <a:picLocks noGrp="1"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0" y="22254"/>
            <a:ext cx="1690880" cy="229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35579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Обучение непосед: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b="1" dirty="0" smtClean="0"/>
              <a:t>Повышенная активность используется как естественная основа для обучения.</a:t>
            </a:r>
          </a:p>
          <a:p>
            <a:pPr>
              <a:buNone/>
            </a:pPr>
            <a:r>
              <a:rPr lang="ru-RU" dirty="0" smtClean="0"/>
              <a:t>Способы реализации:</a:t>
            </a:r>
          </a:p>
          <a:p>
            <a:r>
              <a:rPr lang="ru-RU" dirty="0" smtClean="0"/>
              <a:t>игры с движениями;</a:t>
            </a:r>
          </a:p>
          <a:p>
            <a:r>
              <a:rPr lang="ru-RU" dirty="0" smtClean="0"/>
              <a:t>пальчиковые игры;</a:t>
            </a:r>
          </a:p>
          <a:p>
            <a:r>
              <a:rPr lang="ru-RU" dirty="0" smtClean="0"/>
              <a:t>исполнение стихов и песен с имитационными движениями;</a:t>
            </a:r>
          </a:p>
          <a:p>
            <a:r>
              <a:rPr lang="ru-RU" dirty="0" smtClean="0"/>
              <a:t>физкультминутках;</a:t>
            </a:r>
          </a:p>
          <a:p>
            <a:r>
              <a:rPr lang="ru-RU" dirty="0" smtClean="0"/>
              <a:t>подвижных играх и играх с поручениями и т.д.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Важно: Ритм хороший помощник при обучении непосед.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20585"/>
            <a:ext cx="4785694" cy="6810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C:\Users\Alexey\Desktop\Обложки\CHE_Book2_Cov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28" y="25819"/>
            <a:ext cx="1820221" cy="24670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3812"/>
            <a:ext cx="4809156" cy="684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C:\Users\Alexey\Desktop\Обложки\CHE_Book3_Cov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303462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38928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</TotalTime>
  <Words>423</Words>
  <Application>Microsoft Office PowerPoint</Application>
  <PresentationFormat>Экран (4:3)</PresentationFormat>
  <Paragraphs>72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Тема Office</vt:lpstr>
      <vt:lpstr>Учет психологических особенностей детей при обучении английскому языку.  Работа с гиперактивными детьми</vt:lpstr>
      <vt:lpstr>Кого мы называем гиперактивными детьми?</vt:lpstr>
      <vt:lpstr>С другой стороны:</vt:lpstr>
      <vt:lpstr>Общение:</vt:lpstr>
      <vt:lpstr>Работа с пазлом</vt:lpstr>
      <vt:lpstr>Работа с пазлом</vt:lpstr>
      <vt:lpstr>Обучение непосед:</vt:lpstr>
      <vt:lpstr>Презентация PowerPoint</vt:lpstr>
      <vt:lpstr>Презентация PowerPoint</vt:lpstr>
      <vt:lpstr>Ресурсы поделок</vt:lpstr>
      <vt:lpstr>Помощники непосед:</vt:lpstr>
      <vt:lpstr>Примеры:</vt:lpstr>
      <vt:lpstr>О чем говорят птицы</vt:lpstr>
      <vt:lpstr>«Развивашки». Развитие мышления.</vt:lpstr>
      <vt:lpstr>«Развивашки»</vt:lpstr>
      <vt:lpstr>«Развивашки». Развитие моторики.</vt:lpstr>
      <vt:lpstr>Презентация PowerPoint</vt:lpstr>
      <vt:lpstr>Использование возможностей памяти:</vt:lpstr>
      <vt:lpstr>Целостный образ слова</vt:lpstr>
      <vt:lpstr>Слуховые и тактильные ощущения</vt:lpstr>
      <vt:lpstr>Слуховые и зрительные ощущения</vt:lpstr>
      <vt:lpstr>Презентация PowerPoint</vt:lpstr>
      <vt:lpstr>Цикличность работы:</vt:lpstr>
      <vt:lpstr>Презентация PowerPoint</vt:lpstr>
      <vt:lpstr>Презентация PowerPoint</vt:lpstr>
      <vt:lpstr>Презентация PowerPoint</vt:lpstr>
      <vt:lpstr>Презентация PowerPoint</vt:lpstr>
      <vt:lpstr>Организация занятий по книгам «Стихи и загадки»</vt:lpstr>
      <vt:lpstr>Презентация PowerPoint</vt:lpstr>
      <vt:lpstr>Подводя итоги: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Учет психологических особенностей детей при обучении английскому языку.  Работа с гиперактивными детьми</dc:title>
  <cp:lastModifiedBy>Илья</cp:lastModifiedBy>
  <cp:revision>12</cp:revision>
  <dcterms:modified xsi:type="dcterms:W3CDTF">2015-06-16T06:44:20Z</dcterms:modified>
</cp:coreProperties>
</file>