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5"/>
  </p:notesMasterIdLst>
  <p:sldIdLst>
    <p:sldId id="256" r:id="rId2"/>
    <p:sldId id="262" r:id="rId3"/>
    <p:sldId id="263" r:id="rId4"/>
    <p:sldId id="264" r:id="rId5"/>
    <p:sldId id="257" r:id="rId6"/>
    <p:sldId id="258" r:id="rId7"/>
    <p:sldId id="260" r:id="rId8"/>
    <p:sldId id="325" r:id="rId9"/>
    <p:sldId id="333" r:id="rId10"/>
    <p:sldId id="271" r:id="rId11"/>
    <p:sldId id="272" r:id="rId12"/>
    <p:sldId id="273" r:id="rId13"/>
    <p:sldId id="274" r:id="rId14"/>
    <p:sldId id="335" r:id="rId15"/>
    <p:sldId id="278" r:id="rId16"/>
    <p:sldId id="281" r:id="rId17"/>
    <p:sldId id="284" r:id="rId18"/>
    <p:sldId id="285" r:id="rId19"/>
    <p:sldId id="286" r:id="rId20"/>
    <p:sldId id="288" r:id="rId21"/>
    <p:sldId id="298" r:id="rId22"/>
    <p:sldId id="299" r:id="rId23"/>
    <p:sldId id="300" r:id="rId24"/>
    <p:sldId id="301" r:id="rId25"/>
    <p:sldId id="302" r:id="rId26"/>
    <p:sldId id="303" r:id="rId27"/>
    <p:sldId id="304" r:id="rId28"/>
    <p:sldId id="326" r:id="rId29"/>
    <p:sldId id="305" r:id="rId30"/>
    <p:sldId id="306" r:id="rId31"/>
    <p:sldId id="307" r:id="rId32"/>
    <p:sldId id="308" r:id="rId33"/>
    <p:sldId id="334" r:id="rId34"/>
    <p:sldId id="309" r:id="rId35"/>
    <p:sldId id="327" r:id="rId36"/>
    <p:sldId id="310" r:id="rId37"/>
    <p:sldId id="311" r:id="rId38"/>
    <p:sldId id="322" r:id="rId39"/>
    <p:sldId id="289" r:id="rId40"/>
    <p:sldId id="328" r:id="rId41"/>
    <p:sldId id="290" r:id="rId42"/>
    <p:sldId id="330" r:id="rId43"/>
    <p:sldId id="296" r:id="rId44"/>
    <p:sldId id="295" r:id="rId45"/>
    <p:sldId id="323" r:id="rId46"/>
    <p:sldId id="316" r:id="rId47"/>
    <p:sldId id="317" r:id="rId48"/>
    <p:sldId id="315" r:id="rId49"/>
    <p:sldId id="324" r:id="rId50"/>
    <p:sldId id="312" r:id="rId51"/>
    <p:sldId id="336" r:id="rId52"/>
    <p:sldId id="329" r:id="rId53"/>
    <p:sldId id="331" r:id="rId5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32FA7"/>
    <a:srgbClr val="E07CCD"/>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3" autoAdjust="0"/>
    <p:restoredTop sz="94655" autoAdjust="0"/>
  </p:normalViewPr>
  <p:slideViewPr>
    <p:cSldViewPr>
      <p:cViewPr varScale="1">
        <p:scale>
          <a:sx n="127" d="100"/>
          <a:sy n="127" d="100"/>
        </p:scale>
        <p:origin x="-89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DA222FB-308A-46B2-A35E-3D1E50A0AE84}" type="datetimeFigureOut">
              <a:rPr lang="ru-RU" smtClean="0"/>
              <a:pPr/>
              <a:t>07.04.2015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6D43D9-6C69-44F3-AC3D-7C69743D5139}" type="slidenum">
              <a:rPr lang="ru-RU" smtClean="0"/>
              <a:pPr/>
              <a:t>‹#›</a:t>
            </a:fld>
            <a:endParaRPr lang="ru-RU"/>
          </a:p>
        </p:txBody>
      </p:sp>
    </p:spTree>
    <p:extLst>
      <p:ext uri="{BB962C8B-B14F-4D97-AF65-F5344CB8AC3E}">
        <p14:creationId xmlns="" xmlns:p14="http://schemas.microsoft.com/office/powerpoint/2010/main" val="32120084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Расширение кругозора,</a:t>
            </a:r>
            <a:r>
              <a:rPr lang="ru-RU" baseline="0" dirty="0" smtClean="0"/>
              <a:t> знакомство с реалиями.</a:t>
            </a:r>
          </a:p>
          <a:p>
            <a:r>
              <a:rPr lang="ru-RU" baseline="0" dirty="0" smtClean="0"/>
              <a:t>  Личностные результаты: </a:t>
            </a:r>
            <a:r>
              <a:rPr lang="ru-RU" dirty="0" smtClean="0"/>
              <a:t>общее представление о мире как о многоязычном и поликультурном сообществе; </a:t>
            </a:r>
            <a:br>
              <a:rPr lang="ru-RU" dirty="0" smtClean="0"/>
            </a:br>
            <a:r>
              <a:rPr lang="ru-RU" dirty="0" smtClean="0"/>
              <a:t/>
            </a:r>
            <a:br>
              <a:rPr lang="ru-RU" dirty="0" smtClean="0"/>
            </a:br>
            <a:r>
              <a:rPr lang="ru-RU" dirty="0" smtClean="0"/>
              <a:t>осознание языка, в том числе иностранного, как основного средства общения между людьми; </a:t>
            </a:r>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pPr/>
              <a:t>36</a:t>
            </a:fld>
            <a:endParaRPr lang="ru-RU"/>
          </a:p>
        </p:txBody>
      </p:sp>
    </p:spTree>
    <p:extLst>
      <p:ext uri="{BB962C8B-B14F-4D97-AF65-F5344CB8AC3E}">
        <p14:creationId xmlns="" xmlns:p14="http://schemas.microsoft.com/office/powerpoint/2010/main" val="32142574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pPr/>
              <a:t>39</a:t>
            </a:fld>
            <a:endParaRPr lang="ru-RU"/>
          </a:p>
        </p:txBody>
      </p:sp>
    </p:spTree>
    <p:extLst>
      <p:ext uri="{BB962C8B-B14F-4D97-AF65-F5344CB8AC3E}">
        <p14:creationId xmlns="" xmlns:p14="http://schemas.microsoft.com/office/powerpoint/2010/main" val="15221940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знакомство с миром зарубежных сверстников с использованием средств изучаемого иностранного языка (через детский фольклор, некоторые образцы детской художественной литературы, традиции).</a:t>
            </a:r>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pPr/>
              <a:t>46</a:t>
            </a:fld>
            <a:endParaRPr lang="ru-RU"/>
          </a:p>
        </p:txBody>
      </p:sp>
    </p:spTree>
    <p:extLst>
      <p:ext uri="{BB962C8B-B14F-4D97-AF65-F5344CB8AC3E}">
        <p14:creationId xmlns="" xmlns:p14="http://schemas.microsoft.com/office/powerpoint/2010/main" val="25044199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Личностные результаты:</a:t>
            </a:r>
            <a:r>
              <a:rPr lang="ru-RU" baseline="0" dirty="0" smtClean="0"/>
              <a:t> формирование основ российской гражданской идентичности.</a:t>
            </a:r>
          </a:p>
          <a:p>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pPr/>
              <a:t>47</a:t>
            </a:fld>
            <a:endParaRPr lang="ru-RU"/>
          </a:p>
        </p:txBody>
      </p:sp>
    </p:spTree>
    <p:extLst>
      <p:ext uri="{BB962C8B-B14F-4D97-AF65-F5344CB8AC3E}">
        <p14:creationId xmlns="" xmlns:p14="http://schemas.microsoft.com/office/powerpoint/2010/main" val="13906901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6"/>
          <p:cNvGrpSpPr/>
          <p:nvPr/>
        </p:nvGrpSpPr>
        <p:grpSpPr>
          <a:xfrm>
            <a:off x="-8466" y="-8468"/>
            <a:ext cx="916980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E5DF8B1D-1798-4E2A-A7AD-8553728A82B7}" type="datetimeFigureOut">
              <a:rPr lang="ru-RU" smtClean="0"/>
              <a:pPr/>
              <a:t>07.04.2015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12427F0-A05A-4977-A708-18A96D890810}" type="slidenum">
              <a:rPr lang="ru-RU" smtClean="0"/>
              <a:pPr/>
              <a:t>‹#›</a:t>
            </a:fld>
            <a:endParaRPr lang="ru-RU"/>
          </a:p>
        </p:txBody>
      </p:sp>
    </p:spTree>
    <p:extLst>
      <p:ext uri="{BB962C8B-B14F-4D97-AF65-F5344CB8AC3E}">
        <p14:creationId xmlns="" xmlns:p14="http://schemas.microsoft.com/office/powerpoint/2010/main" val="13910795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E5DF8B1D-1798-4E2A-A7AD-8553728A82B7}" type="datetimeFigureOut">
              <a:rPr lang="ru-RU" smtClean="0"/>
              <a:pPr/>
              <a:t>07.04.2015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12427F0-A05A-4977-A708-18A96D890810}" type="slidenum">
              <a:rPr lang="ru-RU" smtClean="0"/>
              <a:pPr/>
              <a:t>‹#›</a:t>
            </a:fld>
            <a:endParaRPr lang="ru-RU"/>
          </a:p>
        </p:txBody>
      </p:sp>
    </p:spTree>
    <p:extLst>
      <p:ext uri="{BB962C8B-B14F-4D97-AF65-F5344CB8AC3E}">
        <p14:creationId xmlns="" xmlns:p14="http://schemas.microsoft.com/office/powerpoint/2010/main" val="33390494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E5DF8B1D-1798-4E2A-A7AD-8553728A82B7}" type="datetimeFigureOut">
              <a:rPr lang="ru-RU" smtClean="0"/>
              <a:pPr/>
              <a:t>07.04.2015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12427F0-A05A-4977-A708-18A96D890810}" type="slidenum">
              <a:rPr lang="ru-RU" smtClean="0"/>
              <a:pPr/>
              <a:t>‹#›</a:t>
            </a:fld>
            <a:endParaRPr lang="ru-RU"/>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 xmlns:p14="http://schemas.microsoft.com/office/powerpoint/2010/main" val="28229299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E5DF8B1D-1798-4E2A-A7AD-8553728A82B7}" type="datetimeFigureOut">
              <a:rPr lang="ru-RU" smtClean="0"/>
              <a:pPr/>
              <a:t>07.04.2015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12427F0-A05A-4977-A708-18A96D890810}" type="slidenum">
              <a:rPr lang="ru-RU" smtClean="0"/>
              <a:pPr/>
              <a:t>‹#›</a:t>
            </a:fld>
            <a:endParaRPr lang="ru-RU"/>
          </a:p>
        </p:txBody>
      </p:sp>
    </p:spTree>
    <p:extLst>
      <p:ext uri="{BB962C8B-B14F-4D97-AF65-F5344CB8AC3E}">
        <p14:creationId xmlns="" xmlns:p14="http://schemas.microsoft.com/office/powerpoint/2010/main" val="12081901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E5DF8B1D-1798-4E2A-A7AD-8553728A82B7}" type="datetimeFigureOut">
              <a:rPr lang="ru-RU" smtClean="0"/>
              <a:pPr/>
              <a:t>07.04.2015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12427F0-A05A-4977-A708-18A96D890810}" type="slidenum">
              <a:rPr lang="ru-RU" smtClean="0"/>
              <a:pPr/>
              <a:t>‹#›</a:t>
            </a:fld>
            <a:endParaRPr lang="ru-RU"/>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 xmlns:p14="http://schemas.microsoft.com/office/powerpoint/2010/main" val="20843256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E5DF8B1D-1798-4E2A-A7AD-8553728A82B7}" type="datetimeFigureOut">
              <a:rPr lang="ru-RU" smtClean="0"/>
              <a:pPr/>
              <a:t>07.04.2015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12427F0-A05A-4977-A708-18A96D890810}" type="slidenum">
              <a:rPr lang="ru-RU" smtClean="0"/>
              <a:pPr/>
              <a:t>‹#›</a:t>
            </a:fld>
            <a:endParaRPr lang="ru-RU"/>
          </a:p>
        </p:txBody>
      </p:sp>
    </p:spTree>
    <p:extLst>
      <p:ext uri="{BB962C8B-B14F-4D97-AF65-F5344CB8AC3E}">
        <p14:creationId xmlns="" xmlns:p14="http://schemas.microsoft.com/office/powerpoint/2010/main" val="7667947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E5DF8B1D-1798-4E2A-A7AD-8553728A82B7}" type="datetimeFigureOut">
              <a:rPr lang="ru-RU" smtClean="0"/>
              <a:pPr/>
              <a:t>07.04.2015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12427F0-A05A-4977-A708-18A96D890810}" type="slidenum">
              <a:rPr lang="ru-RU" smtClean="0"/>
              <a:pPr/>
              <a:t>‹#›</a:t>
            </a:fld>
            <a:endParaRPr lang="ru-RU"/>
          </a:p>
        </p:txBody>
      </p:sp>
    </p:spTree>
    <p:extLst>
      <p:ext uri="{BB962C8B-B14F-4D97-AF65-F5344CB8AC3E}">
        <p14:creationId xmlns="" xmlns:p14="http://schemas.microsoft.com/office/powerpoint/2010/main" val="31859929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E5DF8B1D-1798-4E2A-A7AD-8553728A82B7}" type="datetimeFigureOut">
              <a:rPr lang="ru-RU" smtClean="0"/>
              <a:pPr/>
              <a:t>07.04.2015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12427F0-A05A-4977-A708-18A96D890810}" type="slidenum">
              <a:rPr lang="ru-RU" smtClean="0"/>
              <a:pPr/>
              <a:t>‹#›</a:t>
            </a:fld>
            <a:endParaRPr lang="ru-RU"/>
          </a:p>
        </p:txBody>
      </p:sp>
    </p:spTree>
    <p:extLst>
      <p:ext uri="{BB962C8B-B14F-4D97-AF65-F5344CB8AC3E}">
        <p14:creationId xmlns="" xmlns:p14="http://schemas.microsoft.com/office/powerpoint/2010/main" val="15078218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E5DF8B1D-1798-4E2A-A7AD-8553728A82B7}" type="datetimeFigureOut">
              <a:rPr lang="ru-RU" smtClean="0"/>
              <a:pPr/>
              <a:t>07.04.2015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12427F0-A05A-4977-A708-18A96D890810}" type="slidenum">
              <a:rPr lang="ru-RU" smtClean="0"/>
              <a:pPr/>
              <a:t>‹#›</a:t>
            </a:fld>
            <a:endParaRPr lang="ru-RU"/>
          </a:p>
        </p:txBody>
      </p:sp>
    </p:spTree>
    <p:extLst>
      <p:ext uri="{BB962C8B-B14F-4D97-AF65-F5344CB8AC3E}">
        <p14:creationId xmlns="" xmlns:p14="http://schemas.microsoft.com/office/powerpoint/2010/main" val="23895822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E5DF8B1D-1798-4E2A-A7AD-8553728A82B7}" type="datetimeFigureOut">
              <a:rPr lang="ru-RU" smtClean="0"/>
              <a:pPr/>
              <a:t>07.04.2015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12427F0-A05A-4977-A708-18A96D890810}" type="slidenum">
              <a:rPr lang="ru-RU" smtClean="0"/>
              <a:pPr/>
              <a:t>‹#›</a:t>
            </a:fld>
            <a:endParaRPr lang="ru-RU"/>
          </a:p>
        </p:txBody>
      </p:sp>
    </p:spTree>
    <p:extLst>
      <p:ext uri="{BB962C8B-B14F-4D97-AF65-F5344CB8AC3E}">
        <p14:creationId xmlns="" xmlns:p14="http://schemas.microsoft.com/office/powerpoint/2010/main" val="2494343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E5DF8B1D-1798-4E2A-A7AD-8553728A82B7}" type="datetimeFigureOut">
              <a:rPr lang="ru-RU" smtClean="0"/>
              <a:pPr/>
              <a:t>07.04.2015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712427F0-A05A-4977-A708-18A96D890810}" type="slidenum">
              <a:rPr lang="ru-RU" smtClean="0"/>
              <a:pPr/>
              <a:t>‹#›</a:t>
            </a:fld>
            <a:endParaRPr lang="ru-RU"/>
          </a:p>
        </p:txBody>
      </p:sp>
    </p:spTree>
    <p:extLst>
      <p:ext uri="{BB962C8B-B14F-4D97-AF65-F5344CB8AC3E}">
        <p14:creationId xmlns="" xmlns:p14="http://schemas.microsoft.com/office/powerpoint/2010/main" val="11359484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E5DF8B1D-1798-4E2A-A7AD-8553728A82B7}" type="datetimeFigureOut">
              <a:rPr lang="ru-RU" smtClean="0"/>
              <a:pPr/>
              <a:t>07.04.2015</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712427F0-A05A-4977-A708-18A96D890810}" type="slidenum">
              <a:rPr lang="ru-RU" smtClean="0"/>
              <a:pPr/>
              <a:t>‹#›</a:t>
            </a:fld>
            <a:endParaRPr lang="ru-RU"/>
          </a:p>
        </p:txBody>
      </p:sp>
    </p:spTree>
    <p:extLst>
      <p:ext uri="{BB962C8B-B14F-4D97-AF65-F5344CB8AC3E}">
        <p14:creationId xmlns="" xmlns:p14="http://schemas.microsoft.com/office/powerpoint/2010/main" val="9267879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E5DF8B1D-1798-4E2A-A7AD-8553728A82B7}" type="datetimeFigureOut">
              <a:rPr lang="ru-RU" smtClean="0"/>
              <a:pPr/>
              <a:t>07.04.2015</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712427F0-A05A-4977-A708-18A96D890810}" type="slidenum">
              <a:rPr lang="ru-RU" smtClean="0"/>
              <a:pPr/>
              <a:t>‹#›</a:t>
            </a:fld>
            <a:endParaRPr lang="ru-RU"/>
          </a:p>
        </p:txBody>
      </p:sp>
    </p:spTree>
    <p:extLst>
      <p:ext uri="{BB962C8B-B14F-4D97-AF65-F5344CB8AC3E}">
        <p14:creationId xmlns="" xmlns:p14="http://schemas.microsoft.com/office/powerpoint/2010/main" val="11132192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5DF8B1D-1798-4E2A-A7AD-8553728A82B7}" type="datetimeFigureOut">
              <a:rPr lang="ru-RU" smtClean="0"/>
              <a:pPr/>
              <a:t>07.04.2015</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712427F0-A05A-4977-A708-18A96D890810}" type="slidenum">
              <a:rPr lang="ru-RU" smtClean="0"/>
              <a:pPr/>
              <a:t>‹#›</a:t>
            </a:fld>
            <a:endParaRPr lang="ru-RU"/>
          </a:p>
        </p:txBody>
      </p:sp>
    </p:spTree>
    <p:extLst>
      <p:ext uri="{BB962C8B-B14F-4D97-AF65-F5344CB8AC3E}">
        <p14:creationId xmlns="" xmlns:p14="http://schemas.microsoft.com/office/powerpoint/2010/main" val="11260291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ru-RU" smtClean="0"/>
              <a:t>Образец заголовка</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smtClean="0"/>
              <a:t>Образец текста</a:t>
            </a:r>
          </a:p>
        </p:txBody>
      </p:sp>
      <p:sp>
        <p:nvSpPr>
          <p:cNvPr id="5" name="Date Placeholder 4"/>
          <p:cNvSpPr>
            <a:spLocks noGrp="1"/>
          </p:cNvSpPr>
          <p:nvPr>
            <p:ph type="dt" sz="half" idx="10"/>
          </p:nvPr>
        </p:nvSpPr>
        <p:spPr/>
        <p:txBody>
          <a:bodyPr/>
          <a:lstStyle/>
          <a:p>
            <a:fld id="{E5DF8B1D-1798-4E2A-A7AD-8553728A82B7}" type="datetimeFigureOut">
              <a:rPr lang="ru-RU" smtClean="0"/>
              <a:pPr/>
              <a:t>07.04.2015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712427F0-A05A-4977-A708-18A96D890810}" type="slidenum">
              <a:rPr lang="ru-RU" smtClean="0"/>
              <a:pPr/>
              <a:t>‹#›</a:t>
            </a:fld>
            <a:endParaRPr lang="ru-RU"/>
          </a:p>
        </p:txBody>
      </p:sp>
    </p:spTree>
    <p:extLst>
      <p:ext uri="{BB962C8B-B14F-4D97-AF65-F5344CB8AC3E}">
        <p14:creationId xmlns="" xmlns:p14="http://schemas.microsoft.com/office/powerpoint/2010/main" val="30102841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E5DF8B1D-1798-4E2A-A7AD-8553728A82B7}" type="datetimeFigureOut">
              <a:rPr lang="ru-RU" smtClean="0"/>
              <a:pPr/>
              <a:t>07.04.2015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712427F0-A05A-4977-A708-18A96D890810}" type="slidenum">
              <a:rPr lang="ru-RU" smtClean="0"/>
              <a:pPr/>
              <a:t>‹#›</a:t>
            </a:fld>
            <a:endParaRPr lang="ru-RU"/>
          </a:p>
        </p:txBody>
      </p:sp>
    </p:spTree>
    <p:extLst>
      <p:ext uri="{BB962C8B-B14F-4D97-AF65-F5344CB8AC3E}">
        <p14:creationId xmlns="" xmlns:p14="http://schemas.microsoft.com/office/powerpoint/2010/main" val="20381756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69805"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5DF8B1D-1798-4E2A-A7AD-8553728A82B7}" type="datetimeFigureOut">
              <a:rPr lang="ru-RU" smtClean="0"/>
              <a:pPr/>
              <a:t>07.04.2015</a:t>
            </a:fld>
            <a:endParaRPr lang="ru-RU"/>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712427F0-A05A-4977-A708-18A96D890810}" type="slidenum">
              <a:rPr lang="ru-RU" smtClean="0"/>
              <a:pPr/>
              <a:t>‹#›</a:t>
            </a:fld>
            <a:endParaRPr lang="ru-RU"/>
          </a:p>
        </p:txBody>
      </p:sp>
    </p:spTree>
    <p:extLst>
      <p:ext uri="{BB962C8B-B14F-4D97-AF65-F5344CB8AC3E}">
        <p14:creationId xmlns="" xmlns:p14="http://schemas.microsoft.com/office/powerpoint/2010/main" val="15808011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3.gif"/><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2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hyperlink" Target="http://www.values-edu.ru/wp-content/uploads/2011/06/cholodnaya_personal_style.pdf"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6.emf"/><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hyperlink" Target="http://www.values-edu.ru/wp-content/uploads/2011/06/cholodnaya_personal_style.pdf" TargetMode="Externa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95536" y="3501008"/>
            <a:ext cx="7488832" cy="2294374"/>
          </a:xfrm>
        </p:spPr>
        <p:txBody>
          <a:bodyPr>
            <a:normAutofit fontScale="90000"/>
          </a:bodyPr>
          <a:lstStyle/>
          <a:p>
            <a:pPr algn="ctr">
              <a:lnSpc>
                <a:spcPct val="90000"/>
              </a:lnSpc>
            </a:pPr>
            <a:r>
              <a:rPr lang="ru-RU" sz="5100" b="1" dirty="0" smtClean="0">
                <a:solidFill>
                  <a:schemeClr val="accent2">
                    <a:lumMod val="75000"/>
                  </a:schemeClr>
                </a:solidFill>
              </a:rPr>
              <a:t>Возможности </a:t>
            </a:r>
            <a:r>
              <a:rPr lang="en-US" sz="5100" b="1" dirty="0" smtClean="0">
                <a:solidFill>
                  <a:schemeClr val="accent2">
                    <a:lumMod val="75000"/>
                  </a:schemeClr>
                </a:solidFill>
              </a:rPr>
              <a:t/>
            </a:r>
            <a:br>
              <a:rPr lang="en-US" sz="5100" b="1" dirty="0" smtClean="0">
                <a:solidFill>
                  <a:schemeClr val="accent2">
                    <a:lumMod val="75000"/>
                  </a:schemeClr>
                </a:solidFill>
              </a:rPr>
            </a:br>
            <a:r>
              <a:rPr lang="ru-RU" sz="5100" b="1" dirty="0" smtClean="0">
                <a:solidFill>
                  <a:schemeClr val="accent2">
                    <a:lumMod val="75000"/>
                  </a:schemeClr>
                </a:solidFill>
              </a:rPr>
              <a:t>построения индивидуальной  образовательной траектории,</a:t>
            </a:r>
            <a:r>
              <a:rPr lang="en-US" sz="5100" b="1" dirty="0" smtClean="0">
                <a:solidFill>
                  <a:schemeClr val="accent2">
                    <a:lumMod val="75000"/>
                  </a:schemeClr>
                </a:solidFill>
              </a:rPr>
              <a:t/>
            </a:r>
            <a:br>
              <a:rPr lang="en-US" sz="5100" b="1" dirty="0" smtClean="0">
                <a:solidFill>
                  <a:schemeClr val="accent2">
                    <a:lumMod val="75000"/>
                  </a:schemeClr>
                </a:solidFill>
              </a:rPr>
            </a:br>
            <a:r>
              <a:rPr lang="ru-RU" sz="5100" b="1" dirty="0" smtClean="0">
                <a:solidFill>
                  <a:schemeClr val="accent2">
                    <a:lumMod val="75000"/>
                  </a:schemeClr>
                </a:solidFill>
              </a:rPr>
              <a:t>заложенные в курсе</a:t>
            </a:r>
            <a:r>
              <a:rPr lang="en-US" sz="5100" b="1" dirty="0" smtClean="0">
                <a:solidFill>
                  <a:schemeClr val="accent2">
                    <a:lumMod val="75000"/>
                  </a:schemeClr>
                </a:solidFill>
              </a:rPr>
              <a:t/>
            </a:r>
            <a:br>
              <a:rPr lang="en-US" sz="5100" b="1" dirty="0" smtClean="0">
                <a:solidFill>
                  <a:schemeClr val="accent2">
                    <a:lumMod val="75000"/>
                  </a:schemeClr>
                </a:solidFill>
              </a:rPr>
            </a:br>
            <a:r>
              <a:rPr lang="en-US" sz="2200" dirty="0" smtClean="0"/>
              <a:t/>
            </a:r>
            <a:br>
              <a:rPr lang="en-US" sz="2200" dirty="0" smtClean="0"/>
            </a:br>
            <a:r>
              <a:rPr lang="en-US" sz="7300" b="1" dirty="0" smtClean="0">
                <a:solidFill>
                  <a:srgbClr val="C32FA7"/>
                </a:solidFill>
                <a:latin typeface="Pragmatica Bold" pitchFamily="34" charset="0"/>
              </a:rPr>
              <a:t>Happy English.ru</a:t>
            </a:r>
            <a:endParaRPr lang="ru-RU" sz="7300" b="1" dirty="0">
              <a:solidFill>
                <a:srgbClr val="C32FA7"/>
              </a:solidFill>
              <a:latin typeface="Pragmatica Bold"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Номер слайда 5"/>
          <p:cNvSpPr>
            <a:spLocks noGrp="1"/>
          </p:cNvSpPr>
          <p:nvPr>
            <p:ph type="sldNum" sz="quarter" idx="12"/>
          </p:nvPr>
        </p:nvSpPr>
        <p:spPr>
          <a:noFill/>
          <a:ln>
            <a:miter lim="800000"/>
            <a:headEnd/>
            <a:tailEnd/>
          </a:ln>
        </p:spPr>
        <p:txBody>
          <a:bodyPr/>
          <a:lstStyle/>
          <a:p>
            <a:fld id="{94F7B33F-7289-4EF6-AD04-2689140D0D26}" type="slidenum">
              <a:rPr lang="ru-RU" altLang="ru-RU" smtClean="0"/>
              <a:pPr/>
              <a:t>10</a:t>
            </a:fld>
            <a:endParaRPr lang="ru-RU" altLang="ru-RU" smtClean="0"/>
          </a:p>
        </p:txBody>
      </p:sp>
      <p:sp>
        <p:nvSpPr>
          <p:cNvPr id="11268" name="Rectangle 3"/>
          <p:cNvSpPr>
            <a:spLocks noChangeArrowheads="1"/>
          </p:cNvSpPr>
          <p:nvPr/>
        </p:nvSpPr>
        <p:spPr bwMode="auto">
          <a:xfrm>
            <a:off x="160460" y="548680"/>
            <a:ext cx="3691460" cy="732508"/>
          </a:xfrm>
          <a:prstGeom prst="rect">
            <a:avLst/>
          </a:prstGeom>
          <a:noFill/>
          <a:ln w="9525">
            <a:noFill/>
            <a:miter lim="800000"/>
            <a:headEnd/>
            <a:tailEnd/>
          </a:ln>
          <a:effectLst/>
        </p:spPr>
        <p:txBody>
          <a:bodyPr wrap="none">
            <a:spAutoFit/>
          </a:bodyPr>
          <a:lstStyle/>
          <a:p>
            <a:pPr>
              <a:lnSpc>
                <a:spcPct val="130000"/>
              </a:lnSpc>
              <a:buSzPct val="80000"/>
              <a:buBlip>
                <a:blip r:embed="rId2"/>
              </a:buBlip>
            </a:pPr>
            <a:r>
              <a:rPr lang="en-US" altLang="ru-RU" sz="1800" dirty="0"/>
              <a:t> </a:t>
            </a:r>
            <a:r>
              <a:rPr lang="ru-RU" altLang="ru-RU" sz="1400" dirty="0" smtClean="0"/>
              <a:t>Установление</a:t>
            </a:r>
            <a:r>
              <a:rPr lang="en-US" altLang="ru-RU" sz="1400" dirty="0" smtClean="0"/>
              <a:t> </a:t>
            </a:r>
            <a:r>
              <a:rPr lang="ru-RU" altLang="ru-RU" sz="1400" dirty="0" smtClean="0"/>
              <a:t>соответствия </a:t>
            </a:r>
            <a:r>
              <a:rPr lang="ru-RU" altLang="ru-RU" sz="1400" dirty="0"/>
              <a:t>буква-звук</a:t>
            </a:r>
            <a:endParaRPr lang="en-US" altLang="ru-RU" sz="1400" dirty="0"/>
          </a:p>
          <a:p>
            <a:pPr>
              <a:lnSpc>
                <a:spcPct val="130000"/>
              </a:lnSpc>
              <a:buBlip>
                <a:blip r:embed="rId2"/>
              </a:buBlip>
            </a:pPr>
            <a:r>
              <a:rPr lang="en-US" altLang="ru-RU" sz="1400" dirty="0"/>
              <a:t> </a:t>
            </a:r>
            <a:r>
              <a:rPr lang="ru-RU" altLang="ru-RU" sz="1400" dirty="0"/>
              <a:t>Знакомство с </a:t>
            </a:r>
            <a:r>
              <a:rPr lang="ru-RU" altLang="ru-RU" sz="1400" dirty="0" smtClean="0"/>
              <a:t>транскрипцией</a:t>
            </a:r>
            <a:endParaRPr lang="ru-RU" altLang="ru-RU" sz="1400" dirty="0"/>
          </a:p>
        </p:txBody>
      </p:sp>
      <p:pic>
        <p:nvPicPr>
          <p:cNvPr id="11269" name="Picture 4" descr="pp9-10"/>
          <p:cNvPicPr>
            <a:picLocks noChangeAspect="1" noChangeArrowheads="1"/>
          </p:cNvPicPr>
          <p:nvPr/>
        </p:nvPicPr>
        <p:blipFill>
          <a:blip r:embed="rId3" cstate="print"/>
          <a:srcRect/>
          <a:stretch>
            <a:fillRect/>
          </a:stretch>
        </p:blipFill>
        <p:spPr bwMode="auto">
          <a:xfrm>
            <a:off x="323528" y="1340768"/>
            <a:ext cx="7777163" cy="5343525"/>
          </a:xfrm>
          <a:prstGeom prst="rect">
            <a:avLst/>
          </a:prstGeom>
          <a:noFill/>
          <a:ln w="9525">
            <a:noFill/>
            <a:miter lim="800000"/>
            <a:headEnd/>
            <a:tailEnd/>
          </a:ln>
        </p:spPr>
      </p:pic>
      <p:sp>
        <p:nvSpPr>
          <p:cNvPr id="11270" name="Rectangle 5"/>
          <p:cNvSpPr>
            <a:spLocks noChangeArrowheads="1"/>
          </p:cNvSpPr>
          <p:nvPr/>
        </p:nvSpPr>
        <p:spPr bwMode="auto">
          <a:xfrm>
            <a:off x="179512" y="-171400"/>
            <a:ext cx="7272808" cy="1152526"/>
          </a:xfrm>
          <a:prstGeom prst="rect">
            <a:avLst/>
          </a:prstGeom>
          <a:noFill/>
          <a:ln w="9525">
            <a:noFill/>
            <a:miter lim="800000"/>
            <a:headEnd/>
            <a:tailEnd/>
          </a:ln>
          <a:effectLst/>
        </p:spPr>
        <p:txBody>
          <a:bodyPr anchor="ctr"/>
          <a:lstStyle/>
          <a:p>
            <a:r>
              <a:rPr lang="ru-RU" altLang="ru-RU" sz="2000" b="1" dirty="0">
                <a:solidFill>
                  <a:schemeClr val="accent2">
                    <a:lumMod val="75000"/>
                  </a:schemeClr>
                </a:solidFill>
              </a:rPr>
              <a:t>Этапы </a:t>
            </a:r>
            <a:r>
              <a:rPr lang="ru-RU" altLang="ru-RU" sz="2000" b="1" dirty="0" smtClean="0">
                <a:solidFill>
                  <a:schemeClr val="accent2">
                    <a:lumMod val="75000"/>
                  </a:schemeClr>
                </a:solidFill>
              </a:rPr>
              <a:t>формирования</a:t>
            </a:r>
            <a:r>
              <a:rPr lang="en-US" altLang="ru-RU" sz="2000" b="1" dirty="0" smtClean="0">
                <a:solidFill>
                  <a:schemeClr val="accent2">
                    <a:lumMod val="75000"/>
                  </a:schemeClr>
                </a:solidFill>
              </a:rPr>
              <a:t> </a:t>
            </a:r>
            <a:r>
              <a:rPr lang="ru-RU" altLang="ru-RU" sz="2000" b="1" dirty="0" smtClean="0">
                <a:solidFill>
                  <a:schemeClr val="accent2">
                    <a:lumMod val="75000"/>
                  </a:schemeClr>
                </a:solidFill>
              </a:rPr>
              <a:t>навыков </a:t>
            </a:r>
            <a:r>
              <a:rPr lang="ru-RU" altLang="ru-RU" sz="2000" b="1" dirty="0">
                <a:solidFill>
                  <a:schemeClr val="accent2">
                    <a:lumMod val="75000"/>
                  </a:schemeClr>
                </a:solidFill>
              </a:rPr>
              <a:t>техники чтения</a:t>
            </a:r>
          </a:p>
        </p:txBody>
      </p:sp>
      <p:sp>
        <p:nvSpPr>
          <p:cNvPr id="9" name="Прямоугольник 8"/>
          <p:cNvSpPr/>
          <p:nvPr/>
        </p:nvSpPr>
        <p:spPr>
          <a:xfrm>
            <a:off x="6156176" y="188640"/>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Номер слайда 3"/>
          <p:cNvSpPr>
            <a:spLocks noGrp="1"/>
          </p:cNvSpPr>
          <p:nvPr>
            <p:ph type="sldNum" sz="quarter" idx="12"/>
          </p:nvPr>
        </p:nvSpPr>
        <p:spPr>
          <a:noFill/>
          <a:ln>
            <a:miter lim="800000"/>
            <a:headEnd/>
            <a:tailEnd/>
          </a:ln>
        </p:spPr>
        <p:txBody>
          <a:bodyPr/>
          <a:lstStyle/>
          <a:p>
            <a:fld id="{18F8A1E9-8594-4C4D-BB87-19AC4245F664}" type="slidenum">
              <a:rPr lang="ru-RU" altLang="ru-RU" smtClean="0"/>
              <a:pPr/>
              <a:t>11</a:t>
            </a:fld>
            <a:endParaRPr lang="ru-RU" altLang="ru-RU" smtClean="0"/>
          </a:p>
        </p:txBody>
      </p:sp>
      <p:pic>
        <p:nvPicPr>
          <p:cNvPr id="12291" name="Picture 2" descr="HEru2_p10"/>
          <p:cNvPicPr>
            <a:picLocks noChangeAspect="1" noChangeArrowheads="1"/>
          </p:cNvPicPr>
          <p:nvPr/>
        </p:nvPicPr>
        <p:blipFill>
          <a:blip r:embed="rId2" cstate="print"/>
          <a:srcRect/>
          <a:stretch>
            <a:fillRect/>
          </a:stretch>
        </p:blipFill>
        <p:spPr bwMode="auto">
          <a:xfrm>
            <a:off x="4154488" y="0"/>
            <a:ext cx="4989512" cy="6858000"/>
          </a:xfrm>
          <a:prstGeom prst="rect">
            <a:avLst/>
          </a:prstGeom>
          <a:noFill/>
          <a:ln w="9525">
            <a:noFill/>
            <a:miter lim="800000"/>
            <a:headEnd/>
            <a:tailEnd/>
          </a:ln>
        </p:spPr>
      </p:pic>
      <p:sp>
        <p:nvSpPr>
          <p:cNvPr id="12293" name="Rectangle 4"/>
          <p:cNvSpPr>
            <a:spLocks noChangeArrowheads="1"/>
          </p:cNvSpPr>
          <p:nvPr/>
        </p:nvSpPr>
        <p:spPr bwMode="auto">
          <a:xfrm>
            <a:off x="179512" y="116234"/>
            <a:ext cx="3240087" cy="1152526"/>
          </a:xfrm>
          <a:prstGeom prst="rect">
            <a:avLst/>
          </a:prstGeom>
          <a:noFill/>
          <a:ln w="9525">
            <a:noFill/>
            <a:miter lim="800000"/>
            <a:headEnd/>
            <a:tailEnd/>
          </a:ln>
          <a:effectLst/>
        </p:spPr>
        <p:txBody>
          <a:bodyPr anchor="ctr"/>
          <a:lstStyle/>
          <a:p>
            <a:r>
              <a:rPr lang="ru-RU" altLang="ru-RU" sz="1800" b="1" dirty="0">
                <a:solidFill>
                  <a:schemeClr val="accent2">
                    <a:lumMod val="75000"/>
                  </a:schemeClr>
                </a:solidFill>
              </a:rPr>
              <a:t>Этапы формирования</a:t>
            </a:r>
            <a:br>
              <a:rPr lang="ru-RU" altLang="ru-RU" sz="1800" b="1" dirty="0">
                <a:solidFill>
                  <a:schemeClr val="accent2">
                    <a:lumMod val="75000"/>
                  </a:schemeClr>
                </a:solidFill>
              </a:rPr>
            </a:br>
            <a:r>
              <a:rPr lang="ru-RU" altLang="ru-RU" sz="1800" b="1" dirty="0">
                <a:solidFill>
                  <a:schemeClr val="accent2">
                    <a:lumMod val="75000"/>
                  </a:schemeClr>
                </a:solidFill>
              </a:rPr>
              <a:t>навыков техники чтения</a:t>
            </a:r>
            <a:br>
              <a:rPr lang="ru-RU" altLang="ru-RU" sz="1800" b="1" dirty="0">
                <a:solidFill>
                  <a:schemeClr val="accent2">
                    <a:lumMod val="75000"/>
                  </a:schemeClr>
                </a:solidFill>
              </a:rPr>
            </a:br>
            <a:endParaRPr lang="ru-RU" altLang="ru-RU" sz="1800" b="1" dirty="0">
              <a:solidFill>
                <a:schemeClr val="accent2">
                  <a:lumMod val="75000"/>
                </a:schemeClr>
              </a:solidFill>
            </a:endParaRPr>
          </a:p>
        </p:txBody>
      </p:sp>
      <p:pic>
        <p:nvPicPr>
          <p:cNvPr id="12294" name="Picture 5" descr="SP_A0047"/>
          <p:cNvPicPr>
            <a:picLocks noChangeAspect="1" noChangeArrowheads="1"/>
          </p:cNvPicPr>
          <p:nvPr/>
        </p:nvPicPr>
        <p:blipFill>
          <a:blip r:embed="rId3" cstate="print"/>
          <a:srcRect/>
          <a:stretch>
            <a:fillRect/>
          </a:stretch>
        </p:blipFill>
        <p:spPr bwMode="auto">
          <a:xfrm>
            <a:off x="107950" y="962025"/>
            <a:ext cx="3959225" cy="2971800"/>
          </a:xfrm>
          <a:prstGeom prst="rect">
            <a:avLst/>
          </a:prstGeom>
          <a:noFill/>
          <a:ln w="9525">
            <a:noFill/>
            <a:miter lim="800000"/>
            <a:headEnd/>
            <a:tailEnd/>
          </a:ln>
        </p:spPr>
      </p:pic>
      <p:pic>
        <p:nvPicPr>
          <p:cNvPr id="12295" name="Picture 6" descr="SAM_1886"/>
          <p:cNvPicPr>
            <a:picLocks noChangeAspect="1" noChangeArrowheads="1"/>
          </p:cNvPicPr>
          <p:nvPr/>
        </p:nvPicPr>
        <p:blipFill>
          <a:blip r:embed="rId4" cstate="print"/>
          <a:srcRect/>
          <a:stretch>
            <a:fillRect/>
          </a:stretch>
        </p:blipFill>
        <p:spPr bwMode="auto">
          <a:xfrm>
            <a:off x="971550" y="4005263"/>
            <a:ext cx="2686050" cy="2852737"/>
          </a:xfrm>
          <a:prstGeom prst="rect">
            <a:avLst/>
          </a:prstGeom>
          <a:noFill/>
          <a:ln w="9525">
            <a:noFill/>
            <a:miter lim="800000"/>
            <a:headEnd/>
            <a:tailEnd/>
          </a:ln>
        </p:spPr>
      </p:pic>
      <p:sp>
        <p:nvSpPr>
          <p:cNvPr id="8" name="Прямоугольник 7"/>
          <p:cNvSpPr/>
          <p:nvPr/>
        </p:nvSpPr>
        <p:spPr>
          <a:xfrm>
            <a:off x="6156176" y="159023"/>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Номер слайда 3"/>
          <p:cNvSpPr>
            <a:spLocks noGrp="1"/>
          </p:cNvSpPr>
          <p:nvPr>
            <p:ph type="sldNum" sz="quarter" idx="12"/>
          </p:nvPr>
        </p:nvSpPr>
        <p:spPr>
          <a:noFill/>
          <a:ln>
            <a:miter lim="800000"/>
            <a:headEnd/>
            <a:tailEnd/>
          </a:ln>
        </p:spPr>
        <p:txBody>
          <a:bodyPr/>
          <a:lstStyle/>
          <a:p>
            <a:fld id="{0169AFCE-7D78-4F49-A67A-43857FDD6963}" type="slidenum">
              <a:rPr lang="ru-RU" altLang="ru-RU" smtClean="0"/>
              <a:pPr/>
              <a:t>12</a:t>
            </a:fld>
            <a:endParaRPr lang="ru-RU" altLang="ru-RU" smtClean="0"/>
          </a:p>
        </p:txBody>
      </p:sp>
      <p:pic>
        <p:nvPicPr>
          <p:cNvPr id="13315" name="Picture 2" descr="HEru2WB1_p4"/>
          <p:cNvPicPr>
            <a:picLocks noChangeAspect="1" noChangeArrowheads="1"/>
          </p:cNvPicPr>
          <p:nvPr/>
        </p:nvPicPr>
        <p:blipFill>
          <a:blip r:embed="rId2" cstate="print"/>
          <a:srcRect/>
          <a:stretch>
            <a:fillRect/>
          </a:stretch>
        </p:blipFill>
        <p:spPr bwMode="auto">
          <a:xfrm>
            <a:off x="4029075" y="404664"/>
            <a:ext cx="5114925" cy="6453336"/>
          </a:xfrm>
          <a:prstGeom prst="rect">
            <a:avLst/>
          </a:prstGeom>
          <a:noFill/>
          <a:ln w="9525">
            <a:noFill/>
            <a:miter lim="800000"/>
            <a:headEnd/>
            <a:tailEnd/>
          </a:ln>
        </p:spPr>
      </p:pic>
      <p:sp>
        <p:nvSpPr>
          <p:cNvPr id="13317" name="Rectangle 4"/>
          <p:cNvSpPr>
            <a:spLocks noChangeArrowheads="1"/>
          </p:cNvSpPr>
          <p:nvPr/>
        </p:nvSpPr>
        <p:spPr bwMode="auto">
          <a:xfrm>
            <a:off x="179512" y="0"/>
            <a:ext cx="3240087" cy="1152526"/>
          </a:xfrm>
          <a:prstGeom prst="rect">
            <a:avLst/>
          </a:prstGeom>
          <a:noFill/>
          <a:ln w="9525">
            <a:noFill/>
            <a:miter lim="800000"/>
            <a:headEnd/>
            <a:tailEnd/>
          </a:ln>
          <a:effectLst/>
        </p:spPr>
        <p:txBody>
          <a:bodyPr anchor="ctr"/>
          <a:lstStyle/>
          <a:p>
            <a:r>
              <a:rPr lang="ru-RU" altLang="ru-RU" sz="1800" b="1" dirty="0">
                <a:solidFill>
                  <a:schemeClr val="accent2">
                    <a:lumMod val="75000"/>
                  </a:schemeClr>
                </a:solidFill>
              </a:rPr>
              <a:t>Этапы формирования</a:t>
            </a:r>
            <a:br>
              <a:rPr lang="ru-RU" altLang="ru-RU" sz="1800" b="1" dirty="0">
                <a:solidFill>
                  <a:schemeClr val="accent2">
                    <a:lumMod val="75000"/>
                  </a:schemeClr>
                </a:solidFill>
              </a:rPr>
            </a:br>
            <a:r>
              <a:rPr lang="ru-RU" altLang="ru-RU" sz="1800" b="1" dirty="0">
                <a:solidFill>
                  <a:schemeClr val="accent2">
                    <a:lumMod val="75000"/>
                  </a:schemeClr>
                </a:solidFill>
              </a:rPr>
              <a:t>навыков техники чтения</a:t>
            </a:r>
            <a:br>
              <a:rPr lang="ru-RU" altLang="ru-RU" sz="1800" b="1" dirty="0">
                <a:solidFill>
                  <a:schemeClr val="accent2">
                    <a:lumMod val="75000"/>
                  </a:schemeClr>
                </a:solidFill>
              </a:rPr>
            </a:br>
            <a:r>
              <a:rPr lang="ru-RU" altLang="ru-RU" sz="1800" b="1" dirty="0">
                <a:solidFill>
                  <a:schemeClr val="accent2">
                    <a:lumMod val="75000"/>
                  </a:schemeClr>
                </a:solidFill>
              </a:rPr>
              <a:t>(з</a:t>
            </a:r>
            <a:r>
              <a:rPr lang="ru-RU" altLang="ru-RU" sz="1800" b="1" i="1" dirty="0">
                <a:solidFill>
                  <a:schemeClr val="accent2">
                    <a:lumMod val="75000"/>
                  </a:schemeClr>
                </a:solidFill>
              </a:rPr>
              <a:t>акрепление)</a:t>
            </a:r>
          </a:p>
        </p:txBody>
      </p:sp>
      <p:pic>
        <p:nvPicPr>
          <p:cNvPr id="13318" name="Picture 5" descr="SAM_2366"/>
          <p:cNvPicPr>
            <a:picLocks noChangeAspect="1" noChangeArrowheads="1"/>
          </p:cNvPicPr>
          <p:nvPr/>
        </p:nvPicPr>
        <p:blipFill>
          <a:blip r:embed="rId3" cstate="print"/>
          <a:srcRect/>
          <a:stretch>
            <a:fillRect/>
          </a:stretch>
        </p:blipFill>
        <p:spPr bwMode="auto">
          <a:xfrm>
            <a:off x="250825" y="1196975"/>
            <a:ext cx="3255963" cy="5400675"/>
          </a:xfrm>
          <a:prstGeom prst="rect">
            <a:avLst/>
          </a:prstGeom>
          <a:noFill/>
          <a:ln w="9525">
            <a:noFill/>
            <a:miter lim="800000"/>
            <a:headEnd/>
            <a:tailEnd/>
          </a:ln>
        </p:spPr>
      </p:pic>
      <p:sp>
        <p:nvSpPr>
          <p:cNvPr id="7" name="Прямоугольник 6"/>
          <p:cNvSpPr/>
          <p:nvPr/>
        </p:nvSpPr>
        <p:spPr>
          <a:xfrm>
            <a:off x="6156176" y="188640"/>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Номер слайда 3"/>
          <p:cNvSpPr>
            <a:spLocks noGrp="1"/>
          </p:cNvSpPr>
          <p:nvPr>
            <p:ph type="sldNum" sz="quarter" idx="12"/>
          </p:nvPr>
        </p:nvSpPr>
        <p:spPr>
          <a:noFill/>
          <a:ln>
            <a:miter lim="800000"/>
            <a:headEnd/>
            <a:tailEnd/>
          </a:ln>
        </p:spPr>
        <p:txBody>
          <a:bodyPr/>
          <a:lstStyle/>
          <a:p>
            <a:fld id="{54EB3CB9-7EB0-4B4C-A951-AC3A20FE4AAA}" type="slidenum">
              <a:rPr lang="ru-RU" altLang="ru-RU" smtClean="0"/>
              <a:pPr/>
              <a:t>13</a:t>
            </a:fld>
            <a:endParaRPr lang="ru-RU" altLang="ru-RU" smtClean="0"/>
          </a:p>
        </p:txBody>
      </p:sp>
      <p:sp>
        <p:nvSpPr>
          <p:cNvPr id="14343" name="Rectangle 6"/>
          <p:cNvSpPr>
            <a:spLocks noGrp="1" noChangeArrowheads="1"/>
          </p:cNvSpPr>
          <p:nvPr>
            <p:ph type="body" idx="4294967295"/>
          </p:nvPr>
        </p:nvSpPr>
        <p:spPr>
          <a:xfrm>
            <a:off x="251520" y="836712"/>
            <a:ext cx="4105275" cy="2519363"/>
          </a:xfrm>
        </p:spPr>
        <p:txBody>
          <a:bodyPr/>
          <a:lstStyle/>
          <a:p>
            <a:pPr eaLnBrk="1" hangingPunct="1">
              <a:spcBef>
                <a:spcPct val="0"/>
              </a:spcBef>
            </a:pPr>
            <a:r>
              <a:rPr lang="ru-RU" altLang="ru-RU" sz="1600" dirty="0" smtClean="0"/>
              <a:t>К третьему уроку школьники познакомились с буквами </a:t>
            </a:r>
            <a:r>
              <a:rPr lang="en-US" altLang="ru-RU" sz="1600" dirty="0" err="1" smtClean="0"/>
              <a:t>Nn,Tt</a:t>
            </a:r>
            <a:endParaRPr lang="en-US" altLang="ru-RU" sz="1600" dirty="0" smtClean="0"/>
          </a:p>
          <a:p>
            <a:pPr eaLnBrk="1" hangingPunct="1">
              <a:spcBef>
                <a:spcPct val="0"/>
              </a:spcBef>
              <a:buNone/>
            </a:pPr>
            <a:endParaRPr lang="en-US" altLang="ru-RU" sz="1600" dirty="0" smtClean="0"/>
          </a:p>
          <a:p>
            <a:pPr eaLnBrk="1" hangingPunct="1">
              <a:spcBef>
                <a:spcPct val="0"/>
              </a:spcBef>
            </a:pPr>
            <a:r>
              <a:rPr lang="ru-RU" altLang="ru-RU" sz="1600" dirty="0" smtClean="0"/>
              <a:t>На уроке 3 приступают</a:t>
            </a:r>
            <a:r>
              <a:rPr lang="en-US" altLang="ru-RU" sz="1600" dirty="0" smtClean="0"/>
              <a:t> </a:t>
            </a:r>
            <a:r>
              <a:rPr lang="ru-RU" altLang="ru-RU" sz="1600" dirty="0" smtClean="0"/>
              <a:t>к проекту алфавит</a:t>
            </a:r>
            <a:r>
              <a:rPr lang="en-US" altLang="ru-RU" sz="1600" dirty="0" smtClean="0"/>
              <a:t> </a:t>
            </a:r>
            <a:r>
              <a:rPr lang="ru-RU" altLang="ru-RU" sz="1600" dirty="0" smtClean="0"/>
              <a:t>и слушают алфавитную песню</a:t>
            </a:r>
            <a:endParaRPr lang="en-US" altLang="ru-RU" sz="1600" dirty="0" smtClean="0"/>
          </a:p>
          <a:p>
            <a:pPr eaLnBrk="1" hangingPunct="1">
              <a:spcBef>
                <a:spcPct val="0"/>
              </a:spcBef>
              <a:buFontTx/>
              <a:buNone/>
            </a:pPr>
            <a:r>
              <a:rPr lang="ru-RU" altLang="ru-RU" sz="1600" dirty="0" smtClean="0"/>
              <a:t>      </a:t>
            </a:r>
            <a:endParaRPr lang="ru-RU" altLang="ru-RU" sz="1800" dirty="0" smtClean="0"/>
          </a:p>
        </p:txBody>
      </p:sp>
      <p:pic>
        <p:nvPicPr>
          <p:cNvPr id="14339" name="Picture 2" descr="SAM_1345"/>
          <p:cNvPicPr>
            <a:picLocks noChangeAspect="1" noChangeArrowheads="1"/>
          </p:cNvPicPr>
          <p:nvPr/>
        </p:nvPicPr>
        <p:blipFill>
          <a:blip r:embed="rId2" cstate="print"/>
          <a:srcRect b="15133"/>
          <a:stretch>
            <a:fillRect/>
          </a:stretch>
        </p:blipFill>
        <p:spPr bwMode="auto">
          <a:xfrm>
            <a:off x="683568" y="2780928"/>
            <a:ext cx="3216275" cy="4094216"/>
          </a:xfrm>
          <a:prstGeom prst="rect">
            <a:avLst/>
          </a:prstGeom>
          <a:noFill/>
          <a:ln w="9525">
            <a:noFill/>
            <a:miter lim="800000"/>
            <a:headEnd/>
            <a:tailEnd/>
          </a:ln>
        </p:spPr>
      </p:pic>
      <p:sp>
        <p:nvSpPr>
          <p:cNvPr id="14341" name="Rectangle 4"/>
          <p:cNvSpPr>
            <a:spLocks noChangeArrowheads="1"/>
          </p:cNvSpPr>
          <p:nvPr/>
        </p:nvSpPr>
        <p:spPr bwMode="auto">
          <a:xfrm>
            <a:off x="251520" y="0"/>
            <a:ext cx="3240087" cy="1152526"/>
          </a:xfrm>
          <a:prstGeom prst="rect">
            <a:avLst/>
          </a:prstGeom>
          <a:noFill/>
          <a:ln w="9525">
            <a:noFill/>
            <a:miter lim="800000"/>
            <a:headEnd/>
            <a:tailEnd/>
          </a:ln>
          <a:effectLst/>
        </p:spPr>
        <p:txBody>
          <a:bodyPr anchor="ctr"/>
          <a:lstStyle/>
          <a:p>
            <a:r>
              <a:rPr lang="ru-RU" altLang="ru-RU" sz="1800" b="1" dirty="0">
                <a:solidFill>
                  <a:schemeClr val="accent2">
                    <a:lumMod val="75000"/>
                  </a:schemeClr>
                </a:solidFill>
              </a:rPr>
              <a:t>Этапы формирования</a:t>
            </a:r>
            <a:br>
              <a:rPr lang="ru-RU" altLang="ru-RU" sz="1800" b="1" dirty="0">
                <a:solidFill>
                  <a:schemeClr val="accent2">
                    <a:lumMod val="75000"/>
                  </a:schemeClr>
                </a:solidFill>
              </a:rPr>
            </a:br>
            <a:r>
              <a:rPr lang="ru-RU" altLang="ru-RU" sz="1800" b="1" dirty="0">
                <a:solidFill>
                  <a:schemeClr val="accent2">
                    <a:lumMod val="75000"/>
                  </a:schemeClr>
                </a:solidFill>
              </a:rPr>
              <a:t>навыков техники чтения</a:t>
            </a:r>
            <a:br>
              <a:rPr lang="ru-RU" altLang="ru-RU" sz="1800" b="1" dirty="0">
                <a:solidFill>
                  <a:schemeClr val="accent2">
                    <a:lumMod val="75000"/>
                  </a:schemeClr>
                </a:solidFill>
              </a:rPr>
            </a:br>
            <a:endParaRPr lang="ru-RU" altLang="ru-RU" sz="1800" b="1" dirty="0">
              <a:solidFill>
                <a:schemeClr val="accent2">
                  <a:lumMod val="75000"/>
                </a:schemeClr>
              </a:solidFill>
            </a:endParaRPr>
          </a:p>
        </p:txBody>
      </p:sp>
      <p:pic>
        <p:nvPicPr>
          <p:cNvPr id="14342" name="Picture 5" descr="p13"/>
          <p:cNvPicPr>
            <a:picLocks noChangeAspect="1" noChangeArrowheads="1"/>
          </p:cNvPicPr>
          <p:nvPr/>
        </p:nvPicPr>
        <p:blipFill>
          <a:blip r:embed="rId3" cstate="print"/>
          <a:srcRect/>
          <a:stretch>
            <a:fillRect/>
          </a:stretch>
        </p:blipFill>
        <p:spPr bwMode="auto">
          <a:xfrm>
            <a:off x="4259266" y="315416"/>
            <a:ext cx="4779956" cy="6569968"/>
          </a:xfrm>
          <a:prstGeom prst="rect">
            <a:avLst/>
          </a:prstGeom>
          <a:noFill/>
          <a:ln w="9525">
            <a:noFill/>
            <a:miter lim="800000"/>
            <a:headEnd/>
            <a:tailEnd/>
          </a:ln>
        </p:spPr>
      </p:pic>
      <p:sp>
        <p:nvSpPr>
          <p:cNvPr id="8" name="Прямоугольник 7"/>
          <p:cNvSpPr/>
          <p:nvPr/>
        </p:nvSpPr>
        <p:spPr>
          <a:xfrm>
            <a:off x="6156176" y="188640"/>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Рисунок 3" descr="HEru2_p46-47.jpg"/>
          <p:cNvPicPr>
            <a:picLocks noChangeAspect="1"/>
          </p:cNvPicPr>
          <p:nvPr/>
        </p:nvPicPr>
        <p:blipFill>
          <a:blip r:embed="rId2" cstate="print"/>
          <a:stretch>
            <a:fillRect/>
          </a:stretch>
        </p:blipFill>
        <p:spPr>
          <a:xfrm>
            <a:off x="0" y="571016"/>
            <a:ext cx="9144000" cy="6286984"/>
          </a:xfrm>
          <a:prstGeom prst="rect">
            <a:avLst/>
          </a:prstGeom>
        </p:spPr>
      </p:pic>
      <p:sp>
        <p:nvSpPr>
          <p:cNvPr id="5" name="Прямоугольник 4"/>
          <p:cNvSpPr/>
          <p:nvPr/>
        </p:nvSpPr>
        <p:spPr>
          <a:xfrm>
            <a:off x="6156176" y="188640"/>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sp>
        <p:nvSpPr>
          <p:cNvPr id="6" name="Содержимое 5"/>
          <p:cNvSpPr>
            <a:spLocks noGrp="1"/>
          </p:cNvSpPr>
          <p:nvPr>
            <p:ph idx="1"/>
          </p:nvPr>
        </p:nvSpPr>
        <p:spPr>
          <a:xfrm flipV="1">
            <a:off x="609599" y="6041363"/>
            <a:ext cx="6347714" cy="51933"/>
          </a:xfrm>
        </p:spPr>
        <p:txBody>
          <a:bodyPr>
            <a:normAutofit fontScale="25000" lnSpcReduction="20000"/>
          </a:bodyPr>
          <a:lstStyle/>
          <a:p>
            <a:endParaRPr lang="ru-RU" dirty="0"/>
          </a:p>
        </p:txBody>
      </p:sp>
    </p:spTree>
    <p:extLst>
      <p:ext uri="{BB962C8B-B14F-4D97-AF65-F5344CB8AC3E}">
        <p14:creationId xmlns="" xmlns:p14="http://schemas.microsoft.com/office/powerpoint/2010/main" val="10905555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3"/>
          <p:cNvSpPr>
            <a:spLocks noGrp="1" noChangeArrowheads="1"/>
          </p:cNvSpPr>
          <p:nvPr>
            <p:ph idx="1"/>
          </p:nvPr>
        </p:nvSpPr>
        <p:spPr>
          <a:xfrm>
            <a:off x="179388" y="1600200"/>
            <a:ext cx="5699125" cy="4565650"/>
          </a:xfrm>
        </p:spPr>
        <p:txBody>
          <a:bodyPr>
            <a:normAutofit lnSpcReduction="10000"/>
          </a:bodyPr>
          <a:lstStyle/>
          <a:p>
            <a:pPr indent="0" eaLnBrk="1" hangingPunct="1">
              <a:lnSpc>
                <a:spcPct val="105000"/>
              </a:lnSpc>
              <a:spcBef>
                <a:spcPts val="0"/>
              </a:spcBef>
              <a:buFontTx/>
              <a:buNone/>
            </a:pPr>
            <a:r>
              <a:rPr lang="ru-RU" altLang="ru-RU" sz="1800" dirty="0" smtClean="0"/>
              <a:t>После того как второклассники познакомились </a:t>
            </a:r>
            <a:r>
              <a:rPr lang="en-US" altLang="ru-RU" sz="1800" dirty="0" smtClean="0"/>
              <a:t/>
            </a:r>
            <a:br>
              <a:rPr lang="en-US" altLang="ru-RU" sz="1800" dirty="0" smtClean="0"/>
            </a:br>
            <a:r>
              <a:rPr lang="ru-RU" altLang="ru-RU" sz="1800" dirty="0" smtClean="0"/>
              <a:t>с чтением гласных букв в закрытом типе слога, </a:t>
            </a:r>
          </a:p>
          <a:p>
            <a:pPr eaLnBrk="1" hangingPunct="1">
              <a:lnSpc>
                <a:spcPct val="105000"/>
              </a:lnSpc>
            </a:pPr>
            <a:r>
              <a:rPr lang="ru-RU" altLang="ru-RU" sz="1800" dirty="0" smtClean="0"/>
              <a:t>на 34 уроке они приступают к чтению гласных букв в </a:t>
            </a:r>
            <a:r>
              <a:rPr lang="ru-RU" altLang="ru-RU" sz="1800" b="1" dirty="0" smtClean="0"/>
              <a:t>открытом</a:t>
            </a:r>
            <a:r>
              <a:rPr lang="ru-RU" altLang="ru-RU" sz="1800" dirty="0" smtClean="0"/>
              <a:t> типе слога</a:t>
            </a:r>
          </a:p>
          <a:p>
            <a:pPr eaLnBrk="1" hangingPunct="1">
              <a:lnSpc>
                <a:spcPct val="105000"/>
              </a:lnSpc>
            </a:pPr>
            <a:r>
              <a:rPr lang="ru-RU" altLang="ru-RU" sz="1800" dirty="0" smtClean="0"/>
              <a:t>Параллельно изучают правила чтения наиболее частотных буквосочетаний</a:t>
            </a:r>
          </a:p>
          <a:p>
            <a:pPr eaLnBrk="1" hangingPunct="1">
              <a:lnSpc>
                <a:spcPct val="105000"/>
              </a:lnSpc>
            </a:pPr>
            <a:r>
              <a:rPr lang="ru-RU" altLang="ru-RU" sz="1800" dirty="0" smtClean="0"/>
              <a:t>На протяжении 43 уроков учащиеся изучают буквы</a:t>
            </a:r>
          </a:p>
          <a:p>
            <a:pPr eaLnBrk="1" hangingPunct="1">
              <a:lnSpc>
                <a:spcPct val="105000"/>
              </a:lnSpc>
            </a:pPr>
            <a:r>
              <a:rPr lang="ru-RU" altLang="ru-RU" sz="1800" dirty="0" smtClean="0"/>
              <a:t>На 4-м уроке начинают читать отдельные слова</a:t>
            </a:r>
          </a:p>
          <a:p>
            <a:pPr eaLnBrk="1" hangingPunct="1">
              <a:lnSpc>
                <a:spcPct val="105000"/>
              </a:lnSpc>
            </a:pPr>
            <a:r>
              <a:rPr lang="ru-RU" altLang="ru-RU" sz="1800" dirty="0" smtClean="0"/>
              <a:t>На 10-м уроке переходят к чтению словосочетаний</a:t>
            </a:r>
          </a:p>
          <a:p>
            <a:pPr eaLnBrk="1" hangingPunct="1">
              <a:lnSpc>
                <a:spcPct val="105000"/>
              </a:lnSpc>
            </a:pPr>
            <a:r>
              <a:rPr lang="ru-RU" altLang="ru-RU" sz="1800" dirty="0" smtClean="0"/>
              <a:t>На 19-м уроке начинают  читать отдельные предложения</a:t>
            </a:r>
          </a:p>
        </p:txBody>
      </p:sp>
      <p:sp>
        <p:nvSpPr>
          <p:cNvPr id="18434" name="Номер слайда 5"/>
          <p:cNvSpPr>
            <a:spLocks noGrp="1"/>
          </p:cNvSpPr>
          <p:nvPr>
            <p:ph type="sldNum" sz="quarter" idx="12"/>
          </p:nvPr>
        </p:nvSpPr>
        <p:spPr>
          <a:noFill/>
          <a:ln>
            <a:miter lim="800000"/>
            <a:headEnd/>
            <a:tailEnd/>
          </a:ln>
        </p:spPr>
        <p:txBody>
          <a:bodyPr/>
          <a:lstStyle/>
          <a:p>
            <a:fld id="{AB941B48-CCC8-45B9-B98D-EA28E0E73746}" type="slidenum">
              <a:rPr lang="ru-RU" altLang="ru-RU" smtClean="0"/>
              <a:pPr/>
              <a:t>15</a:t>
            </a:fld>
            <a:endParaRPr lang="ru-RU" altLang="ru-RU" smtClean="0"/>
          </a:p>
        </p:txBody>
      </p:sp>
      <p:sp>
        <p:nvSpPr>
          <p:cNvPr id="18437" name="Rectangle 4"/>
          <p:cNvSpPr>
            <a:spLocks noChangeArrowheads="1"/>
          </p:cNvSpPr>
          <p:nvPr/>
        </p:nvSpPr>
        <p:spPr bwMode="auto">
          <a:xfrm>
            <a:off x="323528" y="260648"/>
            <a:ext cx="4392613" cy="1152525"/>
          </a:xfrm>
          <a:prstGeom prst="rect">
            <a:avLst/>
          </a:prstGeom>
          <a:noFill/>
          <a:ln w="9525">
            <a:noFill/>
            <a:miter lim="800000"/>
            <a:headEnd/>
            <a:tailEnd/>
          </a:ln>
          <a:effectLst/>
        </p:spPr>
        <p:txBody>
          <a:bodyPr anchor="ctr"/>
          <a:lstStyle/>
          <a:p>
            <a:r>
              <a:rPr lang="ru-RU" altLang="ru-RU" sz="2400" b="1" dirty="0">
                <a:solidFill>
                  <a:schemeClr val="accent2">
                    <a:lumMod val="75000"/>
                  </a:schemeClr>
                </a:solidFill>
              </a:rPr>
              <a:t>Этапы формирования</a:t>
            </a:r>
            <a:br>
              <a:rPr lang="ru-RU" altLang="ru-RU" sz="2400" b="1" dirty="0">
                <a:solidFill>
                  <a:schemeClr val="accent2">
                    <a:lumMod val="75000"/>
                  </a:schemeClr>
                </a:solidFill>
              </a:rPr>
            </a:br>
            <a:r>
              <a:rPr lang="ru-RU" altLang="ru-RU" sz="2400" b="1" dirty="0">
                <a:solidFill>
                  <a:schemeClr val="accent2">
                    <a:lumMod val="75000"/>
                  </a:schemeClr>
                </a:solidFill>
              </a:rPr>
              <a:t>навыков техники чтения</a:t>
            </a:r>
            <a:br>
              <a:rPr lang="ru-RU" altLang="ru-RU" sz="2400" b="1" dirty="0">
                <a:solidFill>
                  <a:schemeClr val="accent2">
                    <a:lumMod val="75000"/>
                  </a:schemeClr>
                </a:solidFill>
              </a:rPr>
            </a:br>
            <a:r>
              <a:rPr lang="ru-RU" altLang="ru-RU" sz="2400" i="1" dirty="0">
                <a:solidFill>
                  <a:schemeClr val="accent2">
                    <a:lumMod val="75000"/>
                  </a:schemeClr>
                </a:solidFill>
              </a:rPr>
              <a:t>(продолжение)</a:t>
            </a:r>
          </a:p>
        </p:txBody>
      </p:sp>
      <p:pic>
        <p:nvPicPr>
          <p:cNvPr id="18438" name="Picture 5" descr="Копия SAM_2259"/>
          <p:cNvPicPr>
            <a:picLocks noChangeAspect="1" noChangeArrowheads="1"/>
          </p:cNvPicPr>
          <p:nvPr/>
        </p:nvPicPr>
        <p:blipFill>
          <a:blip r:embed="rId2" cstate="print"/>
          <a:srcRect/>
          <a:stretch>
            <a:fillRect/>
          </a:stretch>
        </p:blipFill>
        <p:spPr bwMode="auto">
          <a:xfrm>
            <a:off x="5867400" y="3933825"/>
            <a:ext cx="3101975" cy="2070100"/>
          </a:xfrm>
          <a:prstGeom prst="rect">
            <a:avLst/>
          </a:prstGeom>
          <a:noFill/>
          <a:ln w="9525">
            <a:noFill/>
            <a:miter lim="800000"/>
            <a:headEnd/>
            <a:tailEnd/>
          </a:ln>
        </p:spPr>
      </p:pic>
      <p:pic>
        <p:nvPicPr>
          <p:cNvPr id="18439" name="Picture 6" descr="SAM_1602"/>
          <p:cNvPicPr>
            <a:picLocks noChangeAspect="1" noChangeArrowheads="1"/>
          </p:cNvPicPr>
          <p:nvPr/>
        </p:nvPicPr>
        <p:blipFill>
          <a:blip r:embed="rId3" cstate="print"/>
          <a:srcRect/>
          <a:stretch>
            <a:fillRect/>
          </a:stretch>
        </p:blipFill>
        <p:spPr bwMode="auto">
          <a:xfrm>
            <a:off x="5867400" y="1700213"/>
            <a:ext cx="3097213" cy="2065337"/>
          </a:xfrm>
          <a:prstGeom prst="rect">
            <a:avLst/>
          </a:prstGeom>
          <a:noFill/>
          <a:ln w="9525">
            <a:noFill/>
            <a:miter lim="800000"/>
            <a:headEnd/>
            <a:tailEnd/>
          </a:ln>
        </p:spPr>
      </p:pic>
      <p:sp>
        <p:nvSpPr>
          <p:cNvPr id="8" name="Прямоугольник 7"/>
          <p:cNvSpPr/>
          <p:nvPr/>
        </p:nvSpPr>
        <p:spPr>
          <a:xfrm>
            <a:off x="6156176" y="188640"/>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Номер слайда 3"/>
          <p:cNvSpPr>
            <a:spLocks noGrp="1"/>
          </p:cNvSpPr>
          <p:nvPr>
            <p:ph type="sldNum" sz="quarter" idx="12"/>
          </p:nvPr>
        </p:nvSpPr>
        <p:spPr>
          <a:noFill/>
          <a:ln>
            <a:miter lim="800000"/>
            <a:headEnd/>
            <a:tailEnd/>
          </a:ln>
        </p:spPr>
        <p:txBody>
          <a:bodyPr/>
          <a:lstStyle/>
          <a:p>
            <a:fld id="{EF10CF9D-7D30-489F-8B32-E7A8964F3ABD}" type="slidenum">
              <a:rPr lang="ru-RU" altLang="ru-RU" smtClean="0"/>
              <a:pPr/>
              <a:t>16</a:t>
            </a:fld>
            <a:endParaRPr lang="ru-RU" altLang="ru-RU" smtClean="0"/>
          </a:p>
        </p:txBody>
      </p:sp>
      <p:sp>
        <p:nvSpPr>
          <p:cNvPr id="21507" name="Rectangle 2"/>
          <p:cNvSpPr>
            <a:spLocks noChangeArrowheads="1"/>
          </p:cNvSpPr>
          <p:nvPr/>
        </p:nvSpPr>
        <p:spPr bwMode="auto">
          <a:xfrm>
            <a:off x="0" y="476250"/>
            <a:ext cx="3779838" cy="2447925"/>
          </a:xfrm>
          <a:prstGeom prst="rect">
            <a:avLst/>
          </a:prstGeom>
          <a:noFill/>
          <a:ln w="9525">
            <a:noFill/>
            <a:miter lim="800000"/>
            <a:headEnd/>
            <a:tailEnd/>
          </a:ln>
          <a:effectLst/>
        </p:spPr>
        <p:txBody>
          <a:bodyPr/>
          <a:lstStyle/>
          <a:p>
            <a:pPr marL="342900" indent="-342900">
              <a:lnSpc>
                <a:spcPct val="130000"/>
              </a:lnSpc>
              <a:buBlip>
                <a:blip r:embed="rId2"/>
              </a:buBlip>
            </a:pPr>
            <a:r>
              <a:rPr lang="ru-RU" altLang="ru-RU" sz="1800" dirty="0"/>
              <a:t>С  начала </a:t>
            </a:r>
            <a:r>
              <a:rPr lang="en-US" altLang="ru-RU" sz="1800" dirty="0"/>
              <a:t>II </a:t>
            </a:r>
            <a:r>
              <a:rPr lang="ru-RU" altLang="ru-RU" sz="1800" dirty="0"/>
              <a:t>четверти переходят к чтению мини-текстов и мини-диалогов</a:t>
            </a:r>
          </a:p>
        </p:txBody>
      </p:sp>
      <p:pic>
        <p:nvPicPr>
          <p:cNvPr id="21508" name="Picture 3" descr="SAM_2263"/>
          <p:cNvPicPr>
            <a:picLocks noChangeAspect="1" noChangeArrowheads="1"/>
          </p:cNvPicPr>
          <p:nvPr/>
        </p:nvPicPr>
        <p:blipFill>
          <a:blip r:embed="rId3" cstate="print"/>
          <a:srcRect/>
          <a:stretch>
            <a:fillRect/>
          </a:stretch>
        </p:blipFill>
        <p:spPr bwMode="auto">
          <a:xfrm>
            <a:off x="3419475" y="0"/>
            <a:ext cx="5724525" cy="3816350"/>
          </a:xfrm>
          <a:prstGeom prst="rect">
            <a:avLst/>
          </a:prstGeom>
          <a:noFill/>
          <a:ln w="9525">
            <a:noFill/>
            <a:miter lim="800000"/>
            <a:headEnd/>
            <a:tailEnd/>
          </a:ln>
        </p:spPr>
      </p:pic>
      <p:pic>
        <p:nvPicPr>
          <p:cNvPr id="21509" name="Picture 4" descr="p71"/>
          <p:cNvPicPr>
            <a:picLocks noChangeAspect="1" noChangeArrowheads="1"/>
          </p:cNvPicPr>
          <p:nvPr/>
        </p:nvPicPr>
        <p:blipFill>
          <a:blip r:embed="rId4" cstate="print"/>
          <a:srcRect/>
          <a:stretch>
            <a:fillRect/>
          </a:stretch>
        </p:blipFill>
        <p:spPr bwMode="auto">
          <a:xfrm>
            <a:off x="179388" y="3254375"/>
            <a:ext cx="6624637" cy="3603625"/>
          </a:xfrm>
          <a:prstGeom prst="rect">
            <a:avLst/>
          </a:prstGeom>
          <a:noFill/>
          <a:ln w="9525">
            <a:noFill/>
            <a:miter lim="800000"/>
            <a:headEnd/>
            <a:tailEnd/>
          </a:ln>
        </p:spPr>
      </p:pic>
      <p:sp>
        <p:nvSpPr>
          <p:cNvPr id="6" name="Прямоугольник 5"/>
          <p:cNvSpPr/>
          <p:nvPr/>
        </p:nvSpPr>
        <p:spPr>
          <a:xfrm>
            <a:off x="6156176" y="188640"/>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51" name="Rectangle 6"/>
          <p:cNvSpPr>
            <a:spLocks noGrp="1" noChangeArrowheads="1"/>
          </p:cNvSpPr>
          <p:nvPr>
            <p:ph type="title"/>
          </p:nvPr>
        </p:nvSpPr>
        <p:spPr>
          <a:xfrm>
            <a:off x="323528" y="116632"/>
            <a:ext cx="8229600" cy="1143000"/>
          </a:xfrm>
          <a:noFill/>
        </p:spPr>
        <p:txBody>
          <a:bodyPr>
            <a:normAutofit fontScale="90000"/>
          </a:bodyPr>
          <a:lstStyle/>
          <a:p>
            <a:pPr eaLnBrk="1" hangingPunct="1"/>
            <a:r>
              <a:rPr lang="ru-RU" altLang="ru-RU" b="1" dirty="0" smtClean="0">
                <a:solidFill>
                  <a:schemeClr val="accent2">
                    <a:lumMod val="75000"/>
                  </a:schemeClr>
                </a:solidFill>
              </a:rPr>
              <a:t>Обучение говорению </a:t>
            </a:r>
            <a:r>
              <a:rPr lang="ru-RU" altLang="ru-RU" sz="1600" b="1" dirty="0" smtClean="0">
                <a:solidFill>
                  <a:schemeClr val="accent2">
                    <a:lumMod val="75000"/>
                  </a:schemeClr>
                </a:solidFill>
              </a:rPr>
              <a:t/>
            </a:r>
            <a:br>
              <a:rPr lang="ru-RU" altLang="ru-RU" sz="1600" b="1" dirty="0" smtClean="0">
                <a:solidFill>
                  <a:schemeClr val="accent2">
                    <a:lumMod val="75000"/>
                  </a:schemeClr>
                </a:solidFill>
              </a:rPr>
            </a:br>
            <a:r>
              <a:rPr lang="ru-RU" altLang="ru-RU" sz="1600" b="1" dirty="0" smtClean="0">
                <a:solidFill>
                  <a:schemeClr val="accent2">
                    <a:lumMod val="75000"/>
                  </a:schemeClr>
                </a:solidFill>
              </a:rPr>
              <a:t/>
            </a:r>
            <a:br>
              <a:rPr lang="ru-RU" altLang="ru-RU" sz="1600" b="1" dirty="0" smtClean="0">
                <a:solidFill>
                  <a:schemeClr val="accent2">
                    <a:lumMod val="75000"/>
                  </a:schemeClr>
                </a:solidFill>
              </a:rPr>
            </a:br>
            <a:r>
              <a:rPr lang="ru-RU" altLang="ru-RU" sz="1800" b="1" dirty="0" smtClean="0">
                <a:solidFill>
                  <a:schemeClr val="accent2">
                    <a:lumMod val="75000"/>
                  </a:schemeClr>
                </a:solidFill>
              </a:rPr>
              <a:t>Развитие умения взаимодействовать с окружающими </a:t>
            </a:r>
            <a:br>
              <a:rPr lang="ru-RU" altLang="ru-RU" sz="1800" b="1" dirty="0" smtClean="0">
                <a:solidFill>
                  <a:schemeClr val="accent2">
                    <a:lumMod val="75000"/>
                  </a:schemeClr>
                </a:solidFill>
              </a:rPr>
            </a:br>
            <a:r>
              <a:rPr lang="ru-RU" altLang="ru-RU" sz="1800" b="1" dirty="0" smtClean="0">
                <a:solidFill>
                  <a:schemeClr val="accent2">
                    <a:lumMod val="75000"/>
                  </a:schemeClr>
                </a:solidFill>
              </a:rPr>
              <a:t>при выполнении разных ролей в пределах речевых </a:t>
            </a:r>
            <a:br>
              <a:rPr lang="ru-RU" altLang="ru-RU" sz="1800" b="1" dirty="0" smtClean="0">
                <a:solidFill>
                  <a:schemeClr val="accent2">
                    <a:lumMod val="75000"/>
                  </a:schemeClr>
                </a:solidFill>
              </a:rPr>
            </a:br>
            <a:r>
              <a:rPr lang="ru-RU" altLang="ru-RU" sz="1800" b="1" dirty="0" smtClean="0">
                <a:solidFill>
                  <a:schemeClr val="accent2">
                    <a:lumMod val="75000"/>
                  </a:schemeClr>
                </a:solidFill>
              </a:rPr>
              <a:t>потребностей и возможностей младшего школьника; </a:t>
            </a:r>
            <a:r>
              <a:rPr lang="ru-RU" altLang="ru-RU" sz="1600" b="1" dirty="0" smtClean="0">
                <a:solidFill>
                  <a:schemeClr val="accent2">
                    <a:lumMod val="75000"/>
                  </a:schemeClr>
                </a:solidFill>
              </a:rPr>
              <a:t/>
            </a:r>
            <a:br>
              <a:rPr lang="ru-RU" altLang="ru-RU" sz="1600" b="1" dirty="0" smtClean="0">
                <a:solidFill>
                  <a:schemeClr val="accent2">
                    <a:lumMod val="75000"/>
                  </a:schemeClr>
                </a:solidFill>
              </a:rPr>
            </a:br>
            <a:endParaRPr lang="ru-RU" altLang="ru-RU" sz="1600" b="1" dirty="0" smtClean="0">
              <a:solidFill>
                <a:schemeClr val="accent2">
                  <a:lumMod val="75000"/>
                </a:schemeClr>
              </a:solidFill>
            </a:endParaRPr>
          </a:p>
        </p:txBody>
      </p:sp>
      <p:sp>
        <p:nvSpPr>
          <p:cNvPr id="31746" name="Номер слайда 5"/>
          <p:cNvSpPr>
            <a:spLocks noGrp="1"/>
          </p:cNvSpPr>
          <p:nvPr>
            <p:ph type="sldNum" sz="quarter" idx="12"/>
          </p:nvPr>
        </p:nvSpPr>
        <p:spPr>
          <a:noFill/>
          <a:ln>
            <a:miter lim="800000"/>
            <a:headEnd/>
            <a:tailEnd/>
          </a:ln>
        </p:spPr>
        <p:txBody>
          <a:bodyPr/>
          <a:lstStyle/>
          <a:p>
            <a:fld id="{88A62761-0A05-466E-86EC-9C042CF8ABE3}" type="slidenum">
              <a:rPr lang="ru-RU" altLang="ru-RU" smtClean="0"/>
              <a:pPr/>
              <a:t>17</a:t>
            </a:fld>
            <a:endParaRPr lang="ru-RU" altLang="ru-RU" smtClean="0"/>
          </a:p>
        </p:txBody>
      </p:sp>
      <p:pic>
        <p:nvPicPr>
          <p:cNvPr id="31748" name="Picture 3" descr="Копия SAM_2223"/>
          <p:cNvPicPr>
            <a:picLocks noChangeAspect="1" noChangeArrowheads="1"/>
          </p:cNvPicPr>
          <p:nvPr/>
        </p:nvPicPr>
        <p:blipFill>
          <a:blip r:embed="rId2" cstate="print"/>
          <a:srcRect/>
          <a:stretch>
            <a:fillRect/>
          </a:stretch>
        </p:blipFill>
        <p:spPr bwMode="auto">
          <a:xfrm>
            <a:off x="4211638" y="3284984"/>
            <a:ext cx="4932362" cy="3294062"/>
          </a:xfrm>
          <a:prstGeom prst="rect">
            <a:avLst/>
          </a:prstGeom>
          <a:noFill/>
          <a:ln w="9525">
            <a:noFill/>
            <a:miter lim="800000"/>
            <a:headEnd/>
            <a:tailEnd/>
          </a:ln>
        </p:spPr>
      </p:pic>
      <p:sp>
        <p:nvSpPr>
          <p:cNvPr id="31749" name="Rectangle 4"/>
          <p:cNvSpPr>
            <a:spLocks noChangeArrowheads="1"/>
          </p:cNvSpPr>
          <p:nvPr/>
        </p:nvSpPr>
        <p:spPr bwMode="auto">
          <a:xfrm>
            <a:off x="323528" y="1772816"/>
            <a:ext cx="8135938" cy="1323439"/>
          </a:xfrm>
          <a:prstGeom prst="rect">
            <a:avLst/>
          </a:prstGeom>
          <a:noFill/>
          <a:ln w="9525">
            <a:noFill/>
            <a:miter lim="800000"/>
            <a:headEnd/>
            <a:tailEnd/>
          </a:ln>
          <a:effectLst/>
        </p:spPr>
        <p:txBody>
          <a:bodyPr>
            <a:spAutoFit/>
          </a:bodyPr>
          <a:lstStyle/>
          <a:p>
            <a:r>
              <a:rPr lang="ru-RU" altLang="ru-RU" sz="1600" dirty="0"/>
              <a:t>Для того чтобы </a:t>
            </a:r>
            <a:r>
              <a:rPr lang="ru-RU" altLang="ru-RU" sz="1600" dirty="0" smtClean="0"/>
              <a:t>обеспечить построение ИОТ </a:t>
            </a:r>
            <a:r>
              <a:rPr lang="ru-RU" altLang="ru-RU" sz="1600" dirty="0"/>
              <a:t>учащихся в процесс </a:t>
            </a:r>
            <a:r>
              <a:rPr lang="ru-RU" altLang="ru-RU" sz="1600" dirty="0" smtClean="0"/>
              <a:t/>
            </a:r>
            <a:br>
              <a:rPr lang="ru-RU" altLang="ru-RU" sz="1600" dirty="0" smtClean="0"/>
            </a:br>
            <a:r>
              <a:rPr lang="ru-RU" altLang="ru-RU" sz="1600" dirty="0" smtClean="0"/>
              <a:t>речевого </a:t>
            </a:r>
            <a:r>
              <a:rPr lang="ru-RU" altLang="ru-RU" sz="1600" dirty="0"/>
              <a:t>взаимодействия </a:t>
            </a:r>
            <a:r>
              <a:rPr lang="ru-RU" altLang="ru-RU" sz="1600" dirty="0" smtClean="0"/>
              <a:t>в </a:t>
            </a:r>
            <a:r>
              <a:rPr lang="ru-RU" altLang="ru-RU" sz="1600" dirty="0"/>
              <a:t>курсе используются проблемные задания репродуктивного и частично продуктивного характера с опорой </a:t>
            </a:r>
            <a:r>
              <a:rPr lang="ru-RU" altLang="ru-RU" sz="1600" dirty="0" smtClean="0"/>
              <a:t/>
            </a:r>
            <a:br>
              <a:rPr lang="ru-RU" altLang="ru-RU" sz="1600" dirty="0" smtClean="0"/>
            </a:br>
            <a:r>
              <a:rPr lang="ru-RU" altLang="ru-RU" sz="1600" dirty="0" smtClean="0"/>
              <a:t>на </a:t>
            </a:r>
            <a:r>
              <a:rPr lang="ru-RU" altLang="ru-RU" sz="1600" dirty="0" err="1" smtClean="0"/>
              <a:t>разножанровые</a:t>
            </a:r>
            <a:r>
              <a:rPr lang="ru-RU" altLang="ru-RU" sz="1600" dirty="0" smtClean="0"/>
              <a:t>  </a:t>
            </a:r>
            <a:r>
              <a:rPr lang="ru-RU" altLang="ru-RU" sz="1600" dirty="0"/>
              <a:t>устные и письменные тексты (диалоговые, </a:t>
            </a:r>
            <a:r>
              <a:rPr lang="ru-RU" altLang="ru-RU" sz="1600" dirty="0" smtClean="0"/>
              <a:t/>
            </a:r>
            <a:br>
              <a:rPr lang="ru-RU" altLang="ru-RU" sz="1600" dirty="0" smtClean="0"/>
            </a:br>
            <a:r>
              <a:rPr lang="ru-RU" altLang="ru-RU" sz="1600" dirty="0" smtClean="0"/>
              <a:t>повествовательные</a:t>
            </a:r>
            <a:r>
              <a:rPr lang="ru-RU" altLang="ru-RU" sz="1600" dirty="0"/>
              <a:t>, стихотворные, песенные)</a:t>
            </a:r>
          </a:p>
        </p:txBody>
      </p:sp>
      <p:pic>
        <p:nvPicPr>
          <p:cNvPr id="31750" name="Picture 5" descr="SAM_1649"/>
          <p:cNvPicPr>
            <a:picLocks noChangeAspect="1" noChangeArrowheads="1"/>
          </p:cNvPicPr>
          <p:nvPr/>
        </p:nvPicPr>
        <p:blipFill>
          <a:blip r:embed="rId3" cstate="print"/>
          <a:srcRect/>
          <a:stretch>
            <a:fillRect/>
          </a:stretch>
        </p:blipFill>
        <p:spPr bwMode="auto">
          <a:xfrm>
            <a:off x="250825" y="3284984"/>
            <a:ext cx="3889375" cy="3300412"/>
          </a:xfrm>
          <a:prstGeom prst="rect">
            <a:avLst/>
          </a:prstGeom>
          <a:noFill/>
          <a:ln w="9525">
            <a:noFill/>
            <a:miter lim="800000"/>
            <a:headEnd/>
            <a:tailEnd/>
          </a:ln>
        </p:spPr>
      </p:pic>
      <p:sp>
        <p:nvSpPr>
          <p:cNvPr id="8" name="Прямоугольник 7"/>
          <p:cNvSpPr/>
          <p:nvPr/>
        </p:nvSpPr>
        <p:spPr>
          <a:xfrm>
            <a:off x="6156176" y="188640"/>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part2_pp18-19"/>
          <p:cNvPicPr>
            <a:picLocks noChangeAspect="1" noChangeArrowheads="1"/>
          </p:cNvPicPr>
          <p:nvPr/>
        </p:nvPicPr>
        <p:blipFill>
          <a:blip r:embed="rId2" cstate="print"/>
          <a:srcRect/>
          <a:stretch>
            <a:fillRect/>
          </a:stretch>
        </p:blipFill>
        <p:spPr bwMode="auto">
          <a:xfrm>
            <a:off x="179388" y="764704"/>
            <a:ext cx="8677275" cy="5964238"/>
          </a:xfrm>
          <a:prstGeom prst="rect">
            <a:avLst/>
          </a:prstGeom>
          <a:noFill/>
          <a:ln w="9525">
            <a:noFill/>
            <a:miter lim="800000"/>
            <a:headEnd/>
            <a:tailEnd/>
          </a:ln>
        </p:spPr>
      </p:pic>
      <p:sp>
        <p:nvSpPr>
          <p:cNvPr id="32771" name="Номер слайда 5"/>
          <p:cNvSpPr>
            <a:spLocks noGrp="1"/>
          </p:cNvSpPr>
          <p:nvPr>
            <p:ph type="sldNum" sz="quarter" idx="12"/>
          </p:nvPr>
        </p:nvSpPr>
        <p:spPr>
          <a:noFill/>
          <a:ln>
            <a:miter lim="800000"/>
            <a:headEnd/>
            <a:tailEnd/>
          </a:ln>
        </p:spPr>
        <p:txBody>
          <a:bodyPr/>
          <a:lstStyle/>
          <a:p>
            <a:fld id="{D957B101-4DB3-4018-AD8B-15E0E3CF53F7}" type="slidenum">
              <a:rPr lang="ru-RU" altLang="ru-RU" smtClean="0"/>
              <a:pPr/>
              <a:t>18</a:t>
            </a:fld>
            <a:endParaRPr lang="ru-RU" altLang="ru-RU" smtClean="0"/>
          </a:p>
        </p:txBody>
      </p:sp>
      <p:sp>
        <p:nvSpPr>
          <p:cNvPr id="6" name="Rectangle 6"/>
          <p:cNvSpPr>
            <a:spLocks noGrp="1" noChangeArrowheads="1"/>
          </p:cNvSpPr>
          <p:nvPr>
            <p:ph type="title"/>
          </p:nvPr>
        </p:nvSpPr>
        <p:spPr>
          <a:xfrm>
            <a:off x="323528" y="116632"/>
            <a:ext cx="8229600" cy="864096"/>
          </a:xfrm>
          <a:noFill/>
        </p:spPr>
        <p:txBody>
          <a:bodyPr>
            <a:normAutofit fontScale="90000"/>
          </a:bodyPr>
          <a:lstStyle/>
          <a:p>
            <a:pPr eaLnBrk="1" hangingPunct="1"/>
            <a:r>
              <a:rPr lang="ru-RU" altLang="ru-RU" b="1" dirty="0" smtClean="0">
                <a:solidFill>
                  <a:schemeClr val="accent2">
                    <a:lumMod val="75000"/>
                  </a:schemeClr>
                </a:solidFill>
              </a:rPr>
              <a:t>Обучение говорению </a:t>
            </a:r>
            <a:r>
              <a:rPr lang="ru-RU" altLang="ru-RU" sz="1600" b="1" dirty="0" smtClean="0">
                <a:solidFill>
                  <a:schemeClr val="accent2">
                    <a:lumMod val="75000"/>
                  </a:schemeClr>
                </a:solidFill>
              </a:rPr>
              <a:t/>
            </a:r>
            <a:br>
              <a:rPr lang="ru-RU" altLang="ru-RU" sz="1600" b="1" dirty="0" smtClean="0">
                <a:solidFill>
                  <a:schemeClr val="accent2">
                    <a:lumMod val="75000"/>
                  </a:schemeClr>
                </a:solidFill>
              </a:rPr>
            </a:br>
            <a:endParaRPr lang="ru-RU" altLang="ru-RU" sz="1600" b="1" dirty="0" smtClean="0">
              <a:solidFill>
                <a:schemeClr val="accent2">
                  <a:lumMod val="75000"/>
                </a:schemeClr>
              </a:solidFill>
            </a:endParaRPr>
          </a:p>
        </p:txBody>
      </p:sp>
      <p:sp>
        <p:nvSpPr>
          <p:cNvPr id="7" name="Прямоугольник 6"/>
          <p:cNvSpPr/>
          <p:nvPr/>
        </p:nvSpPr>
        <p:spPr>
          <a:xfrm>
            <a:off x="6156176" y="188640"/>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Номер слайда 3"/>
          <p:cNvSpPr>
            <a:spLocks noGrp="1"/>
          </p:cNvSpPr>
          <p:nvPr>
            <p:ph type="sldNum" sz="quarter" idx="12"/>
          </p:nvPr>
        </p:nvSpPr>
        <p:spPr>
          <a:noFill/>
          <a:ln>
            <a:miter lim="800000"/>
            <a:headEnd/>
            <a:tailEnd/>
          </a:ln>
        </p:spPr>
        <p:txBody>
          <a:bodyPr/>
          <a:lstStyle/>
          <a:p>
            <a:fld id="{929873C7-1CF5-43E0-A189-28C338C96033}" type="slidenum">
              <a:rPr lang="ru-RU" altLang="ru-RU" smtClean="0"/>
              <a:pPr/>
              <a:t>19</a:t>
            </a:fld>
            <a:endParaRPr lang="ru-RU" altLang="ru-RU" smtClean="0"/>
          </a:p>
        </p:txBody>
      </p:sp>
      <p:sp>
        <p:nvSpPr>
          <p:cNvPr id="33796" name="Заголовок 1"/>
          <p:cNvSpPr>
            <a:spLocks noGrp="1"/>
          </p:cNvSpPr>
          <p:nvPr>
            <p:ph type="title" idx="4294967295"/>
          </p:nvPr>
        </p:nvSpPr>
        <p:spPr>
          <a:xfrm>
            <a:off x="251520" y="116632"/>
            <a:ext cx="7772400" cy="1144588"/>
          </a:xfrm>
        </p:spPr>
        <p:txBody>
          <a:bodyPr/>
          <a:lstStyle/>
          <a:p>
            <a:pPr defTabSz="912813" eaLnBrk="1" hangingPunct="1"/>
            <a:r>
              <a:rPr lang="ru-RU" altLang="ru-RU" sz="2000" b="1" dirty="0" smtClean="0">
                <a:solidFill>
                  <a:schemeClr val="accent2">
                    <a:lumMod val="75000"/>
                  </a:schemeClr>
                </a:solidFill>
              </a:rPr>
              <a:t>Игра по итогам</a:t>
            </a:r>
            <a:r>
              <a:rPr lang="en-US" altLang="ru-RU" sz="2000" b="1" dirty="0" smtClean="0">
                <a:solidFill>
                  <a:schemeClr val="accent2">
                    <a:lumMod val="75000"/>
                  </a:schemeClr>
                </a:solidFill>
              </a:rPr>
              <a:t/>
            </a:r>
            <a:br>
              <a:rPr lang="en-US" altLang="ru-RU" sz="2000" b="1" dirty="0" smtClean="0">
                <a:solidFill>
                  <a:schemeClr val="accent2">
                    <a:lumMod val="75000"/>
                  </a:schemeClr>
                </a:solidFill>
              </a:rPr>
            </a:br>
            <a:r>
              <a:rPr lang="en-US" altLang="ru-RU" sz="2000" b="1" dirty="0" smtClean="0">
                <a:solidFill>
                  <a:schemeClr val="accent2">
                    <a:lumMod val="75000"/>
                  </a:schemeClr>
                </a:solidFill>
              </a:rPr>
              <a:t>I </a:t>
            </a:r>
            <a:r>
              <a:rPr lang="ru-RU" altLang="ru-RU" sz="2000" b="1" dirty="0" smtClean="0">
                <a:solidFill>
                  <a:schemeClr val="accent2">
                    <a:lumMod val="75000"/>
                  </a:schemeClr>
                </a:solidFill>
              </a:rPr>
              <a:t>четверти</a:t>
            </a:r>
            <a:r>
              <a:rPr lang="ru-RU" altLang="ru-RU" sz="3000" b="1" dirty="0" smtClean="0"/>
              <a:t/>
            </a:r>
            <a:br>
              <a:rPr lang="ru-RU" altLang="ru-RU" sz="3000" b="1" dirty="0" smtClean="0"/>
            </a:br>
            <a:r>
              <a:rPr lang="ru-RU" altLang="ru-RU" sz="1200" b="1" dirty="0" err="1" smtClean="0">
                <a:solidFill>
                  <a:schemeClr val="tx1"/>
                </a:solidFill>
              </a:rPr>
              <a:t>Метапредметные</a:t>
            </a:r>
            <a:r>
              <a:rPr lang="ru-RU" altLang="ru-RU" sz="1200" b="1" dirty="0" smtClean="0">
                <a:solidFill>
                  <a:schemeClr val="tx1"/>
                </a:solidFill>
              </a:rPr>
              <a:t> результаты — овладевать</a:t>
            </a:r>
            <a:r>
              <a:rPr lang="ru-RU" altLang="ru-RU" sz="1000" b="1" dirty="0" smtClean="0">
                <a:solidFill>
                  <a:schemeClr val="tx1"/>
                </a:solidFill>
              </a:rPr>
              <a:t> </a:t>
            </a:r>
            <a:br>
              <a:rPr lang="ru-RU" altLang="ru-RU" sz="1000" b="1" dirty="0" smtClean="0">
                <a:solidFill>
                  <a:schemeClr val="tx1"/>
                </a:solidFill>
              </a:rPr>
            </a:br>
            <a:r>
              <a:rPr lang="ru-RU" altLang="ru-RU" sz="1200" b="1" dirty="0" smtClean="0">
                <a:solidFill>
                  <a:schemeClr val="tx1"/>
                </a:solidFill>
              </a:rPr>
              <a:t>основами самоконтроля и самооценки</a:t>
            </a:r>
            <a:endParaRPr lang="ru-RU" altLang="ru-RU" sz="1200" b="1" i="1" dirty="0" smtClean="0">
              <a:solidFill>
                <a:schemeClr val="tx1"/>
              </a:solidFill>
            </a:endParaRPr>
          </a:p>
        </p:txBody>
      </p:sp>
      <p:pic>
        <p:nvPicPr>
          <p:cNvPr id="33798" name="Picture 6" descr="апробация 3"/>
          <p:cNvPicPr>
            <a:picLocks noChangeAspect="1" noChangeArrowheads="1"/>
          </p:cNvPicPr>
          <p:nvPr/>
        </p:nvPicPr>
        <p:blipFill>
          <a:blip r:embed="rId2" cstate="print"/>
          <a:srcRect t="15748" b="5906"/>
          <a:stretch>
            <a:fillRect/>
          </a:stretch>
        </p:blipFill>
        <p:spPr bwMode="auto">
          <a:xfrm>
            <a:off x="3851920" y="0"/>
            <a:ext cx="2482850" cy="1432814"/>
          </a:xfrm>
          <a:prstGeom prst="rect">
            <a:avLst/>
          </a:prstGeom>
          <a:noFill/>
          <a:ln w="9525">
            <a:noFill/>
            <a:miter lim="800000"/>
            <a:headEnd/>
            <a:tailEnd/>
          </a:ln>
        </p:spPr>
      </p:pic>
      <p:sp>
        <p:nvSpPr>
          <p:cNvPr id="8" name="Прямоугольник 7"/>
          <p:cNvSpPr/>
          <p:nvPr/>
        </p:nvSpPr>
        <p:spPr>
          <a:xfrm>
            <a:off x="6156176" y="188640"/>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pic>
        <p:nvPicPr>
          <p:cNvPr id="33797" name="Picture 5" descr="Y:\Titul-OKT\Конобеев\HEru2_1-3.jpg"/>
          <p:cNvPicPr>
            <a:picLocks noGrp="1" noChangeAspect="1" noChangeArrowheads="1"/>
          </p:cNvPicPr>
          <p:nvPr>
            <p:ph idx="4294967295"/>
          </p:nvPr>
        </p:nvPicPr>
        <p:blipFill>
          <a:blip r:embed="rId3" cstate="print"/>
          <a:srcRect t="2002" b="2002"/>
          <a:stretch>
            <a:fillRect/>
          </a:stretch>
        </p:blipFill>
        <p:spPr>
          <a:xfrm>
            <a:off x="323528" y="1297157"/>
            <a:ext cx="8424862" cy="5560843"/>
          </a:xfrm>
          <a:noFill/>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404664"/>
            <a:ext cx="8229600" cy="1143000"/>
          </a:xfrm>
        </p:spPr>
        <p:txBody>
          <a:bodyPr>
            <a:normAutofit fontScale="90000"/>
          </a:bodyPr>
          <a:lstStyle/>
          <a:p>
            <a:r>
              <a:rPr lang="ru-RU" sz="3600" b="1" dirty="0">
                <a:solidFill>
                  <a:schemeClr val="accent2">
                    <a:lumMod val="75000"/>
                  </a:schemeClr>
                </a:solidFill>
              </a:rPr>
              <a:t>Индивидуальная </a:t>
            </a:r>
            <a:r>
              <a:rPr lang="en-US" sz="3600" b="1" dirty="0" smtClean="0">
                <a:solidFill>
                  <a:schemeClr val="accent2">
                    <a:lumMod val="75000"/>
                  </a:schemeClr>
                </a:solidFill>
              </a:rPr>
              <a:t/>
            </a:r>
            <a:br>
              <a:rPr lang="en-US" sz="3600" b="1" dirty="0" smtClean="0">
                <a:solidFill>
                  <a:schemeClr val="accent2">
                    <a:lumMod val="75000"/>
                  </a:schemeClr>
                </a:solidFill>
              </a:rPr>
            </a:br>
            <a:r>
              <a:rPr lang="ru-RU" sz="3600" b="1" dirty="0" smtClean="0">
                <a:solidFill>
                  <a:schemeClr val="accent2">
                    <a:lumMod val="75000"/>
                  </a:schemeClr>
                </a:solidFill>
              </a:rPr>
              <a:t>Образовательная </a:t>
            </a:r>
            <a:r>
              <a:rPr lang="en-US" sz="3600" b="1" dirty="0" smtClean="0">
                <a:solidFill>
                  <a:schemeClr val="accent2">
                    <a:lumMod val="75000"/>
                  </a:schemeClr>
                </a:solidFill>
              </a:rPr>
              <a:t/>
            </a:r>
            <a:br>
              <a:rPr lang="en-US" sz="3600" b="1" dirty="0" smtClean="0">
                <a:solidFill>
                  <a:schemeClr val="accent2">
                    <a:lumMod val="75000"/>
                  </a:schemeClr>
                </a:solidFill>
              </a:rPr>
            </a:br>
            <a:r>
              <a:rPr lang="ru-RU" sz="3600" b="1" dirty="0" smtClean="0">
                <a:solidFill>
                  <a:schemeClr val="accent2">
                    <a:lumMod val="75000"/>
                  </a:schemeClr>
                </a:solidFill>
              </a:rPr>
              <a:t>Траектория</a:t>
            </a:r>
            <a:r>
              <a:rPr lang="ru-RU" dirty="0"/>
              <a:t/>
            </a:r>
            <a:br>
              <a:rPr lang="ru-RU" dirty="0"/>
            </a:br>
            <a:endParaRPr lang="ru-RU" dirty="0"/>
          </a:p>
        </p:txBody>
      </p:sp>
      <p:sp>
        <p:nvSpPr>
          <p:cNvPr id="3" name="Содержимое 2"/>
          <p:cNvSpPr>
            <a:spLocks noGrp="1"/>
          </p:cNvSpPr>
          <p:nvPr>
            <p:ph idx="1"/>
          </p:nvPr>
        </p:nvSpPr>
        <p:spPr/>
        <p:txBody>
          <a:bodyPr>
            <a:normAutofit fontScale="70000" lnSpcReduction="20000"/>
          </a:bodyPr>
          <a:lstStyle/>
          <a:p>
            <a:r>
              <a:rPr lang="ru-RU" dirty="0"/>
              <a:t>А</a:t>
            </a:r>
            <a:r>
              <a:rPr lang="ru-RU" dirty="0" smtClean="0"/>
              <a:t>.</a:t>
            </a:r>
            <a:r>
              <a:rPr lang="en-US" dirty="0" smtClean="0"/>
              <a:t> </a:t>
            </a:r>
            <a:r>
              <a:rPr lang="ru-RU" dirty="0" smtClean="0"/>
              <a:t>В.Хуторской </a:t>
            </a:r>
            <a:r>
              <a:rPr lang="ru-RU" dirty="0"/>
              <a:t>рассматривает индивидуальную образовательную траекторию как персональный путь реализации личностного потенциала каждого ученика в образовании. Под личностным потенциалом ученика здесь понимается совокупность его </a:t>
            </a:r>
            <a:r>
              <a:rPr lang="ru-RU" dirty="0" smtClean="0"/>
              <a:t>организационно</a:t>
            </a:r>
            <a:r>
              <a:rPr lang="en-US" dirty="0" smtClean="0"/>
              <a:t>-</a:t>
            </a:r>
            <a:r>
              <a:rPr lang="ru-RU" dirty="0" err="1" smtClean="0"/>
              <a:t>деятельностных</a:t>
            </a:r>
            <a:r>
              <a:rPr lang="ru-RU" dirty="0"/>
              <a:t>, познавательных, творческих и иных способностей.</a:t>
            </a:r>
          </a:p>
          <a:p>
            <a:r>
              <a:rPr lang="ru-RU" dirty="0"/>
              <a:t>Н</a:t>
            </a:r>
            <a:r>
              <a:rPr lang="ru-RU" dirty="0" smtClean="0"/>
              <a:t>.</a:t>
            </a:r>
            <a:r>
              <a:rPr lang="en-US" dirty="0" smtClean="0"/>
              <a:t> </a:t>
            </a:r>
            <a:r>
              <a:rPr lang="ru-RU" dirty="0" smtClean="0"/>
              <a:t>Н.</a:t>
            </a:r>
            <a:r>
              <a:rPr lang="en-US" dirty="0" smtClean="0"/>
              <a:t> </a:t>
            </a:r>
            <a:r>
              <a:rPr lang="ru-RU" dirty="0" err="1" smtClean="0"/>
              <a:t>Суртаева</a:t>
            </a:r>
            <a:r>
              <a:rPr lang="ru-RU" dirty="0" smtClean="0"/>
              <a:t> </a:t>
            </a:r>
            <a:r>
              <a:rPr lang="ru-RU" dirty="0"/>
              <a:t>трактует индивидуальные образовательные траектории как определенную последовательность элементов учебной деятельности каждого учащегося по реализации собственных образовательных целей, соответствующую их способностям, возможностям, мотивации, интересам, осуществляемую при координирующей, организующей, консультирующей деятельности педагога во взаимодействии с родителями .</a:t>
            </a:r>
          </a:p>
          <a:p>
            <a:r>
              <a:rPr lang="ru-RU" dirty="0"/>
              <a:t>С</a:t>
            </a:r>
            <a:r>
              <a:rPr lang="ru-RU" dirty="0" smtClean="0"/>
              <a:t>.</a:t>
            </a:r>
            <a:r>
              <a:rPr lang="en-US" dirty="0" smtClean="0"/>
              <a:t> </a:t>
            </a:r>
            <a:r>
              <a:rPr lang="ru-RU" dirty="0" smtClean="0"/>
              <a:t>А.</a:t>
            </a:r>
            <a:r>
              <a:rPr lang="en-US" dirty="0" smtClean="0"/>
              <a:t> </a:t>
            </a:r>
            <a:r>
              <a:rPr lang="ru-RU" dirty="0" smtClean="0"/>
              <a:t>Вдовина </a:t>
            </a:r>
            <a:r>
              <a:rPr lang="ru-RU" dirty="0"/>
              <a:t>Г.А.Климов, В</a:t>
            </a:r>
            <a:r>
              <a:rPr lang="ru-RU" dirty="0" smtClean="0"/>
              <a:t>.</a:t>
            </a:r>
            <a:r>
              <a:rPr lang="en-US" dirty="0" smtClean="0"/>
              <a:t> </a:t>
            </a:r>
            <a:r>
              <a:rPr lang="ru-RU" dirty="0" smtClean="0"/>
              <a:t>С.</a:t>
            </a:r>
            <a:r>
              <a:rPr lang="en-US" dirty="0" smtClean="0"/>
              <a:t> </a:t>
            </a:r>
            <a:r>
              <a:rPr lang="ru-RU" dirty="0" err="1" smtClean="0"/>
              <a:t>Мерлин</a:t>
            </a:r>
            <a:r>
              <a:rPr lang="ru-RU" dirty="0" smtClean="0"/>
              <a:t> </a:t>
            </a:r>
            <a:r>
              <a:rPr lang="ru-RU" dirty="0"/>
              <a:t>рассматривают данное понятие ИОТ как проявление стиля учебной деятельности каждого учащегося, зависящего от его мотивации, </a:t>
            </a:r>
            <a:r>
              <a:rPr lang="ru-RU" dirty="0" err="1" smtClean="0"/>
              <a:t>обучаемости</a:t>
            </a:r>
            <a:r>
              <a:rPr lang="en-US" dirty="0" smtClean="0"/>
              <a:t>,</a:t>
            </a:r>
            <a:r>
              <a:rPr lang="ru-RU" dirty="0" smtClean="0"/>
              <a:t> </a:t>
            </a:r>
            <a:r>
              <a:rPr lang="ru-RU" dirty="0"/>
              <a:t>и осуществляемое в сотрудничестве с педагогом.</a:t>
            </a:r>
          </a:p>
          <a:p>
            <a:r>
              <a:rPr lang="ru-RU" dirty="0"/>
              <a:t>В концепции И. С. </a:t>
            </a:r>
            <a:r>
              <a:rPr lang="ru-RU" dirty="0" err="1"/>
              <a:t>Якиманской</a:t>
            </a:r>
            <a:r>
              <a:rPr lang="ru-RU" dirty="0"/>
              <a:t> ключевым в понятии ИОТ является </a:t>
            </a:r>
            <a:r>
              <a:rPr lang="ru-RU" dirty="0" smtClean="0"/>
              <a:t>психолого-дидактический </a:t>
            </a:r>
            <a:r>
              <a:rPr lang="ru-RU" dirty="0"/>
              <a:t>подход. В рамках этого подхода под индивидуальной образовательной траекторией понимается персональный путь реализации личностного потенциала каждого ученика. </a:t>
            </a:r>
          </a:p>
        </p:txBody>
      </p:sp>
      <p:sp>
        <p:nvSpPr>
          <p:cNvPr id="4" name="Заголовок 1"/>
          <p:cNvSpPr txBox="1">
            <a:spLocks/>
          </p:cNvSpPr>
          <p:nvPr/>
        </p:nvSpPr>
        <p:spPr>
          <a:xfrm>
            <a:off x="755650" y="696913"/>
            <a:ext cx="7715250" cy="571500"/>
          </a:xfrm>
          <a:prstGeom prst="rect">
            <a:avLst/>
          </a:prstGeom>
        </p:spPr>
        <p:txBody>
          <a:bodyPr vert="horz" lIns="91440" tIns="45720" rIns="91440" bIns="45720" rtlCol="0" anchor="ctr">
            <a:normAutofit fontScale="40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altLang="ru-RU" sz="4400" b="0" i="0" u="none" strike="noStrike" kern="1200" cap="none" spc="0" normalizeH="0" baseline="0" noProof="0" dirty="0" smtClean="0">
                <a:ln>
                  <a:noFill/>
                </a:ln>
                <a:solidFill>
                  <a:schemeClr val="tx1"/>
                </a:solidFill>
                <a:effectLst/>
                <a:uLnTx/>
                <a:uFillTx/>
                <a:latin typeface="+mj-lt"/>
                <a:ea typeface="+mj-ea"/>
                <a:cs typeface="+mj-cs"/>
              </a:rPr>
              <a:t/>
            </a:r>
            <a:br>
              <a:rPr kumimoji="0" lang="ru-RU" altLang="ru-RU" sz="4400" b="0" i="0" u="none" strike="noStrike" kern="1200" cap="none" spc="0" normalizeH="0" baseline="0" noProof="0" dirty="0" smtClean="0">
                <a:ln>
                  <a:noFill/>
                </a:ln>
                <a:solidFill>
                  <a:schemeClr val="tx1"/>
                </a:solidFill>
                <a:effectLst/>
                <a:uLnTx/>
                <a:uFillTx/>
                <a:latin typeface="+mj-lt"/>
                <a:ea typeface="+mj-ea"/>
                <a:cs typeface="+mj-cs"/>
              </a:rPr>
            </a:br>
            <a:endParaRPr kumimoji="0" lang="ru-RU" altLang="ru-RU" sz="4400" b="0" i="0" u="none" strike="noStrike" kern="1200" cap="none" spc="0" normalizeH="0" baseline="0" noProof="0" dirty="0" smtClean="0">
              <a:ln>
                <a:noFill/>
              </a:ln>
              <a:solidFill>
                <a:schemeClr val="tx1"/>
              </a:solidFill>
              <a:effectLst/>
              <a:uLnTx/>
              <a:uFillTx/>
              <a:latin typeface="+mj-lt"/>
              <a:ea typeface="+mj-ea"/>
              <a:cs typeface="+mj-cs"/>
            </a:endParaRPr>
          </a:p>
        </p:txBody>
      </p:sp>
      <p:sp>
        <p:nvSpPr>
          <p:cNvPr id="5" name="Прямоугольник 4"/>
          <p:cNvSpPr/>
          <p:nvPr/>
        </p:nvSpPr>
        <p:spPr>
          <a:xfrm>
            <a:off x="6156176" y="188640"/>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Номер слайда 3"/>
          <p:cNvSpPr>
            <a:spLocks noGrp="1"/>
          </p:cNvSpPr>
          <p:nvPr>
            <p:ph type="sldNum" sz="quarter" idx="12"/>
          </p:nvPr>
        </p:nvSpPr>
        <p:spPr>
          <a:noFill/>
          <a:ln>
            <a:miter lim="800000"/>
            <a:headEnd/>
            <a:tailEnd/>
          </a:ln>
        </p:spPr>
        <p:txBody>
          <a:bodyPr/>
          <a:lstStyle/>
          <a:p>
            <a:fld id="{A08C6BBB-E5AB-44D4-915A-477FAD27024D}" type="slidenum">
              <a:rPr lang="ru-RU" altLang="ru-RU" smtClean="0"/>
              <a:pPr/>
              <a:t>20</a:t>
            </a:fld>
            <a:endParaRPr lang="ru-RU" altLang="ru-RU" smtClean="0"/>
          </a:p>
        </p:txBody>
      </p:sp>
      <p:pic>
        <p:nvPicPr>
          <p:cNvPr id="35843" name="Picture 2" descr="p64-65"/>
          <p:cNvPicPr>
            <a:picLocks noChangeAspect="1" noChangeArrowheads="1"/>
          </p:cNvPicPr>
          <p:nvPr/>
        </p:nvPicPr>
        <p:blipFill>
          <a:blip r:embed="rId2" cstate="print"/>
          <a:srcRect/>
          <a:stretch>
            <a:fillRect/>
          </a:stretch>
        </p:blipFill>
        <p:spPr bwMode="auto">
          <a:xfrm>
            <a:off x="395536" y="1069975"/>
            <a:ext cx="8424862" cy="5788025"/>
          </a:xfrm>
          <a:prstGeom prst="rect">
            <a:avLst/>
          </a:prstGeom>
          <a:noFill/>
          <a:ln w="9525">
            <a:noFill/>
            <a:miter lim="800000"/>
            <a:headEnd/>
            <a:tailEnd/>
          </a:ln>
        </p:spPr>
      </p:pic>
      <p:sp>
        <p:nvSpPr>
          <p:cNvPr id="35845" name="Rectangle 4"/>
          <p:cNvSpPr>
            <a:spLocks noChangeArrowheads="1"/>
          </p:cNvSpPr>
          <p:nvPr/>
        </p:nvSpPr>
        <p:spPr bwMode="auto">
          <a:xfrm>
            <a:off x="179388" y="-100013"/>
            <a:ext cx="3240087" cy="1152526"/>
          </a:xfrm>
          <a:prstGeom prst="rect">
            <a:avLst/>
          </a:prstGeom>
          <a:noFill/>
          <a:ln w="9525">
            <a:noFill/>
            <a:miter lim="800000"/>
            <a:headEnd/>
            <a:tailEnd/>
          </a:ln>
          <a:effectLst/>
        </p:spPr>
        <p:txBody>
          <a:bodyPr anchor="ctr"/>
          <a:lstStyle/>
          <a:p>
            <a:pPr algn="ctr"/>
            <a:r>
              <a:rPr lang="ru-RU" altLang="ru-RU" sz="3200" b="1" dirty="0" err="1">
                <a:solidFill>
                  <a:schemeClr val="accent2">
                    <a:lumMod val="75000"/>
                  </a:schemeClr>
                </a:solidFill>
              </a:rPr>
              <a:t>Портфолио</a:t>
            </a:r>
            <a:r>
              <a:rPr lang="ru-RU" altLang="ru-RU" sz="3200" b="1" dirty="0">
                <a:solidFill>
                  <a:schemeClr val="accent2">
                    <a:lumMod val="75000"/>
                  </a:schemeClr>
                </a:solidFill>
              </a:rPr>
              <a:t> </a:t>
            </a:r>
          </a:p>
        </p:txBody>
      </p:sp>
      <p:sp>
        <p:nvSpPr>
          <p:cNvPr id="7" name="Прямоугольник 6"/>
          <p:cNvSpPr/>
          <p:nvPr/>
        </p:nvSpPr>
        <p:spPr>
          <a:xfrm>
            <a:off x="6156176" y="188640"/>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idx="1"/>
          </p:nvPr>
        </p:nvSpPr>
        <p:spPr>
          <a:xfrm>
            <a:off x="457200" y="1412875"/>
            <a:ext cx="6923112" cy="4525963"/>
          </a:xfrm>
        </p:spPr>
        <p:txBody>
          <a:bodyPr>
            <a:normAutofit fontScale="77500" lnSpcReduction="20000"/>
          </a:bodyPr>
          <a:lstStyle/>
          <a:p>
            <a:pPr>
              <a:lnSpc>
                <a:spcPct val="120000"/>
              </a:lnSpc>
            </a:pPr>
            <a:r>
              <a:rPr lang="ru-RU" altLang="ru-RU" sz="1800" dirty="0" smtClean="0"/>
              <a:t>Ознакомление и тренировка грамматических структур в данном УМК носит тематически-обусловленный, игровой характер. Авторы пытаются создать яркие и понятные учащимся образы, которые представляют сложный и не всегда понятный русскоязычным учащимся грамматический материал </a:t>
            </a:r>
            <a:br>
              <a:rPr lang="ru-RU" altLang="ru-RU" sz="1800" dirty="0" smtClean="0"/>
            </a:br>
            <a:r>
              <a:rPr lang="ru-RU" altLang="ru-RU" sz="1800" dirty="0" smtClean="0"/>
              <a:t>в доступной и дружественной форме. </a:t>
            </a:r>
            <a:endParaRPr lang="en-US" altLang="ru-RU" sz="1800" dirty="0" smtClean="0"/>
          </a:p>
          <a:p>
            <a:pPr>
              <a:lnSpc>
                <a:spcPct val="120000"/>
              </a:lnSpc>
            </a:pPr>
            <a:r>
              <a:rPr lang="ru-RU" altLang="ru-RU" sz="1800" dirty="0" smtClean="0"/>
              <a:t>В младшей школе используется система изобразительных смысловых опор (классификация  Г. В, Роговой, Е. И. </a:t>
            </a:r>
            <a:r>
              <a:rPr lang="ru-RU" altLang="ru-RU" sz="1800" dirty="0" err="1" smtClean="0"/>
              <a:t>Пассова</a:t>
            </a:r>
            <a:r>
              <a:rPr lang="ru-RU" altLang="ru-RU" sz="1800" dirty="0" smtClean="0"/>
              <a:t>). </a:t>
            </a:r>
          </a:p>
          <a:p>
            <a:pPr>
              <a:lnSpc>
                <a:spcPct val="120000"/>
              </a:lnSpc>
            </a:pPr>
            <a:r>
              <a:rPr lang="ru-RU" altLang="ru-RU" sz="1800" dirty="0" smtClean="0"/>
              <a:t>Вместо использования сложной для младших школьников терминологии, авторы </a:t>
            </a:r>
            <a:r>
              <a:rPr lang="ru-RU" dirty="0" smtClean="0"/>
              <a:t>«</a:t>
            </a:r>
            <a:r>
              <a:rPr lang="ru-RU" altLang="ru-RU" sz="1800" dirty="0" smtClean="0"/>
              <a:t>оживляют</a:t>
            </a:r>
            <a:r>
              <a:rPr lang="ru-RU" dirty="0" smtClean="0"/>
              <a:t> »</a:t>
            </a:r>
            <a:r>
              <a:rPr lang="ru-RU" altLang="ru-RU" sz="1800" dirty="0" smtClean="0"/>
              <a:t> грамматические явления, переносят школьников </a:t>
            </a:r>
            <a:br>
              <a:rPr lang="ru-RU" altLang="ru-RU" sz="1800" dirty="0" smtClean="0"/>
            </a:br>
            <a:r>
              <a:rPr lang="ru-RU" altLang="ru-RU" sz="1800" dirty="0" smtClean="0"/>
              <a:t>в  оживший мир английской грамматики.  Яркие образные опоры затрагивают как эмоциональную, так и рациональную сферы мозга </a:t>
            </a:r>
            <a:br>
              <a:rPr lang="ru-RU" altLang="ru-RU" sz="1800" dirty="0" smtClean="0"/>
            </a:br>
            <a:r>
              <a:rPr lang="ru-RU" altLang="ru-RU" sz="1800" dirty="0" smtClean="0"/>
              <a:t>и позволяют включить в работу все  анализаторы. Этой же цели служит </a:t>
            </a:r>
            <a:br>
              <a:rPr lang="ru-RU" altLang="ru-RU" sz="1800" dirty="0" smtClean="0"/>
            </a:br>
            <a:r>
              <a:rPr lang="ru-RU" altLang="ru-RU" sz="1800" dirty="0" smtClean="0"/>
              <a:t>и большое количество разрезного дидактического материала.</a:t>
            </a:r>
          </a:p>
          <a:p>
            <a:pPr>
              <a:lnSpc>
                <a:spcPct val="120000"/>
              </a:lnSpc>
            </a:pPr>
            <a:r>
              <a:rPr lang="ru-RU" altLang="ru-RU" sz="1800" dirty="0" smtClean="0"/>
              <a:t>При этом учитывая  </a:t>
            </a:r>
            <a:r>
              <a:rPr lang="ru-RU" altLang="ru-RU" sz="1800" dirty="0"/>
              <a:t> </a:t>
            </a:r>
            <a:r>
              <a:rPr lang="ru-RU" altLang="ru-RU" sz="1800" dirty="0" smtClean="0"/>
              <a:t>различия в восприятии информации всегда предлагается  полная парадигма употребления того или иного грамматического явления</a:t>
            </a:r>
          </a:p>
          <a:p>
            <a:pPr eaLnBrk="1" hangingPunct="1">
              <a:lnSpc>
                <a:spcPct val="120000"/>
              </a:lnSpc>
            </a:pPr>
            <a:endParaRPr lang="ru-RU" altLang="ru-RU" sz="1800" dirty="0" smtClean="0"/>
          </a:p>
        </p:txBody>
      </p:sp>
      <p:sp>
        <p:nvSpPr>
          <p:cNvPr id="5124" name="Rectangle 4"/>
          <p:cNvSpPr>
            <a:spLocks noChangeArrowheads="1"/>
          </p:cNvSpPr>
          <p:nvPr/>
        </p:nvSpPr>
        <p:spPr bwMode="auto">
          <a:xfrm>
            <a:off x="467544" y="188640"/>
            <a:ext cx="5904656" cy="1143001"/>
          </a:xfrm>
          <a:prstGeom prst="rect">
            <a:avLst/>
          </a:prstGeom>
          <a:noFill/>
          <a:ln w="9525">
            <a:noFill/>
            <a:miter lim="800000"/>
            <a:headEnd/>
            <a:tailEnd/>
          </a:ln>
          <a:effectLst/>
        </p:spPr>
        <p:txBody>
          <a:bodyPr anchor="ctr"/>
          <a:lstStyle/>
          <a:p>
            <a:r>
              <a:rPr lang="ru-RU" altLang="ru-RU" sz="3200" b="1" dirty="0">
                <a:solidFill>
                  <a:schemeClr val="accent2">
                    <a:lumMod val="75000"/>
                  </a:schemeClr>
                </a:solidFill>
              </a:rPr>
              <a:t>Обучение </a:t>
            </a:r>
            <a:r>
              <a:rPr lang="ru-RU" altLang="ru-RU" sz="3200" b="1" dirty="0" smtClean="0">
                <a:solidFill>
                  <a:schemeClr val="accent2">
                    <a:lumMod val="75000"/>
                  </a:schemeClr>
                </a:solidFill>
              </a:rPr>
              <a:t>грамматике</a:t>
            </a:r>
            <a:r>
              <a:rPr lang="ru-RU" altLang="ru-RU" sz="3200" dirty="0">
                <a:solidFill>
                  <a:schemeClr val="accent2">
                    <a:lumMod val="75000"/>
                  </a:schemeClr>
                </a:solidFill>
              </a:rPr>
              <a:t> </a:t>
            </a:r>
            <a:r>
              <a:rPr lang="ru-RU" altLang="ru-RU" sz="3200" dirty="0" smtClean="0">
                <a:solidFill>
                  <a:schemeClr val="accent2">
                    <a:lumMod val="75000"/>
                  </a:schemeClr>
                </a:solidFill>
              </a:rPr>
              <a:t/>
            </a:r>
            <a:br>
              <a:rPr lang="ru-RU" altLang="ru-RU" sz="3200" dirty="0" smtClean="0">
                <a:solidFill>
                  <a:schemeClr val="accent2">
                    <a:lumMod val="75000"/>
                  </a:schemeClr>
                </a:solidFill>
              </a:rPr>
            </a:br>
            <a:r>
              <a:rPr lang="ru-RU" altLang="ru-RU" sz="3200" b="1" dirty="0" smtClean="0">
                <a:solidFill>
                  <a:schemeClr val="accent2">
                    <a:lumMod val="75000"/>
                  </a:schemeClr>
                </a:solidFill>
              </a:rPr>
              <a:t>2 класс</a:t>
            </a:r>
            <a:endParaRPr lang="ru-RU" altLang="ru-RU" sz="3200" b="1" dirty="0">
              <a:solidFill>
                <a:schemeClr val="accent2">
                  <a:lumMod val="75000"/>
                </a:schemeClr>
              </a:solidFill>
            </a:endParaRPr>
          </a:p>
        </p:txBody>
      </p:sp>
      <p:sp>
        <p:nvSpPr>
          <p:cNvPr id="6" name="Прямоугольник 5"/>
          <p:cNvSpPr/>
          <p:nvPr/>
        </p:nvSpPr>
        <p:spPr>
          <a:xfrm>
            <a:off x="6156176" y="188640"/>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endParaRPr lang="ru-RU" dirty="0" smtClean="0"/>
          </a:p>
        </p:txBody>
      </p:sp>
      <p:sp>
        <p:nvSpPr>
          <p:cNvPr id="55299" name="Rectangle 3"/>
          <p:cNvSpPr>
            <a:spLocks noGrp="1" noChangeArrowheads="1"/>
          </p:cNvSpPr>
          <p:nvPr>
            <p:ph idx="1"/>
          </p:nvPr>
        </p:nvSpPr>
        <p:spPr/>
        <p:txBody>
          <a:bodyPr/>
          <a:lstStyle/>
          <a:p>
            <a:endParaRPr lang="ru-RU" smtClean="0"/>
          </a:p>
        </p:txBody>
      </p:sp>
      <p:pic>
        <p:nvPicPr>
          <p:cNvPr id="55300" name="Picture 5" descr="SAM_1888"/>
          <p:cNvPicPr>
            <a:picLocks noChangeAspect="1" noChangeArrowheads="1"/>
          </p:cNvPicPr>
          <p:nvPr/>
        </p:nvPicPr>
        <p:blipFill>
          <a:blip r:embed="rId2" cstate="print"/>
          <a:srcRect/>
          <a:stretch>
            <a:fillRect/>
          </a:stretch>
        </p:blipFill>
        <p:spPr bwMode="auto">
          <a:xfrm>
            <a:off x="611560" y="1556792"/>
            <a:ext cx="7200900" cy="4799013"/>
          </a:xfrm>
          <a:prstGeom prst="rect">
            <a:avLst/>
          </a:prstGeom>
          <a:noFill/>
          <a:ln w="9525">
            <a:noFill/>
            <a:miter lim="800000"/>
            <a:headEnd/>
            <a:tailEnd/>
          </a:ln>
        </p:spPr>
      </p:pic>
      <p:sp>
        <p:nvSpPr>
          <p:cNvPr id="5" name="Rectangle 4"/>
          <p:cNvSpPr>
            <a:spLocks noChangeArrowheads="1"/>
          </p:cNvSpPr>
          <p:nvPr/>
        </p:nvSpPr>
        <p:spPr bwMode="auto">
          <a:xfrm>
            <a:off x="467544" y="188640"/>
            <a:ext cx="5904656" cy="1143001"/>
          </a:xfrm>
          <a:prstGeom prst="rect">
            <a:avLst/>
          </a:prstGeom>
          <a:noFill/>
          <a:ln w="9525">
            <a:noFill/>
            <a:miter lim="800000"/>
            <a:headEnd/>
            <a:tailEnd/>
          </a:ln>
          <a:effectLst/>
        </p:spPr>
        <p:txBody>
          <a:bodyPr anchor="ctr"/>
          <a:lstStyle/>
          <a:p>
            <a:r>
              <a:rPr lang="ru-RU" altLang="ru-RU" sz="3200" b="1" dirty="0">
                <a:solidFill>
                  <a:schemeClr val="accent2">
                    <a:lumMod val="75000"/>
                  </a:schemeClr>
                </a:solidFill>
              </a:rPr>
              <a:t>Обучение </a:t>
            </a:r>
            <a:r>
              <a:rPr lang="ru-RU" altLang="ru-RU" sz="3200" b="1" dirty="0" smtClean="0">
                <a:solidFill>
                  <a:schemeClr val="accent2">
                    <a:lumMod val="75000"/>
                  </a:schemeClr>
                </a:solidFill>
              </a:rPr>
              <a:t>грамматике</a:t>
            </a:r>
            <a:r>
              <a:rPr lang="ru-RU" altLang="ru-RU" sz="3200" dirty="0">
                <a:solidFill>
                  <a:schemeClr val="accent2">
                    <a:lumMod val="75000"/>
                  </a:schemeClr>
                </a:solidFill>
              </a:rPr>
              <a:t> </a:t>
            </a:r>
            <a:r>
              <a:rPr lang="ru-RU" altLang="ru-RU" sz="3200" dirty="0" smtClean="0">
                <a:solidFill>
                  <a:schemeClr val="accent2">
                    <a:lumMod val="75000"/>
                  </a:schemeClr>
                </a:solidFill>
              </a:rPr>
              <a:t/>
            </a:r>
            <a:br>
              <a:rPr lang="ru-RU" altLang="ru-RU" sz="3200" dirty="0" smtClean="0">
                <a:solidFill>
                  <a:schemeClr val="accent2">
                    <a:lumMod val="75000"/>
                  </a:schemeClr>
                </a:solidFill>
              </a:rPr>
            </a:br>
            <a:r>
              <a:rPr lang="ru-RU" altLang="ru-RU" sz="3200" b="1" dirty="0" smtClean="0">
                <a:solidFill>
                  <a:schemeClr val="accent2">
                    <a:lumMod val="75000"/>
                  </a:schemeClr>
                </a:solidFill>
              </a:rPr>
              <a:t>2 класс</a:t>
            </a:r>
            <a:endParaRPr lang="ru-RU" altLang="ru-RU" sz="3200" b="1" dirty="0">
              <a:solidFill>
                <a:schemeClr val="accent2">
                  <a:lumMod val="75000"/>
                </a:schemeClr>
              </a:solidFill>
            </a:endParaRPr>
          </a:p>
        </p:txBody>
      </p:sp>
      <p:sp>
        <p:nvSpPr>
          <p:cNvPr id="6" name="Прямоугольник 5"/>
          <p:cNvSpPr/>
          <p:nvPr/>
        </p:nvSpPr>
        <p:spPr>
          <a:xfrm>
            <a:off x="6156176" y="188640"/>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idx="1"/>
          </p:nvPr>
        </p:nvSpPr>
        <p:spPr>
          <a:xfrm>
            <a:off x="323528" y="980728"/>
            <a:ext cx="8229600" cy="1368152"/>
          </a:xfrm>
        </p:spPr>
        <p:txBody>
          <a:bodyPr>
            <a:normAutofit fontScale="92500"/>
          </a:bodyPr>
          <a:lstStyle/>
          <a:p>
            <a:pPr eaLnBrk="1" hangingPunct="1"/>
            <a:r>
              <a:rPr lang="ru-RU" altLang="ru-RU" sz="2000" dirty="0" smtClean="0"/>
              <a:t>Школьники совершают путешествия в страну </a:t>
            </a:r>
            <a:r>
              <a:rPr lang="en-US" altLang="ru-RU" sz="2000" dirty="0" err="1" smtClean="0"/>
              <a:t>DoDidDone</a:t>
            </a:r>
            <a:r>
              <a:rPr lang="ru-RU" altLang="ru-RU" sz="2000" dirty="0" smtClean="0"/>
              <a:t>, где они, </a:t>
            </a:r>
            <a:br>
              <a:rPr lang="ru-RU" altLang="ru-RU" sz="2000" dirty="0" smtClean="0"/>
            </a:br>
            <a:r>
              <a:rPr lang="ru-RU" altLang="ru-RU" sz="2000" dirty="0" smtClean="0"/>
              <a:t>играя с  </a:t>
            </a:r>
            <a:r>
              <a:rPr lang="ru-RU" altLang="ru-RU" sz="2000" dirty="0" err="1" smtClean="0"/>
              <a:t>глаголами-дракошами</a:t>
            </a:r>
            <a:r>
              <a:rPr lang="ru-RU" altLang="ru-RU" sz="2000" dirty="0" smtClean="0"/>
              <a:t> и другими персонажами, </a:t>
            </a:r>
            <a:r>
              <a:rPr lang="ru-RU" altLang="ru-RU" sz="2000" dirty="0" err="1" smtClean="0"/>
              <a:t>обозна</a:t>
            </a:r>
            <a:r>
              <a:rPr lang="ru-RU" altLang="ru-RU" sz="2000" dirty="0" smtClean="0"/>
              <a:t>-</a:t>
            </a:r>
            <a:br>
              <a:rPr lang="ru-RU" altLang="ru-RU" sz="2000" dirty="0" smtClean="0"/>
            </a:br>
            <a:r>
              <a:rPr lang="ru-RU" altLang="ru-RU" sz="2000" dirty="0" smtClean="0"/>
              <a:t>чающими члены предложения, легко запоминают грамматические правила. </a:t>
            </a:r>
          </a:p>
          <a:p>
            <a:pPr eaLnBrk="1" hangingPunct="1"/>
            <a:endParaRPr lang="ru-RU" altLang="ru-RU" sz="2000" dirty="0" smtClean="0"/>
          </a:p>
        </p:txBody>
      </p:sp>
      <p:sp>
        <p:nvSpPr>
          <p:cNvPr id="6148" name="Rectangle 4"/>
          <p:cNvSpPr>
            <a:spLocks noChangeArrowheads="1"/>
          </p:cNvSpPr>
          <p:nvPr/>
        </p:nvSpPr>
        <p:spPr bwMode="auto">
          <a:xfrm>
            <a:off x="323528" y="0"/>
            <a:ext cx="6336704" cy="1152526"/>
          </a:xfrm>
          <a:prstGeom prst="rect">
            <a:avLst/>
          </a:prstGeom>
          <a:noFill/>
          <a:ln w="9525">
            <a:noFill/>
            <a:miter lim="800000"/>
            <a:headEnd/>
            <a:tailEnd/>
          </a:ln>
          <a:effectLst/>
        </p:spPr>
        <p:txBody>
          <a:bodyPr anchor="ctr"/>
          <a:lstStyle/>
          <a:p>
            <a:r>
              <a:rPr lang="ru-RU" altLang="ru-RU" sz="2800" b="1" dirty="0">
                <a:solidFill>
                  <a:schemeClr val="accent2">
                    <a:lumMod val="75000"/>
                  </a:schemeClr>
                </a:solidFill>
              </a:rPr>
              <a:t>Обучение</a:t>
            </a:r>
            <a:r>
              <a:rPr lang="en-US" altLang="ru-RU" sz="2800" b="1" dirty="0">
                <a:solidFill>
                  <a:schemeClr val="accent2">
                    <a:lumMod val="75000"/>
                  </a:schemeClr>
                </a:solidFill>
              </a:rPr>
              <a:t> </a:t>
            </a:r>
            <a:r>
              <a:rPr lang="ru-RU" altLang="ru-RU" sz="2800" b="1" dirty="0">
                <a:solidFill>
                  <a:schemeClr val="accent2">
                    <a:lumMod val="75000"/>
                  </a:schemeClr>
                </a:solidFill>
              </a:rPr>
              <a:t>грамматике </a:t>
            </a:r>
            <a:r>
              <a:rPr lang="ru-RU" altLang="ru-RU" sz="2800" b="1" dirty="0" smtClean="0">
                <a:solidFill>
                  <a:schemeClr val="accent2">
                    <a:lumMod val="75000"/>
                  </a:schemeClr>
                </a:solidFill>
              </a:rPr>
              <a:t>2 класс</a:t>
            </a:r>
            <a:endParaRPr lang="ru-RU" altLang="ru-RU" sz="2800" b="1" dirty="0">
              <a:solidFill>
                <a:schemeClr val="accent2">
                  <a:lumMod val="75000"/>
                </a:schemeClr>
              </a:solidFill>
            </a:endParaRPr>
          </a:p>
        </p:txBody>
      </p:sp>
      <p:pic>
        <p:nvPicPr>
          <p:cNvPr id="6149" name="Picture 5" descr="p66"/>
          <p:cNvPicPr>
            <a:picLocks noChangeAspect="1" noChangeArrowheads="1"/>
          </p:cNvPicPr>
          <p:nvPr/>
        </p:nvPicPr>
        <p:blipFill>
          <a:blip r:embed="rId2" cstate="print"/>
          <a:srcRect/>
          <a:stretch>
            <a:fillRect/>
          </a:stretch>
        </p:blipFill>
        <p:spPr bwMode="auto">
          <a:xfrm>
            <a:off x="-252413" y="2600970"/>
            <a:ext cx="5184776" cy="4094163"/>
          </a:xfrm>
          <a:prstGeom prst="rect">
            <a:avLst/>
          </a:prstGeom>
          <a:noFill/>
          <a:ln w="9525">
            <a:noFill/>
            <a:miter lim="800000"/>
            <a:headEnd/>
            <a:tailEnd/>
          </a:ln>
        </p:spPr>
      </p:pic>
      <p:pic>
        <p:nvPicPr>
          <p:cNvPr id="6150" name="Picture 6" descr="p68"/>
          <p:cNvPicPr>
            <a:picLocks noChangeAspect="1" noChangeArrowheads="1"/>
          </p:cNvPicPr>
          <p:nvPr/>
        </p:nvPicPr>
        <p:blipFill>
          <a:blip r:embed="rId3" cstate="print"/>
          <a:srcRect/>
          <a:stretch>
            <a:fillRect/>
          </a:stretch>
        </p:blipFill>
        <p:spPr bwMode="auto">
          <a:xfrm>
            <a:off x="4787900" y="2708920"/>
            <a:ext cx="4138613" cy="3708400"/>
          </a:xfrm>
          <a:prstGeom prst="rect">
            <a:avLst/>
          </a:prstGeom>
          <a:noFill/>
          <a:ln w="9525">
            <a:noFill/>
            <a:miter lim="800000"/>
            <a:headEnd/>
            <a:tailEnd/>
          </a:ln>
        </p:spPr>
      </p:pic>
      <p:sp>
        <p:nvSpPr>
          <p:cNvPr id="8" name="Прямоугольник 7"/>
          <p:cNvSpPr/>
          <p:nvPr/>
        </p:nvSpPr>
        <p:spPr>
          <a:xfrm>
            <a:off x="6156176" y="188640"/>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SAM_1880"/>
          <p:cNvPicPr>
            <a:picLocks noChangeAspect="1" noChangeArrowheads="1"/>
          </p:cNvPicPr>
          <p:nvPr/>
        </p:nvPicPr>
        <p:blipFill>
          <a:blip r:embed="rId2" cstate="print"/>
          <a:srcRect/>
          <a:stretch>
            <a:fillRect/>
          </a:stretch>
        </p:blipFill>
        <p:spPr bwMode="auto">
          <a:xfrm>
            <a:off x="179512" y="188640"/>
            <a:ext cx="4824536" cy="3218573"/>
          </a:xfrm>
          <a:prstGeom prst="rect">
            <a:avLst/>
          </a:prstGeom>
          <a:noFill/>
          <a:ln w="9525">
            <a:noFill/>
            <a:miter lim="800000"/>
            <a:headEnd/>
            <a:tailEnd/>
          </a:ln>
        </p:spPr>
      </p:pic>
      <p:pic>
        <p:nvPicPr>
          <p:cNvPr id="7171" name="Picture 3" descr="SAM_1890"/>
          <p:cNvPicPr>
            <a:picLocks noChangeAspect="1" noChangeArrowheads="1"/>
          </p:cNvPicPr>
          <p:nvPr/>
        </p:nvPicPr>
        <p:blipFill>
          <a:blip r:embed="rId3" cstate="print"/>
          <a:srcRect/>
          <a:stretch>
            <a:fillRect/>
          </a:stretch>
        </p:blipFill>
        <p:spPr bwMode="auto">
          <a:xfrm>
            <a:off x="107504" y="3573016"/>
            <a:ext cx="4639619" cy="3096344"/>
          </a:xfrm>
          <a:prstGeom prst="rect">
            <a:avLst/>
          </a:prstGeom>
          <a:noFill/>
          <a:ln w="9525">
            <a:noFill/>
            <a:miter lim="800000"/>
            <a:headEnd/>
            <a:tailEnd/>
          </a:ln>
        </p:spPr>
      </p:pic>
      <p:pic>
        <p:nvPicPr>
          <p:cNvPr id="7172" name="Picture 4" descr="Изображение 001"/>
          <p:cNvPicPr>
            <a:picLocks noChangeAspect="1" noChangeArrowheads="1"/>
          </p:cNvPicPr>
          <p:nvPr/>
        </p:nvPicPr>
        <p:blipFill>
          <a:blip r:embed="rId4" cstate="print"/>
          <a:srcRect/>
          <a:stretch>
            <a:fillRect/>
          </a:stretch>
        </p:blipFill>
        <p:spPr bwMode="auto">
          <a:xfrm>
            <a:off x="4860032" y="3562163"/>
            <a:ext cx="4141502" cy="3107197"/>
          </a:xfrm>
          <a:prstGeom prst="rect">
            <a:avLst/>
          </a:prstGeom>
          <a:noFill/>
          <a:ln w="9525">
            <a:noFill/>
            <a:miter lim="800000"/>
            <a:headEnd/>
            <a:tailEnd/>
          </a:ln>
        </p:spPr>
      </p:pic>
      <p:sp>
        <p:nvSpPr>
          <p:cNvPr id="6" name="Прямоугольник 5"/>
          <p:cNvSpPr/>
          <p:nvPr/>
        </p:nvSpPr>
        <p:spPr>
          <a:xfrm>
            <a:off x="6156176" y="188640"/>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5" name="Rectangle 2"/>
          <p:cNvSpPr>
            <a:spLocks noGrp="1" noChangeArrowheads="1"/>
          </p:cNvSpPr>
          <p:nvPr>
            <p:ph type="title"/>
          </p:nvPr>
        </p:nvSpPr>
        <p:spPr>
          <a:xfrm>
            <a:off x="519113" y="260648"/>
            <a:ext cx="8229600" cy="971551"/>
          </a:xfrm>
        </p:spPr>
        <p:txBody>
          <a:bodyPr>
            <a:normAutofit/>
          </a:bodyPr>
          <a:lstStyle/>
          <a:p>
            <a:r>
              <a:rPr lang="ru-RU" altLang="ru-RU" sz="3200" b="1" dirty="0" smtClean="0">
                <a:solidFill>
                  <a:schemeClr val="accent2">
                    <a:lumMod val="75000"/>
                  </a:schemeClr>
                </a:solidFill>
              </a:rPr>
              <a:t>Страна </a:t>
            </a:r>
            <a:r>
              <a:rPr lang="en-US" altLang="ru-RU" sz="3200" b="1" dirty="0" err="1" smtClean="0">
                <a:solidFill>
                  <a:schemeClr val="accent2">
                    <a:lumMod val="75000"/>
                  </a:schemeClr>
                </a:solidFill>
              </a:rPr>
              <a:t>DoDidDone</a:t>
            </a:r>
            <a:r>
              <a:rPr lang="ru-RU" altLang="ru-RU" sz="3200" b="1" dirty="0" smtClean="0">
                <a:solidFill>
                  <a:schemeClr val="accent2">
                    <a:lumMod val="75000"/>
                  </a:schemeClr>
                </a:solidFill>
              </a:rPr>
              <a:t> </a:t>
            </a:r>
            <a:r>
              <a:rPr lang="en-US" altLang="ru-RU" sz="3200" b="1" dirty="0" smtClean="0">
                <a:solidFill>
                  <a:schemeClr val="accent2">
                    <a:lumMod val="75000"/>
                  </a:schemeClr>
                </a:solidFill>
              </a:rPr>
              <a:t>3 </a:t>
            </a:r>
            <a:r>
              <a:rPr lang="ru-RU" altLang="ru-RU" sz="3200" b="1" dirty="0" smtClean="0">
                <a:solidFill>
                  <a:schemeClr val="accent2">
                    <a:lumMod val="75000"/>
                  </a:schemeClr>
                </a:solidFill>
              </a:rPr>
              <a:t>класс</a:t>
            </a:r>
          </a:p>
        </p:txBody>
      </p:sp>
      <p:pic>
        <p:nvPicPr>
          <p:cNvPr id="10247" name="Рисунок 6"/>
          <p:cNvPicPr>
            <a:picLocks noChangeAspect="1"/>
          </p:cNvPicPr>
          <p:nvPr/>
        </p:nvPicPr>
        <p:blipFill>
          <a:blip r:embed="rId2" cstate="print"/>
          <a:srcRect/>
          <a:stretch>
            <a:fillRect/>
          </a:stretch>
        </p:blipFill>
        <p:spPr bwMode="auto">
          <a:xfrm>
            <a:off x="4499992" y="908050"/>
            <a:ext cx="4359275" cy="5949950"/>
          </a:xfrm>
          <a:prstGeom prst="rect">
            <a:avLst/>
          </a:prstGeom>
          <a:noFill/>
          <a:ln w="9525">
            <a:noFill/>
            <a:miter lim="800000"/>
            <a:headEnd/>
            <a:tailEnd/>
          </a:ln>
        </p:spPr>
      </p:pic>
      <p:pic>
        <p:nvPicPr>
          <p:cNvPr id="10242" name="Рисунок 2"/>
          <p:cNvPicPr>
            <a:picLocks noChangeAspect="1"/>
          </p:cNvPicPr>
          <p:nvPr/>
        </p:nvPicPr>
        <p:blipFill>
          <a:blip r:embed="rId3" cstate="print"/>
          <a:srcRect/>
          <a:stretch>
            <a:fillRect/>
          </a:stretch>
        </p:blipFill>
        <p:spPr bwMode="auto">
          <a:xfrm>
            <a:off x="323528" y="906463"/>
            <a:ext cx="4373563" cy="5951537"/>
          </a:xfrm>
          <a:prstGeom prst="rect">
            <a:avLst/>
          </a:prstGeom>
          <a:noFill/>
          <a:ln w="9525">
            <a:noFill/>
            <a:miter lim="800000"/>
            <a:headEnd/>
            <a:tailEnd/>
          </a:ln>
        </p:spPr>
      </p:pic>
      <p:sp>
        <p:nvSpPr>
          <p:cNvPr id="6" name="Прямоугольник 5"/>
          <p:cNvSpPr/>
          <p:nvPr/>
        </p:nvSpPr>
        <p:spPr>
          <a:xfrm>
            <a:off x="6156176" y="188640"/>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Номер слайда 5"/>
          <p:cNvSpPr txBox="1">
            <a:spLocks noGrp="1"/>
          </p:cNvSpPr>
          <p:nvPr/>
        </p:nvSpPr>
        <p:spPr bwMode="auto">
          <a:xfrm>
            <a:off x="6553200" y="6245225"/>
            <a:ext cx="2133600" cy="476250"/>
          </a:xfrm>
          <a:prstGeom prst="rect">
            <a:avLst/>
          </a:prstGeom>
          <a:noFill/>
          <a:ln w="9525">
            <a:noFill/>
            <a:miter lim="800000"/>
            <a:headEnd/>
            <a:tailEnd/>
          </a:ln>
        </p:spPr>
        <p:txBody>
          <a:bodyPr/>
          <a:lstStyle/>
          <a:p>
            <a:pPr algn="r"/>
            <a:fld id="{D43A924B-1969-4523-B539-3565DDBB70D8}" type="slidenum">
              <a:rPr lang="ru-RU" altLang="ru-RU" sz="1400"/>
              <a:pPr algn="r"/>
              <a:t>26</a:t>
            </a:fld>
            <a:endParaRPr lang="ru-RU" altLang="ru-RU" sz="1400"/>
          </a:p>
        </p:txBody>
      </p:sp>
      <p:sp>
        <p:nvSpPr>
          <p:cNvPr id="11268" name="Rectangle 2"/>
          <p:cNvSpPr>
            <a:spLocks noGrp="1" noChangeArrowheads="1"/>
          </p:cNvSpPr>
          <p:nvPr>
            <p:ph type="title" idx="4294967295"/>
          </p:nvPr>
        </p:nvSpPr>
        <p:spPr>
          <a:xfrm>
            <a:off x="323528" y="188640"/>
            <a:ext cx="8229600" cy="1368425"/>
          </a:xfrm>
        </p:spPr>
        <p:txBody>
          <a:bodyPr>
            <a:normAutofit/>
          </a:bodyPr>
          <a:lstStyle/>
          <a:p>
            <a:r>
              <a:rPr lang="ru-RU" altLang="ru-RU" sz="3200" b="1" dirty="0" smtClean="0">
                <a:solidFill>
                  <a:schemeClr val="accent2">
                    <a:lumMod val="75000"/>
                  </a:schemeClr>
                </a:solidFill>
              </a:rPr>
              <a:t>Страна </a:t>
            </a:r>
            <a:r>
              <a:rPr lang="en-US" altLang="ru-RU" sz="3200" b="1" dirty="0" err="1" smtClean="0">
                <a:solidFill>
                  <a:schemeClr val="accent2">
                    <a:lumMod val="75000"/>
                  </a:schemeClr>
                </a:solidFill>
              </a:rPr>
              <a:t>DoDidDone</a:t>
            </a:r>
            <a:r>
              <a:rPr lang="ru-RU" altLang="ru-RU" sz="3200" b="1" dirty="0" smtClean="0">
                <a:solidFill>
                  <a:schemeClr val="accent2">
                    <a:lumMod val="75000"/>
                  </a:schemeClr>
                </a:solidFill>
              </a:rPr>
              <a:t> </a:t>
            </a:r>
            <a:r>
              <a:rPr lang="en-US" altLang="ru-RU" sz="3200" b="1" dirty="0" smtClean="0">
                <a:solidFill>
                  <a:schemeClr val="accent2">
                    <a:lumMod val="75000"/>
                  </a:schemeClr>
                </a:solidFill>
              </a:rPr>
              <a:t>3 </a:t>
            </a:r>
            <a:r>
              <a:rPr lang="ru-RU" altLang="ru-RU" sz="3200" b="1" dirty="0" smtClean="0">
                <a:solidFill>
                  <a:schemeClr val="accent2">
                    <a:lumMod val="75000"/>
                  </a:schemeClr>
                </a:solidFill>
              </a:rPr>
              <a:t>класс </a:t>
            </a:r>
            <a:br>
              <a:rPr lang="ru-RU" altLang="ru-RU" sz="3200" b="1" dirty="0" smtClean="0">
                <a:solidFill>
                  <a:schemeClr val="accent2">
                    <a:lumMod val="75000"/>
                  </a:schemeClr>
                </a:solidFill>
              </a:rPr>
            </a:br>
            <a:r>
              <a:rPr lang="en-US" altLang="ru-RU" sz="3200" b="1" dirty="0" smtClean="0">
                <a:solidFill>
                  <a:srgbClr val="C32FA7"/>
                </a:solidFill>
              </a:rPr>
              <a:t>Present Simple</a:t>
            </a:r>
            <a:endParaRPr lang="ru-RU" altLang="ru-RU" sz="3200" b="1" dirty="0" smtClean="0">
              <a:solidFill>
                <a:srgbClr val="C32FA7"/>
              </a:solidFill>
            </a:endParaRPr>
          </a:p>
        </p:txBody>
      </p:sp>
      <p:pic>
        <p:nvPicPr>
          <p:cNvPr id="11269" name="Содержимое 8" descr="g3_8-9nk.png"/>
          <p:cNvPicPr>
            <a:picLocks noGrp="1" noChangeAspect="1"/>
          </p:cNvPicPr>
          <p:nvPr>
            <p:ph idx="4294967295"/>
          </p:nvPr>
        </p:nvPicPr>
        <p:blipFill>
          <a:blip r:embed="rId2" cstate="print"/>
          <a:srcRect/>
          <a:stretch>
            <a:fillRect/>
          </a:stretch>
        </p:blipFill>
        <p:spPr>
          <a:xfrm>
            <a:off x="0" y="1982788"/>
            <a:ext cx="9175750" cy="4875212"/>
          </a:xfrm>
        </p:spPr>
      </p:pic>
      <p:sp>
        <p:nvSpPr>
          <p:cNvPr id="6" name="Прямоугольник 5"/>
          <p:cNvSpPr/>
          <p:nvPr/>
        </p:nvSpPr>
        <p:spPr>
          <a:xfrm>
            <a:off x="6156176" y="188640"/>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Содержимое 4" descr="HEru3SB2_010.png"/>
          <p:cNvPicPr>
            <a:picLocks noGrp="1" noChangeAspect="1"/>
          </p:cNvPicPr>
          <p:nvPr>
            <p:ph idx="4294967295"/>
          </p:nvPr>
        </p:nvPicPr>
        <p:blipFill>
          <a:blip r:embed="rId2" cstate="print"/>
          <a:srcRect/>
          <a:stretch>
            <a:fillRect/>
          </a:stretch>
        </p:blipFill>
        <p:spPr>
          <a:xfrm>
            <a:off x="0" y="1417638"/>
            <a:ext cx="9401175" cy="4891087"/>
          </a:xfrm>
        </p:spPr>
      </p:pic>
      <p:sp>
        <p:nvSpPr>
          <p:cNvPr id="12293" name="Заголовок 1"/>
          <p:cNvSpPr>
            <a:spLocks noGrp="1"/>
          </p:cNvSpPr>
          <p:nvPr>
            <p:ph type="title" idx="4294967295"/>
          </p:nvPr>
        </p:nvSpPr>
        <p:spPr>
          <a:xfrm>
            <a:off x="251520" y="260648"/>
            <a:ext cx="8229600" cy="1143000"/>
          </a:xfrm>
        </p:spPr>
        <p:txBody>
          <a:bodyPr>
            <a:normAutofit/>
          </a:bodyPr>
          <a:lstStyle/>
          <a:p>
            <a:r>
              <a:rPr lang="en-US" altLang="ru-RU" sz="3200" b="1" dirty="0" smtClean="0">
                <a:solidFill>
                  <a:schemeClr val="accent2">
                    <a:lumMod val="75000"/>
                  </a:schemeClr>
                </a:solidFill>
              </a:rPr>
              <a:t>Present Simple</a:t>
            </a:r>
            <a:r>
              <a:rPr lang="ru-RU" altLang="ru-RU" sz="3200" b="1" dirty="0" smtClean="0">
                <a:solidFill>
                  <a:schemeClr val="accent2">
                    <a:lumMod val="75000"/>
                  </a:schemeClr>
                </a:solidFill>
              </a:rPr>
              <a:t> 3 класс </a:t>
            </a:r>
            <a:br>
              <a:rPr lang="ru-RU" altLang="ru-RU" sz="3200" b="1" dirty="0" smtClean="0">
                <a:solidFill>
                  <a:schemeClr val="accent2">
                    <a:lumMod val="75000"/>
                  </a:schemeClr>
                </a:solidFill>
              </a:rPr>
            </a:br>
            <a:r>
              <a:rPr lang="ru-RU" altLang="ru-RU" sz="3200" b="1" dirty="0" smtClean="0">
                <a:solidFill>
                  <a:srgbClr val="C32FA7"/>
                </a:solidFill>
              </a:rPr>
              <a:t>Спряжение глаголов по лицам</a:t>
            </a:r>
          </a:p>
        </p:txBody>
      </p:sp>
      <p:sp>
        <p:nvSpPr>
          <p:cNvPr id="12291" name="Номер слайда 3"/>
          <p:cNvSpPr txBox="1">
            <a:spLocks noGrp="1"/>
          </p:cNvSpPr>
          <p:nvPr/>
        </p:nvSpPr>
        <p:spPr bwMode="auto">
          <a:xfrm>
            <a:off x="6553200" y="6245225"/>
            <a:ext cx="2133600" cy="476250"/>
          </a:xfrm>
          <a:prstGeom prst="rect">
            <a:avLst/>
          </a:prstGeom>
          <a:noFill/>
          <a:ln w="9525">
            <a:noFill/>
            <a:miter lim="800000"/>
            <a:headEnd/>
            <a:tailEnd/>
          </a:ln>
        </p:spPr>
        <p:txBody>
          <a:bodyPr/>
          <a:lstStyle/>
          <a:p>
            <a:pPr algn="r"/>
            <a:fld id="{CCCB0A79-C792-46E7-B0D2-48F0A3B73DF6}" type="slidenum">
              <a:rPr lang="ru-RU" altLang="ru-RU" sz="1400"/>
              <a:pPr algn="r"/>
              <a:t>27</a:t>
            </a:fld>
            <a:endParaRPr lang="ru-RU" altLang="ru-RU" sz="1400"/>
          </a:p>
        </p:txBody>
      </p:sp>
      <p:sp>
        <p:nvSpPr>
          <p:cNvPr id="6" name="Прямоугольник 5"/>
          <p:cNvSpPr/>
          <p:nvPr/>
        </p:nvSpPr>
        <p:spPr>
          <a:xfrm>
            <a:off x="4030826" y="3244334"/>
            <a:ext cx="1082348" cy="369332"/>
          </a:xfrm>
          <a:prstGeom prst="rect">
            <a:avLst/>
          </a:prstGeom>
        </p:spPr>
        <p:txBody>
          <a:bodyPr wrap="none">
            <a:spAutoFit/>
          </a:bodyPr>
          <a:lstStyle/>
          <a:p>
            <a:r>
              <a:rPr lang="ru-RU" altLang="ru-RU" b="1" dirty="0" smtClean="0"/>
              <a:t>3 класс </a:t>
            </a:r>
            <a:endParaRPr lang="ru-RU" dirty="0"/>
          </a:p>
        </p:txBody>
      </p:sp>
      <p:sp>
        <p:nvSpPr>
          <p:cNvPr id="7" name="Прямоугольник 6"/>
          <p:cNvSpPr/>
          <p:nvPr/>
        </p:nvSpPr>
        <p:spPr>
          <a:xfrm>
            <a:off x="6156176" y="188640"/>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6156176" y="188640"/>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pic>
        <p:nvPicPr>
          <p:cNvPr id="6" name="Содержимое 5" descr="HEru3_Part2_p44-p45.jpg"/>
          <p:cNvPicPr>
            <a:picLocks noGrp="1" noChangeAspect="1"/>
          </p:cNvPicPr>
          <p:nvPr>
            <p:ph idx="1"/>
          </p:nvPr>
        </p:nvPicPr>
        <p:blipFill>
          <a:blip r:embed="rId2" cstate="print"/>
          <a:stretch>
            <a:fillRect/>
          </a:stretch>
        </p:blipFill>
        <p:spPr>
          <a:xfrm>
            <a:off x="827584" y="-44040"/>
            <a:ext cx="5032028" cy="6902040"/>
          </a:xfr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Заголовок 1"/>
          <p:cNvSpPr>
            <a:spLocks noGrp="1"/>
          </p:cNvSpPr>
          <p:nvPr>
            <p:ph type="title" idx="4294967295"/>
          </p:nvPr>
        </p:nvSpPr>
        <p:spPr>
          <a:xfrm>
            <a:off x="107504" y="332656"/>
            <a:ext cx="5364088" cy="2584130"/>
          </a:xfrm>
        </p:spPr>
        <p:txBody>
          <a:bodyPr>
            <a:normAutofit/>
          </a:bodyPr>
          <a:lstStyle/>
          <a:p>
            <a:pPr algn="l" eaLnBrk="1" hangingPunct="1"/>
            <a:r>
              <a:rPr lang="ru-RU" altLang="ru-RU" sz="2000" b="1" dirty="0" smtClean="0">
                <a:solidFill>
                  <a:schemeClr val="accent2">
                    <a:lumMod val="75000"/>
                  </a:schemeClr>
                </a:solidFill>
              </a:rPr>
              <a:t>Образование </a:t>
            </a:r>
            <a:br>
              <a:rPr lang="ru-RU" altLang="ru-RU" sz="2000" b="1" dirty="0" smtClean="0">
                <a:solidFill>
                  <a:schemeClr val="accent2">
                    <a:lumMod val="75000"/>
                  </a:schemeClr>
                </a:solidFill>
              </a:rPr>
            </a:br>
            <a:r>
              <a:rPr lang="ru-RU" altLang="ru-RU" sz="2000" b="1" dirty="0" smtClean="0">
                <a:solidFill>
                  <a:schemeClr val="accent2">
                    <a:lumMod val="75000"/>
                  </a:schemeClr>
                </a:solidFill>
              </a:rPr>
              <a:t>утвердительных </a:t>
            </a:r>
            <a:br>
              <a:rPr lang="ru-RU" altLang="ru-RU" sz="2000" b="1" dirty="0" smtClean="0">
                <a:solidFill>
                  <a:schemeClr val="accent2">
                    <a:lumMod val="75000"/>
                  </a:schemeClr>
                </a:solidFill>
              </a:rPr>
            </a:br>
            <a:r>
              <a:rPr lang="ru-RU" altLang="ru-RU" sz="2000" b="1" dirty="0" smtClean="0">
                <a:solidFill>
                  <a:schemeClr val="accent2">
                    <a:lumMod val="75000"/>
                  </a:schemeClr>
                </a:solidFill>
              </a:rPr>
              <a:t>предложений </a:t>
            </a:r>
            <a:r>
              <a:rPr lang="en-US" altLang="ru-RU" sz="2000" b="1" dirty="0" smtClean="0">
                <a:solidFill>
                  <a:schemeClr val="accent2">
                    <a:lumMod val="75000"/>
                  </a:schemeClr>
                </a:solidFill>
              </a:rPr>
              <a:t/>
            </a:r>
            <a:br>
              <a:rPr lang="en-US" altLang="ru-RU" sz="2000" b="1" dirty="0" smtClean="0">
                <a:solidFill>
                  <a:schemeClr val="accent2">
                    <a:lumMod val="75000"/>
                  </a:schemeClr>
                </a:solidFill>
              </a:rPr>
            </a:br>
            <a:r>
              <a:rPr lang="ru-RU" altLang="ru-RU" sz="2000" b="1" dirty="0" smtClean="0">
                <a:solidFill>
                  <a:schemeClr val="accent2">
                    <a:lumMod val="75000"/>
                  </a:schemeClr>
                </a:solidFill>
              </a:rPr>
              <a:t>в </a:t>
            </a:r>
            <a:r>
              <a:rPr lang="en-US" altLang="ru-RU" sz="2000" b="1" dirty="0" smtClean="0">
                <a:solidFill>
                  <a:srgbClr val="C32FA7"/>
                </a:solidFill>
              </a:rPr>
              <a:t>Present Simple</a:t>
            </a:r>
            <a:endParaRPr lang="ru-RU" altLang="ru-RU" sz="2000" b="1" dirty="0" smtClean="0">
              <a:solidFill>
                <a:srgbClr val="C32FA7"/>
              </a:solidFill>
            </a:endParaRPr>
          </a:p>
        </p:txBody>
      </p:sp>
      <p:pic>
        <p:nvPicPr>
          <p:cNvPr id="13315" name="Содержимое 4" descr="HEru3SB2_011R.png"/>
          <p:cNvPicPr>
            <a:picLocks noGrp="1" noChangeAspect="1"/>
          </p:cNvPicPr>
          <p:nvPr>
            <p:ph idx="4294967295"/>
          </p:nvPr>
        </p:nvPicPr>
        <p:blipFill>
          <a:blip r:embed="rId2" cstate="print"/>
          <a:srcRect/>
          <a:stretch>
            <a:fillRect/>
          </a:stretch>
        </p:blipFill>
        <p:spPr>
          <a:xfrm>
            <a:off x="2411760" y="325438"/>
            <a:ext cx="5302250" cy="6532562"/>
          </a:xfrm>
        </p:spPr>
      </p:pic>
      <p:sp>
        <p:nvSpPr>
          <p:cNvPr id="13316" name="Номер слайда 3"/>
          <p:cNvSpPr txBox="1">
            <a:spLocks noGrp="1"/>
          </p:cNvSpPr>
          <p:nvPr/>
        </p:nvSpPr>
        <p:spPr bwMode="auto">
          <a:xfrm>
            <a:off x="6553200" y="6245225"/>
            <a:ext cx="2133600" cy="476250"/>
          </a:xfrm>
          <a:prstGeom prst="rect">
            <a:avLst/>
          </a:prstGeom>
          <a:noFill/>
          <a:ln w="9525">
            <a:noFill/>
            <a:miter lim="800000"/>
            <a:headEnd/>
            <a:tailEnd/>
          </a:ln>
        </p:spPr>
        <p:txBody>
          <a:bodyPr/>
          <a:lstStyle/>
          <a:p>
            <a:pPr algn="r"/>
            <a:fld id="{398A7DC5-6321-4164-86A0-7D3620CC28BB}" type="slidenum">
              <a:rPr lang="ru-RU" altLang="ru-RU" sz="1400"/>
              <a:pPr algn="r"/>
              <a:t>29</a:t>
            </a:fld>
            <a:endParaRPr lang="ru-RU" altLang="ru-RU" sz="1400"/>
          </a:p>
        </p:txBody>
      </p:sp>
      <p:sp>
        <p:nvSpPr>
          <p:cNvPr id="5" name="Прямоугольник 4"/>
          <p:cNvSpPr/>
          <p:nvPr/>
        </p:nvSpPr>
        <p:spPr>
          <a:xfrm>
            <a:off x="6156176" y="188640"/>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a:solidFill>
                  <a:schemeClr val="accent2">
                    <a:lumMod val="75000"/>
                  </a:schemeClr>
                </a:solidFill>
              </a:rPr>
              <a:t>Содержание ИОТ</a:t>
            </a:r>
            <a:r>
              <a:rPr lang="ru-RU" dirty="0"/>
              <a:t/>
            </a:r>
            <a:br>
              <a:rPr lang="ru-RU" dirty="0"/>
            </a:br>
            <a:endParaRPr lang="ru-RU" dirty="0"/>
          </a:p>
        </p:txBody>
      </p:sp>
      <p:sp>
        <p:nvSpPr>
          <p:cNvPr id="3" name="Содержимое 2"/>
          <p:cNvSpPr>
            <a:spLocks noGrp="1"/>
          </p:cNvSpPr>
          <p:nvPr>
            <p:ph idx="1"/>
          </p:nvPr>
        </p:nvSpPr>
        <p:spPr>
          <a:xfrm>
            <a:off x="609598" y="1556792"/>
            <a:ext cx="6986737" cy="4484571"/>
          </a:xfrm>
        </p:spPr>
        <p:txBody>
          <a:bodyPr>
            <a:normAutofit fontScale="85000" lnSpcReduction="10000"/>
          </a:bodyPr>
          <a:lstStyle/>
          <a:p>
            <a:pPr>
              <a:lnSpc>
                <a:spcPct val="110000"/>
              </a:lnSpc>
            </a:pPr>
            <a:r>
              <a:rPr lang="ru-RU" sz="1900" dirty="0"/>
              <a:t>Основным содержанием ИОТ является способ учебной работы </a:t>
            </a:r>
            <a:r>
              <a:rPr lang="en-US" sz="1900" dirty="0" smtClean="0"/>
              <a:t/>
            </a:r>
            <a:br>
              <a:rPr lang="en-US" sz="1900" dirty="0" smtClean="0"/>
            </a:br>
            <a:r>
              <a:rPr lang="ru-RU" sz="1900" dirty="0" smtClean="0"/>
              <a:t>то </a:t>
            </a:r>
            <a:r>
              <a:rPr lang="ru-RU" sz="1900" dirty="0"/>
              <a:t>есть  избирательность школьника к овладению учебным материалом, устойчивость его интересов к содержанию предметного знания. </a:t>
            </a:r>
            <a:r>
              <a:rPr lang="en-US" sz="1900" dirty="0" smtClean="0"/>
              <a:t/>
            </a:r>
            <a:br>
              <a:rPr lang="en-US" sz="1900" dirty="0" smtClean="0"/>
            </a:br>
            <a:r>
              <a:rPr lang="ru-RU" sz="900" dirty="0"/>
              <a:t/>
            </a:r>
            <a:br>
              <a:rPr lang="ru-RU" sz="900" dirty="0"/>
            </a:br>
            <a:r>
              <a:rPr lang="ru-RU" sz="1900" dirty="0"/>
              <a:t>Речь идет, прежде всего, о процессуальной стороне обучения, </a:t>
            </a:r>
            <a:r>
              <a:rPr lang="en-US" sz="1900" dirty="0" smtClean="0"/>
              <a:t/>
            </a:r>
            <a:br>
              <a:rPr lang="en-US" sz="1900" dirty="0" smtClean="0"/>
            </a:br>
            <a:r>
              <a:rPr lang="ru-RU" sz="1900" dirty="0" smtClean="0"/>
              <a:t>ее </a:t>
            </a:r>
            <a:r>
              <a:rPr lang="ru-RU" sz="1900" dirty="0"/>
              <a:t>логических и психологических </a:t>
            </a:r>
            <a:r>
              <a:rPr lang="ru-RU" sz="1900" dirty="0" smtClean="0"/>
              <a:t>аспектах. </a:t>
            </a:r>
            <a:r>
              <a:rPr lang="ru-RU" sz="1900" dirty="0"/>
              <a:t>Характер способа учебной работы отражает личностную структуру </a:t>
            </a:r>
            <a:r>
              <a:rPr lang="ru-RU" sz="1900" dirty="0" smtClean="0"/>
              <a:t>учения, </a:t>
            </a:r>
            <a:r>
              <a:rPr lang="ru-RU" sz="1900" dirty="0"/>
              <a:t>рассматривается как основная единица учения и определяется </a:t>
            </a:r>
            <a:r>
              <a:rPr lang="en-US" sz="1900" dirty="0" smtClean="0"/>
              <a:t/>
            </a:r>
            <a:br>
              <a:rPr lang="en-US" sz="1900" dirty="0" smtClean="0"/>
            </a:br>
            <a:r>
              <a:rPr lang="ru-RU" sz="1900" dirty="0" smtClean="0"/>
              <a:t>как «устойчивое </a:t>
            </a:r>
            <a:r>
              <a:rPr lang="ru-RU" sz="1900" dirty="0"/>
              <a:t>индивидуальное </a:t>
            </a:r>
            <a:r>
              <a:rPr lang="ru-RU" sz="1900" dirty="0" smtClean="0"/>
              <a:t>образование</a:t>
            </a:r>
            <a:r>
              <a:rPr lang="ru-RU" dirty="0" smtClean="0"/>
              <a:t>»</a:t>
            </a:r>
            <a:r>
              <a:rPr lang="ru-RU" sz="1900" dirty="0" smtClean="0"/>
              <a:t>, </a:t>
            </a:r>
            <a:r>
              <a:rPr lang="ru-RU" sz="1900" dirty="0"/>
              <a:t>включающее в себя мотивационную и </a:t>
            </a:r>
            <a:r>
              <a:rPr lang="ru-RU" sz="1900" dirty="0" err="1"/>
              <a:t>операциональную</a:t>
            </a:r>
            <a:r>
              <a:rPr lang="ru-RU" sz="1900" dirty="0"/>
              <a:t> сторону </a:t>
            </a:r>
            <a:r>
              <a:rPr lang="ru-RU" sz="1900" dirty="0" smtClean="0"/>
              <a:t>познавательной </a:t>
            </a:r>
            <a:r>
              <a:rPr lang="ru-RU" sz="1900" dirty="0"/>
              <a:t>деятельности. Современные исследования объясняют процессуальные отличия в способах учебной работы детей</a:t>
            </a:r>
            <a:r>
              <a:rPr lang="ru-RU" sz="1900" dirty="0" smtClean="0"/>
              <a:t>.</a:t>
            </a:r>
            <a:r>
              <a:rPr lang="en-US" sz="1900" dirty="0" smtClean="0"/>
              <a:t/>
            </a:r>
            <a:br>
              <a:rPr lang="en-US" sz="1900" dirty="0" smtClean="0"/>
            </a:br>
            <a:r>
              <a:rPr lang="en-US" sz="900" dirty="0" smtClean="0"/>
              <a:t/>
            </a:r>
            <a:br>
              <a:rPr lang="en-US" sz="900" dirty="0" smtClean="0"/>
            </a:br>
            <a:r>
              <a:rPr lang="ru-RU" sz="1900" dirty="0" smtClean="0"/>
              <a:t>Психологическими </a:t>
            </a:r>
            <a:r>
              <a:rPr lang="ru-RU" sz="1900" dirty="0"/>
              <a:t>факторами этих различий становятся индивидуальные предпочтения, привычки, установки школьников, что в свою очередь базируется на личном опыте каждого ученика. </a:t>
            </a:r>
          </a:p>
          <a:p>
            <a:endParaRPr lang="ru-RU" dirty="0"/>
          </a:p>
        </p:txBody>
      </p:sp>
      <p:sp>
        <p:nvSpPr>
          <p:cNvPr id="4" name="Прямоугольник 3"/>
          <p:cNvSpPr/>
          <p:nvPr/>
        </p:nvSpPr>
        <p:spPr>
          <a:xfrm>
            <a:off x="6156176" y="188640"/>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0" name="Содержимое 18" descr="HEru3SB_Unit 32-33.png"/>
          <p:cNvPicPr>
            <a:picLocks noGrp="1" noChangeAspect="1"/>
          </p:cNvPicPr>
          <p:nvPr>
            <p:ph idx="4294967295"/>
          </p:nvPr>
        </p:nvPicPr>
        <p:blipFill>
          <a:blip r:embed="rId2" cstate="print"/>
          <a:srcRect/>
          <a:stretch>
            <a:fillRect/>
          </a:stretch>
        </p:blipFill>
        <p:spPr>
          <a:xfrm>
            <a:off x="251520" y="1057275"/>
            <a:ext cx="8228012" cy="5800725"/>
          </a:xfrm>
        </p:spPr>
      </p:pic>
      <p:sp>
        <p:nvSpPr>
          <p:cNvPr id="14341" name="Rectangle 2"/>
          <p:cNvSpPr>
            <a:spLocks noGrp="1" noChangeArrowheads="1"/>
          </p:cNvSpPr>
          <p:nvPr>
            <p:ph type="title" idx="4294967295"/>
          </p:nvPr>
        </p:nvSpPr>
        <p:spPr>
          <a:xfrm>
            <a:off x="250576" y="260573"/>
            <a:ext cx="8497888" cy="792163"/>
          </a:xfrm>
        </p:spPr>
        <p:txBody>
          <a:bodyPr>
            <a:normAutofit fontScale="90000"/>
          </a:bodyPr>
          <a:lstStyle/>
          <a:p>
            <a:r>
              <a:rPr lang="en-US" altLang="ru-RU" sz="2800" b="1" dirty="0" smtClean="0">
                <a:solidFill>
                  <a:srgbClr val="C32FA7"/>
                </a:solidFill>
              </a:rPr>
              <a:t>Present Simple </a:t>
            </a:r>
            <a:r>
              <a:rPr lang="ru-RU" altLang="ru-RU" sz="2800" b="1" dirty="0" smtClean="0">
                <a:solidFill>
                  <a:schemeClr val="accent2">
                    <a:lumMod val="75000"/>
                  </a:schemeClr>
                </a:solidFill>
              </a:rPr>
              <a:t>3 класс </a:t>
            </a:r>
            <a:br>
              <a:rPr lang="ru-RU" altLang="ru-RU" sz="2800" b="1" dirty="0" smtClean="0">
                <a:solidFill>
                  <a:schemeClr val="accent2">
                    <a:lumMod val="75000"/>
                  </a:schemeClr>
                </a:solidFill>
              </a:rPr>
            </a:br>
            <a:r>
              <a:rPr lang="ru-RU" altLang="ru-RU" sz="2800" b="1" dirty="0" smtClean="0">
                <a:solidFill>
                  <a:schemeClr val="accent2">
                    <a:lumMod val="75000"/>
                  </a:schemeClr>
                </a:solidFill>
              </a:rPr>
              <a:t>Образование отрицательных предложений</a:t>
            </a:r>
          </a:p>
        </p:txBody>
      </p:sp>
      <p:sp>
        <p:nvSpPr>
          <p:cNvPr id="6" name="Прямоугольник 5"/>
          <p:cNvSpPr/>
          <p:nvPr/>
        </p:nvSpPr>
        <p:spPr>
          <a:xfrm>
            <a:off x="6156176" y="188640"/>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Заголовок 1"/>
          <p:cNvSpPr>
            <a:spLocks noGrp="1"/>
          </p:cNvSpPr>
          <p:nvPr>
            <p:ph type="title" idx="4294967295"/>
          </p:nvPr>
        </p:nvSpPr>
        <p:spPr>
          <a:xfrm>
            <a:off x="251520" y="188640"/>
            <a:ext cx="2025650" cy="1425575"/>
          </a:xfrm>
        </p:spPr>
        <p:txBody>
          <a:bodyPr>
            <a:normAutofit/>
          </a:bodyPr>
          <a:lstStyle/>
          <a:p>
            <a:pPr eaLnBrk="1" hangingPunct="1"/>
            <a:r>
              <a:rPr lang="ru-RU" altLang="ru-RU" sz="2800" b="1" dirty="0" smtClean="0">
                <a:solidFill>
                  <a:schemeClr val="accent2">
                    <a:lumMod val="75000"/>
                  </a:schemeClr>
                </a:solidFill>
              </a:rPr>
              <a:t>Раздел вырежи</a:t>
            </a:r>
          </a:p>
        </p:txBody>
      </p:sp>
      <p:pic>
        <p:nvPicPr>
          <p:cNvPr id="15364" name="Содержимое 5" descr="HEru3WB2_55.png"/>
          <p:cNvPicPr>
            <a:picLocks noGrp="1" noChangeAspect="1"/>
          </p:cNvPicPr>
          <p:nvPr>
            <p:ph idx="4294967295"/>
          </p:nvPr>
        </p:nvPicPr>
        <p:blipFill>
          <a:blip r:embed="rId2" cstate="print"/>
          <a:srcRect/>
          <a:stretch>
            <a:fillRect/>
          </a:stretch>
        </p:blipFill>
        <p:spPr>
          <a:xfrm>
            <a:off x="1835696" y="174625"/>
            <a:ext cx="5616575" cy="6683375"/>
          </a:xfrm>
        </p:spPr>
      </p:pic>
      <p:sp>
        <p:nvSpPr>
          <p:cNvPr id="15363" name="Номер слайда 3"/>
          <p:cNvSpPr txBox="1">
            <a:spLocks noGrp="1"/>
          </p:cNvSpPr>
          <p:nvPr/>
        </p:nvSpPr>
        <p:spPr bwMode="auto">
          <a:xfrm>
            <a:off x="6553200" y="6245225"/>
            <a:ext cx="2133600" cy="476250"/>
          </a:xfrm>
          <a:prstGeom prst="rect">
            <a:avLst/>
          </a:prstGeom>
          <a:noFill/>
          <a:ln w="9525">
            <a:noFill/>
            <a:miter lim="800000"/>
            <a:headEnd/>
            <a:tailEnd/>
          </a:ln>
        </p:spPr>
        <p:txBody>
          <a:bodyPr/>
          <a:lstStyle/>
          <a:p>
            <a:pPr algn="r"/>
            <a:fld id="{9A8FF2CC-F35E-49A0-BAF4-57A6155C8793}" type="slidenum">
              <a:rPr lang="ru-RU" altLang="ru-RU" sz="1400"/>
              <a:pPr algn="r"/>
              <a:t>31</a:t>
            </a:fld>
            <a:endParaRPr lang="ru-RU" altLang="ru-RU" sz="1400"/>
          </a:p>
        </p:txBody>
      </p:sp>
      <p:sp>
        <p:nvSpPr>
          <p:cNvPr id="6" name="Прямоугольник 5"/>
          <p:cNvSpPr/>
          <p:nvPr/>
        </p:nvSpPr>
        <p:spPr>
          <a:xfrm>
            <a:off x="6156176" y="188640"/>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Номер слайда 3"/>
          <p:cNvSpPr txBox="1">
            <a:spLocks noGrp="1"/>
          </p:cNvSpPr>
          <p:nvPr/>
        </p:nvSpPr>
        <p:spPr bwMode="auto">
          <a:xfrm>
            <a:off x="6553200" y="6245225"/>
            <a:ext cx="2133600" cy="476250"/>
          </a:xfrm>
          <a:prstGeom prst="rect">
            <a:avLst/>
          </a:prstGeom>
          <a:noFill/>
          <a:ln w="9525">
            <a:noFill/>
            <a:miter lim="800000"/>
            <a:headEnd/>
            <a:tailEnd/>
          </a:ln>
        </p:spPr>
        <p:txBody>
          <a:bodyPr/>
          <a:lstStyle/>
          <a:p>
            <a:pPr algn="r"/>
            <a:fld id="{028920FC-9E15-4B6E-BF82-56F9FE7AAB9B}" type="slidenum">
              <a:rPr lang="ru-RU" altLang="ru-RU" sz="1400"/>
              <a:pPr algn="r"/>
              <a:t>32</a:t>
            </a:fld>
            <a:endParaRPr lang="ru-RU" altLang="ru-RU" sz="1400"/>
          </a:p>
        </p:txBody>
      </p:sp>
      <p:sp>
        <p:nvSpPr>
          <p:cNvPr id="6" name="Заголовок 1"/>
          <p:cNvSpPr txBox="1">
            <a:spLocks/>
          </p:cNvSpPr>
          <p:nvPr/>
        </p:nvSpPr>
        <p:spPr bwMode="auto">
          <a:xfrm>
            <a:off x="323528" y="0"/>
            <a:ext cx="2025650" cy="1425575"/>
          </a:xfrm>
          <a:prstGeom prst="rect">
            <a:avLst/>
          </a:prstGeom>
          <a:noFill/>
          <a:ln w="9525">
            <a:noFill/>
            <a:miter lim="800000"/>
            <a:headEnd/>
            <a:tailEnd/>
          </a:ln>
        </p:spPr>
        <p:txBody>
          <a:bodyPr anchor="ctr"/>
          <a:lstStyle/>
          <a:p>
            <a:pPr eaLnBrk="0" hangingPunct="0">
              <a:defRPr/>
            </a:pPr>
            <a:r>
              <a:rPr lang="ru-RU" sz="2400" b="1" kern="0" dirty="0">
                <a:solidFill>
                  <a:schemeClr val="accent2">
                    <a:lumMod val="75000"/>
                  </a:schemeClr>
                </a:solidFill>
                <a:latin typeface="+mj-lt"/>
                <a:ea typeface="+mj-ea"/>
                <a:cs typeface="+mj-cs"/>
              </a:rPr>
              <a:t>Раздел вырежи</a:t>
            </a:r>
          </a:p>
        </p:txBody>
      </p:sp>
      <p:pic>
        <p:nvPicPr>
          <p:cNvPr id="16388" name="Рисунок 7" descr="HEru3WB2_57.png"/>
          <p:cNvPicPr>
            <a:picLocks noChangeAspect="1"/>
          </p:cNvPicPr>
          <p:nvPr/>
        </p:nvPicPr>
        <p:blipFill>
          <a:blip r:embed="rId2" cstate="print"/>
          <a:srcRect/>
          <a:stretch>
            <a:fillRect/>
          </a:stretch>
        </p:blipFill>
        <p:spPr bwMode="auto">
          <a:xfrm>
            <a:off x="1619672" y="0"/>
            <a:ext cx="4938713" cy="6858000"/>
          </a:xfrm>
          <a:prstGeom prst="rect">
            <a:avLst/>
          </a:prstGeom>
          <a:noFill/>
          <a:ln w="9525">
            <a:noFill/>
            <a:miter lim="800000"/>
            <a:headEnd/>
            <a:tailEnd/>
          </a:ln>
        </p:spPr>
      </p:pic>
      <p:sp>
        <p:nvSpPr>
          <p:cNvPr id="5" name="Прямоугольник 4"/>
          <p:cNvSpPr/>
          <p:nvPr/>
        </p:nvSpPr>
        <p:spPr>
          <a:xfrm>
            <a:off x="6156176" y="188640"/>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323528" y="116632"/>
            <a:ext cx="5760640" cy="1320800"/>
          </a:xfrm>
        </p:spPr>
        <p:txBody>
          <a:bodyPr>
            <a:normAutofit/>
          </a:bodyPr>
          <a:lstStyle/>
          <a:p>
            <a:r>
              <a:rPr lang="ru-RU" sz="2800" b="1" dirty="0" smtClean="0">
                <a:solidFill>
                  <a:schemeClr val="accent2">
                    <a:lumMod val="75000"/>
                  </a:schemeClr>
                </a:solidFill>
              </a:rPr>
              <a:t>Закрепление</a:t>
            </a:r>
            <a:r>
              <a:rPr lang="ru-RU" sz="2800" b="1" dirty="0" smtClean="0"/>
              <a:t> </a:t>
            </a:r>
            <a:br>
              <a:rPr lang="ru-RU" sz="2800" b="1" dirty="0" smtClean="0"/>
            </a:br>
            <a:r>
              <a:rPr lang="en-US" altLang="ru-RU" sz="2800" b="1" dirty="0" smtClean="0">
                <a:solidFill>
                  <a:srgbClr val="C32FA7"/>
                </a:solidFill>
              </a:rPr>
              <a:t>Present Simple </a:t>
            </a:r>
            <a:r>
              <a:rPr lang="ru-RU" sz="2800" b="1" dirty="0" smtClean="0">
                <a:solidFill>
                  <a:schemeClr val="accent2">
                    <a:lumMod val="75000"/>
                  </a:schemeClr>
                </a:solidFill>
              </a:rPr>
              <a:t>3 класс часть 2</a:t>
            </a:r>
            <a:endParaRPr lang="ru-RU" sz="2800" b="1" dirty="0">
              <a:solidFill>
                <a:schemeClr val="accent2">
                  <a:lumMod val="75000"/>
                </a:schemeClr>
              </a:solidFill>
            </a:endParaRPr>
          </a:p>
        </p:txBody>
      </p:sp>
      <p:pic>
        <p:nvPicPr>
          <p:cNvPr id="3" name="Рисунок 2" descr="HEru3_Part2_p20-p21.jpg"/>
          <p:cNvPicPr>
            <a:picLocks noChangeAspect="1"/>
          </p:cNvPicPr>
          <p:nvPr/>
        </p:nvPicPr>
        <p:blipFill>
          <a:blip r:embed="rId2" cstate="print"/>
          <a:stretch>
            <a:fillRect/>
          </a:stretch>
        </p:blipFill>
        <p:spPr>
          <a:xfrm>
            <a:off x="251520" y="978204"/>
            <a:ext cx="8551772" cy="5879796"/>
          </a:xfrm>
          <a:prstGeom prst="rect">
            <a:avLst/>
          </a:prstGeom>
        </p:spPr>
      </p:pic>
      <p:sp>
        <p:nvSpPr>
          <p:cNvPr id="6" name="Прямоугольник 5"/>
          <p:cNvSpPr/>
          <p:nvPr/>
        </p:nvSpPr>
        <p:spPr>
          <a:xfrm>
            <a:off x="6156176" y="188640"/>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404664"/>
            <a:ext cx="7200800" cy="1440160"/>
          </a:xfrm>
        </p:spPr>
        <p:txBody>
          <a:bodyPr>
            <a:noAutofit/>
          </a:bodyPr>
          <a:lstStyle/>
          <a:p>
            <a:r>
              <a:rPr lang="ru-RU" b="1" dirty="0" smtClean="0">
                <a:solidFill>
                  <a:schemeClr val="accent2">
                    <a:lumMod val="75000"/>
                  </a:schemeClr>
                </a:solidFill>
              </a:rPr>
              <a:t>Модульный подход </a:t>
            </a:r>
            <a:br>
              <a:rPr lang="ru-RU" b="1" dirty="0" smtClean="0">
                <a:solidFill>
                  <a:schemeClr val="accent2">
                    <a:lumMod val="75000"/>
                  </a:schemeClr>
                </a:solidFill>
              </a:rPr>
            </a:br>
            <a:r>
              <a:rPr lang="ru-RU" b="1" dirty="0" smtClean="0">
                <a:solidFill>
                  <a:schemeClr val="accent2">
                    <a:lumMod val="75000"/>
                  </a:schemeClr>
                </a:solidFill>
              </a:rPr>
              <a:t>в обучении грамматике </a:t>
            </a:r>
            <a:br>
              <a:rPr lang="ru-RU" b="1" dirty="0" smtClean="0">
                <a:solidFill>
                  <a:schemeClr val="accent2">
                    <a:lumMod val="75000"/>
                  </a:schemeClr>
                </a:solidFill>
              </a:rPr>
            </a:br>
            <a:r>
              <a:rPr lang="ru-RU" b="1" dirty="0" smtClean="0">
                <a:solidFill>
                  <a:schemeClr val="accent2">
                    <a:lumMod val="75000"/>
                  </a:schemeClr>
                </a:solidFill>
              </a:rPr>
              <a:t>в 5 и 10 классах курса </a:t>
            </a:r>
            <a:br>
              <a:rPr lang="ru-RU" b="1" dirty="0" smtClean="0">
                <a:solidFill>
                  <a:schemeClr val="accent2">
                    <a:lumMod val="75000"/>
                  </a:schemeClr>
                </a:solidFill>
              </a:rPr>
            </a:br>
            <a:r>
              <a:rPr lang="en-US" b="1" dirty="0" smtClean="0">
                <a:solidFill>
                  <a:srgbClr val="C32FA7"/>
                </a:solidFill>
              </a:rPr>
              <a:t>Happy English.ru</a:t>
            </a:r>
            <a:endParaRPr lang="ru-RU" b="1" dirty="0">
              <a:solidFill>
                <a:srgbClr val="C32FA7"/>
              </a:solidFill>
            </a:endParaRPr>
          </a:p>
        </p:txBody>
      </p:sp>
      <p:sp>
        <p:nvSpPr>
          <p:cNvPr id="3" name="Содержимое 2"/>
          <p:cNvSpPr>
            <a:spLocks noGrp="1"/>
          </p:cNvSpPr>
          <p:nvPr>
            <p:ph idx="1"/>
          </p:nvPr>
        </p:nvSpPr>
        <p:spPr>
          <a:xfrm>
            <a:off x="611560" y="2924944"/>
            <a:ext cx="7028910" cy="2972054"/>
          </a:xfrm>
        </p:spPr>
        <p:txBody>
          <a:bodyPr>
            <a:normAutofit/>
          </a:bodyPr>
          <a:lstStyle/>
          <a:p>
            <a:r>
              <a:rPr lang="ru-RU" dirty="0" smtClean="0"/>
              <a:t>При написании УМК авторы придерживались </a:t>
            </a:r>
            <a:r>
              <a:rPr lang="ru-RU" b="1" dirty="0" smtClean="0"/>
              <a:t>модульного принципа</a:t>
            </a:r>
            <a:r>
              <a:rPr lang="ru-RU" dirty="0" smtClean="0"/>
              <a:t>, когда при переходе из начальной школы в основную и из основной в старшую на фоне  новизны видов деятельности осуществляется всеобъемлющее повторение лексического и грамматического материала, изученного на предыдущем этапе. </a:t>
            </a:r>
            <a:endParaRPr lang="en-US" dirty="0" smtClean="0"/>
          </a:p>
          <a:p>
            <a:endParaRPr lang="ru-RU" dirty="0" smtClean="0"/>
          </a:p>
          <a:p>
            <a:endParaRPr lang="ru-RU" dirty="0"/>
          </a:p>
        </p:txBody>
      </p:sp>
      <p:sp>
        <p:nvSpPr>
          <p:cNvPr id="4" name="Прямоугольник 3"/>
          <p:cNvSpPr/>
          <p:nvPr/>
        </p:nvSpPr>
        <p:spPr>
          <a:xfrm>
            <a:off x="6156176" y="188640"/>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Номер слайда 3"/>
          <p:cNvSpPr>
            <a:spLocks noGrp="1"/>
          </p:cNvSpPr>
          <p:nvPr>
            <p:ph type="sldNum" sz="quarter" idx="12"/>
          </p:nvPr>
        </p:nvSpPr>
        <p:spPr>
          <a:noFill/>
        </p:spPr>
        <p:txBody>
          <a:bodyPr/>
          <a:lstStyle/>
          <a:p>
            <a:fld id="{FA49BDBD-6EDB-48A8-A6A1-F0F315552E66}" type="slidenum">
              <a:rPr lang="ru-RU" smtClean="0"/>
              <a:pPr/>
              <a:t>35</a:t>
            </a:fld>
            <a:endParaRPr lang="ru-RU" smtClean="0"/>
          </a:p>
        </p:txBody>
      </p:sp>
      <p:pic>
        <p:nvPicPr>
          <p:cNvPr id="6147" name="Рисунок 1"/>
          <p:cNvPicPr>
            <a:picLocks noChangeAspect="1"/>
          </p:cNvPicPr>
          <p:nvPr/>
        </p:nvPicPr>
        <p:blipFill>
          <a:blip r:embed="rId2" cstate="print"/>
          <a:srcRect/>
          <a:stretch>
            <a:fillRect/>
          </a:stretch>
        </p:blipFill>
        <p:spPr bwMode="auto">
          <a:xfrm>
            <a:off x="4572000" y="819498"/>
            <a:ext cx="4472150" cy="5921870"/>
          </a:xfrm>
          <a:prstGeom prst="rect">
            <a:avLst/>
          </a:prstGeom>
          <a:noFill/>
          <a:ln w="9525">
            <a:noFill/>
            <a:miter lim="800000"/>
            <a:headEnd/>
            <a:tailEnd/>
          </a:ln>
        </p:spPr>
      </p:pic>
      <p:pic>
        <p:nvPicPr>
          <p:cNvPr id="6148" name="Рисунок 2"/>
          <p:cNvPicPr>
            <a:picLocks noChangeAspect="1"/>
          </p:cNvPicPr>
          <p:nvPr/>
        </p:nvPicPr>
        <p:blipFill>
          <a:blip r:embed="rId3" cstate="print"/>
          <a:srcRect/>
          <a:stretch>
            <a:fillRect/>
          </a:stretch>
        </p:blipFill>
        <p:spPr bwMode="auto">
          <a:xfrm>
            <a:off x="107504" y="692697"/>
            <a:ext cx="4550812" cy="6031408"/>
          </a:xfrm>
          <a:prstGeom prst="rect">
            <a:avLst/>
          </a:prstGeom>
          <a:noFill/>
          <a:ln w="9525">
            <a:noFill/>
            <a:miter lim="800000"/>
            <a:headEnd/>
            <a:tailEnd/>
          </a:ln>
        </p:spPr>
      </p:pic>
      <p:sp>
        <p:nvSpPr>
          <p:cNvPr id="10" name="Заголовок 1"/>
          <p:cNvSpPr txBox="1">
            <a:spLocks/>
          </p:cNvSpPr>
          <p:nvPr/>
        </p:nvSpPr>
        <p:spPr bwMode="auto">
          <a:xfrm>
            <a:off x="539552" y="0"/>
            <a:ext cx="2016125" cy="114300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algn="l" eaLnBrk="1" hangingPunct="1">
              <a:defRPr/>
            </a:pPr>
            <a:r>
              <a:rPr lang="ru-RU" sz="3200" b="1" kern="0" dirty="0" smtClean="0">
                <a:solidFill>
                  <a:schemeClr val="accent2">
                    <a:lumMod val="75000"/>
                  </a:schemeClr>
                </a:solidFill>
              </a:rPr>
              <a:t>5 класс</a:t>
            </a:r>
          </a:p>
        </p:txBody>
      </p:sp>
      <p:sp>
        <p:nvSpPr>
          <p:cNvPr id="7" name="Прямоугольник 6"/>
          <p:cNvSpPr/>
          <p:nvPr/>
        </p:nvSpPr>
        <p:spPr>
          <a:xfrm>
            <a:off x="6156176" y="188640"/>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123728" y="377279"/>
            <a:ext cx="4651961" cy="648072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3" name="Прямоугольник 2"/>
          <p:cNvSpPr/>
          <p:nvPr/>
        </p:nvSpPr>
        <p:spPr>
          <a:xfrm>
            <a:off x="6156176" y="188640"/>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sp>
        <p:nvSpPr>
          <p:cNvPr id="4" name="Прямоугольник 3"/>
          <p:cNvSpPr/>
          <p:nvPr/>
        </p:nvSpPr>
        <p:spPr>
          <a:xfrm>
            <a:off x="251520" y="260648"/>
            <a:ext cx="2542920" cy="584775"/>
          </a:xfrm>
          <a:prstGeom prst="rect">
            <a:avLst/>
          </a:prstGeom>
        </p:spPr>
        <p:txBody>
          <a:bodyPr wrap="square">
            <a:spAutoFit/>
          </a:bodyPr>
          <a:lstStyle/>
          <a:p>
            <a:r>
              <a:rPr lang="ru-RU" sz="3200" b="1" dirty="0" smtClean="0">
                <a:solidFill>
                  <a:schemeClr val="accent2">
                    <a:lumMod val="75000"/>
                  </a:schemeClr>
                </a:solidFill>
              </a:rPr>
              <a:t>10 класс </a:t>
            </a:r>
            <a:endParaRPr lang="ru-RU" sz="3200"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123728" y="260648"/>
            <a:ext cx="4449886" cy="6336704"/>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3" name="Прямоугольник 2"/>
          <p:cNvSpPr/>
          <p:nvPr/>
        </p:nvSpPr>
        <p:spPr>
          <a:xfrm>
            <a:off x="6156176" y="188640"/>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sp>
        <p:nvSpPr>
          <p:cNvPr id="4" name="Прямоугольник 3"/>
          <p:cNvSpPr/>
          <p:nvPr/>
        </p:nvSpPr>
        <p:spPr>
          <a:xfrm>
            <a:off x="251520" y="260648"/>
            <a:ext cx="2542920" cy="584775"/>
          </a:xfrm>
          <a:prstGeom prst="rect">
            <a:avLst/>
          </a:prstGeom>
        </p:spPr>
        <p:txBody>
          <a:bodyPr wrap="square">
            <a:spAutoFit/>
          </a:bodyPr>
          <a:lstStyle/>
          <a:p>
            <a:r>
              <a:rPr lang="ru-RU" sz="3200" b="1" dirty="0" smtClean="0">
                <a:solidFill>
                  <a:schemeClr val="accent2">
                    <a:lumMod val="75000"/>
                  </a:schemeClr>
                </a:solidFill>
              </a:rPr>
              <a:t>10 класс </a:t>
            </a:r>
            <a:endParaRPr lang="ru-RU" sz="3200" dirty="0"/>
          </a:p>
        </p:txBody>
      </p:sp>
    </p:spTree>
    <p:extLst>
      <p:ext uri="{BB962C8B-B14F-4D97-AF65-F5344CB8AC3E}">
        <p14:creationId xmlns="" xmlns:p14="http://schemas.microsoft.com/office/powerpoint/2010/main" val="118416294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30595" y="2780928"/>
            <a:ext cx="5826719" cy="1646302"/>
          </a:xfrm>
        </p:spPr>
        <p:txBody>
          <a:bodyPr/>
          <a:lstStyle/>
          <a:p>
            <a:pPr algn="l"/>
            <a:r>
              <a:rPr lang="ru-RU" b="1" dirty="0" smtClean="0">
                <a:solidFill>
                  <a:schemeClr val="accent2">
                    <a:lumMod val="75000"/>
                  </a:schemeClr>
                </a:solidFill>
              </a:rPr>
              <a:t>Возможности построения ИОТ при подготовке </a:t>
            </a:r>
            <a:br>
              <a:rPr lang="ru-RU" b="1" dirty="0" smtClean="0">
                <a:solidFill>
                  <a:schemeClr val="accent2">
                    <a:lumMod val="75000"/>
                  </a:schemeClr>
                </a:solidFill>
              </a:rPr>
            </a:br>
            <a:r>
              <a:rPr lang="ru-RU" b="1" dirty="0" smtClean="0">
                <a:solidFill>
                  <a:schemeClr val="accent2">
                    <a:lumMod val="75000"/>
                  </a:schemeClr>
                </a:solidFill>
              </a:rPr>
              <a:t>к экзаменам</a:t>
            </a:r>
            <a:endParaRPr lang="ru-RU" b="1" dirty="0">
              <a:solidFill>
                <a:schemeClr val="accent2">
                  <a:lumMod val="75000"/>
                </a:schemeClr>
              </a:solidFill>
            </a:endParaRPr>
          </a:p>
        </p:txBody>
      </p:sp>
      <p:sp>
        <p:nvSpPr>
          <p:cNvPr id="3" name="Подзаголовок 2"/>
          <p:cNvSpPr>
            <a:spLocks noGrp="1"/>
          </p:cNvSpPr>
          <p:nvPr>
            <p:ph type="subTitle" idx="1"/>
          </p:nvPr>
        </p:nvSpPr>
        <p:spPr/>
        <p:txBody>
          <a:bodyPr/>
          <a:lstStyle/>
          <a:p>
            <a:endParaRPr lang="ru-RU"/>
          </a:p>
        </p:txBody>
      </p:sp>
      <p:sp>
        <p:nvSpPr>
          <p:cNvPr id="4" name="Прямоугольник 3"/>
          <p:cNvSpPr/>
          <p:nvPr/>
        </p:nvSpPr>
        <p:spPr>
          <a:xfrm>
            <a:off x="6156176" y="188640"/>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051720" y="567643"/>
            <a:ext cx="4516575" cy="6290357"/>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3" name="Прямоугольник 2"/>
          <p:cNvSpPr/>
          <p:nvPr/>
        </p:nvSpPr>
        <p:spPr>
          <a:xfrm>
            <a:off x="6156176" y="188640"/>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sp>
        <p:nvSpPr>
          <p:cNvPr id="4" name="Прямоугольник 3"/>
          <p:cNvSpPr/>
          <p:nvPr/>
        </p:nvSpPr>
        <p:spPr>
          <a:xfrm>
            <a:off x="251520" y="260648"/>
            <a:ext cx="2542920" cy="584775"/>
          </a:xfrm>
          <a:prstGeom prst="rect">
            <a:avLst/>
          </a:prstGeom>
        </p:spPr>
        <p:txBody>
          <a:bodyPr wrap="square">
            <a:spAutoFit/>
          </a:bodyPr>
          <a:lstStyle/>
          <a:p>
            <a:r>
              <a:rPr lang="ru-RU" sz="3200" b="1" dirty="0" smtClean="0">
                <a:solidFill>
                  <a:schemeClr val="accent2">
                    <a:lumMod val="75000"/>
                  </a:schemeClr>
                </a:solidFill>
              </a:rPr>
              <a:t>10 класс </a:t>
            </a:r>
            <a:endParaRPr lang="ru-RU" sz="32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solidFill>
                  <a:schemeClr val="accent2">
                    <a:lumMod val="75000"/>
                  </a:schemeClr>
                </a:solidFill>
              </a:rPr>
              <a:t>Факторы, </a:t>
            </a:r>
            <a:r>
              <a:rPr lang="en-US" dirty="0" smtClean="0">
                <a:solidFill>
                  <a:schemeClr val="accent2">
                    <a:lumMod val="75000"/>
                  </a:schemeClr>
                </a:solidFill>
              </a:rPr>
              <a:t/>
            </a:r>
            <a:br>
              <a:rPr lang="en-US" dirty="0" smtClean="0">
                <a:solidFill>
                  <a:schemeClr val="accent2">
                    <a:lumMod val="75000"/>
                  </a:schemeClr>
                </a:solidFill>
              </a:rPr>
            </a:br>
            <a:r>
              <a:rPr lang="ru-RU" dirty="0" smtClean="0">
                <a:solidFill>
                  <a:schemeClr val="accent2">
                    <a:lumMod val="75000"/>
                  </a:schemeClr>
                </a:solidFill>
              </a:rPr>
              <a:t>определяющие </a:t>
            </a:r>
            <a:r>
              <a:rPr lang="ru-RU" dirty="0">
                <a:solidFill>
                  <a:schemeClr val="accent2">
                    <a:lumMod val="75000"/>
                  </a:schemeClr>
                </a:solidFill>
              </a:rPr>
              <a:t>ИОТ</a:t>
            </a:r>
          </a:p>
        </p:txBody>
      </p:sp>
      <p:sp>
        <p:nvSpPr>
          <p:cNvPr id="3" name="Содержимое 2"/>
          <p:cNvSpPr>
            <a:spLocks noGrp="1"/>
          </p:cNvSpPr>
          <p:nvPr>
            <p:ph idx="1"/>
          </p:nvPr>
        </p:nvSpPr>
        <p:spPr>
          <a:xfrm>
            <a:off x="611560" y="1988840"/>
            <a:ext cx="7418785" cy="3880773"/>
          </a:xfrm>
          <a:ln>
            <a:solidFill>
              <a:srgbClr val="0070C0"/>
            </a:solidFill>
          </a:ln>
        </p:spPr>
        <p:txBody>
          <a:bodyPr>
            <a:normAutofit fontScale="92500"/>
          </a:bodyPr>
          <a:lstStyle/>
          <a:p>
            <a:r>
              <a:rPr lang="ru-RU" dirty="0" smtClean="0"/>
              <a:t>Когнитивный стиль</a:t>
            </a:r>
          </a:p>
          <a:p>
            <a:r>
              <a:rPr lang="ru-RU" dirty="0" smtClean="0"/>
              <a:t>Коммуникативные возможности</a:t>
            </a:r>
          </a:p>
          <a:p>
            <a:r>
              <a:rPr lang="ru-RU" dirty="0"/>
              <a:t> </a:t>
            </a:r>
            <a:r>
              <a:rPr lang="ru-RU" dirty="0" smtClean="0"/>
              <a:t>Интеллектуальный стиль</a:t>
            </a:r>
          </a:p>
          <a:p>
            <a:r>
              <a:rPr lang="ru-RU" dirty="0" err="1" smtClean="0"/>
              <a:t>Эпистемологический</a:t>
            </a:r>
            <a:r>
              <a:rPr lang="ru-RU" dirty="0" smtClean="0"/>
              <a:t> стиль</a:t>
            </a:r>
          </a:p>
          <a:p>
            <a:r>
              <a:rPr lang="ru-RU" dirty="0" smtClean="0"/>
              <a:t>Стиль постановки и решения проблемы</a:t>
            </a:r>
          </a:p>
          <a:p>
            <a:r>
              <a:rPr lang="ru-RU" dirty="0" smtClean="0"/>
              <a:t>Тип личностной направленности</a:t>
            </a:r>
            <a:r>
              <a:rPr lang="ru-RU" dirty="0"/>
              <a:t> «практики», «</a:t>
            </a:r>
            <a:r>
              <a:rPr lang="ru-RU" dirty="0" err="1"/>
              <a:t>образники</a:t>
            </a:r>
            <a:r>
              <a:rPr lang="ru-RU" dirty="0"/>
              <a:t>» и «теоретики» или </a:t>
            </a:r>
          </a:p>
          <a:p>
            <a:r>
              <a:rPr lang="ru-RU" dirty="0"/>
              <a:t>«</a:t>
            </a:r>
            <a:r>
              <a:rPr lang="ru-RU" dirty="0" err="1"/>
              <a:t>аудиалы</a:t>
            </a:r>
            <a:r>
              <a:rPr lang="ru-RU" dirty="0"/>
              <a:t>», «</a:t>
            </a:r>
            <a:r>
              <a:rPr lang="ru-RU" dirty="0" err="1"/>
              <a:t>визуалы</a:t>
            </a:r>
            <a:r>
              <a:rPr lang="ru-RU" dirty="0"/>
              <a:t>», «</a:t>
            </a:r>
            <a:r>
              <a:rPr lang="ru-RU" dirty="0" err="1"/>
              <a:t>кинестетики</a:t>
            </a:r>
            <a:r>
              <a:rPr lang="ru-RU" dirty="0"/>
              <a:t>».</a:t>
            </a:r>
          </a:p>
          <a:p>
            <a:pPr marL="0" indent="0">
              <a:buNone/>
            </a:pPr>
            <a:r>
              <a:rPr lang="ru-RU" dirty="0"/>
              <a:t>Кроме того, всегда присутствует и преобладает  «смешанный тип». </a:t>
            </a:r>
            <a:r>
              <a:rPr lang="ru-RU" dirty="0" smtClean="0"/>
              <a:t> </a:t>
            </a:r>
            <a:r>
              <a:rPr lang="en-US" dirty="0" smtClean="0"/>
              <a:t/>
            </a:r>
            <a:br>
              <a:rPr lang="en-US" dirty="0" smtClean="0"/>
            </a:br>
            <a:r>
              <a:rPr lang="ru-RU" dirty="0" smtClean="0"/>
              <a:t>(Подробнее Семинар А.В. Конобеева и </a:t>
            </a:r>
            <a:r>
              <a:rPr lang="ru-RU" dirty="0" smtClean="0">
                <a:solidFill>
                  <a:schemeClr val="tx1"/>
                </a:solidFill>
              </a:rPr>
              <a:t>статья</a:t>
            </a:r>
            <a:r>
              <a:rPr lang="ru-RU" dirty="0" smtClean="0">
                <a:solidFill>
                  <a:srgbClr val="0070C0"/>
                </a:solidFill>
              </a:rPr>
              <a:t> </a:t>
            </a:r>
            <a:r>
              <a:rPr lang="ru-RU" dirty="0" smtClean="0">
                <a:solidFill>
                  <a:srgbClr val="0070C0"/>
                </a:solidFill>
                <a:hlinkClick r:id="rId2"/>
              </a:rPr>
              <a:t>http://www.values-edu.ru/wp-content/uploads/2011/06/cholodnaya_personal_style.pdf</a:t>
            </a:r>
            <a:endParaRPr lang="ru-RU" dirty="0">
              <a:solidFill>
                <a:srgbClr val="0070C0"/>
              </a:solidFill>
            </a:endParaRPr>
          </a:p>
          <a:p>
            <a:endParaRPr lang="ru-RU" dirty="0" smtClean="0"/>
          </a:p>
          <a:p>
            <a:endParaRPr lang="ru-RU" dirty="0"/>
          </a:p>
        </p:txBody>
      </p:sp>
      <p:sp>
        <p:nvSpPr>
          <p:cNvPr id="4" name="Прямоугольник 3"/>
          <p:cNvSpPr/>
          <p:nvPr/>
        </p:nvSpPr>
        <p:spPr>
          <a:xfrm>
            <a:off x="6156176" y="188640"/>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51520" y="1097280"/>
            <a:ext cx="4229100" cy="576072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4339"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593253" y="1013460"/>
            <a:ext cx="4274820" cy="584454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5" name="Прямоугольник 4"/>
          <p:cNvSpPr/>
          <p:nvPr/>
        </p:nvSpPr>
        <p:spPr>
          <a:xfrm>
            <a:off x="6156176" y="188640"/>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sp>
        <p:nvSpPr>
          <p:cNvPr id="6" name="Прямоугольник 5"/>
          <p:cNvSpPr/>
          <p:nvPr/>
        </p:nvSpPr>
        <p:spPr>
          <a:xfrm>
            <a:off x="251520" y="260648"/>
            <a:ext cx="2542920" cy="584775"/>
          </a:xfrm>
          <a:prstGeom prst="rect">
            <a:avLst/>
          </a:prstGeom>
        </p:spPr>
        <p:txBody>
          <a:bodyPr wrap="square">
            <a:spAutoFit/>
          </a:bodyPr>
          <a:lstStyle/>
          <a:p>
            <a:r>
              <a:rPr lang="ru-RU" sz="3200" b="1" dirty="0" smtClean="0">
                <a:solidFill>
                  <a:schemeClr val="accent2">
                    <a:lumMod val="75000"/>
                  </a:schemeClr>
                </a:solidFill>
              </a:rPr>
              <a:t>10 класс </a:t>
            </a:r>
            <a:endParaRPr lang="ru-RU" sz="3200" dirty="0"/>
          </a:p>
        </p:txBody>
      </p:sp>
    </p:spTree>
    <p:extLst>
      <p:ext uri="{BB962C8B-B14F-4D97-AF65-F5344CB8AC3E}">
        <p14:creationId xmlns="" xmlns:p14="http://schemas.microsoft.com/office/powerpoint/2010/main" val="379910832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339752" y="204438"/>
            <a:ext cx="4752544" cy="665356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6156176" y="188640"/>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sp>
        <p:nvSpPr>
          <p:cNvPr id="4" name="Прямоугольник 3"/>
          <p:cNvSpPr/>
          <p:nvPr/>
        </p:nvSpPr>
        <p:spPr>
          <a:xfrm>
            <a:off x="251520" y="260648"/>
            <a:ext cx="2542920" cy="584775"/>
          </a:xfrm>
          <a:prstGeom prst="rect">
            <a:avLst/>
          </a:prstGeom>
        </p:spPr>
        <p:txBody>
          <a:bodyPr wrap="square">
            <a:spAutoFit/>
          </a:bodyPr>
          <a:lstStyle/>
          <a:p>
            <a:r>
              <a:rPr lang="ru-RU" sz="3200" b="1" dirty="0" smtClean="0">
                <a:solidFill>
                  <a:schemeClr val="accent2">
                    <a:lumMod val="75000"/>
                  </a:schemeClr>
                </a:solidFill>
              </a:rPr>
              <a:t>10 класс </a:t>
            </a:r>
            <a:endParaRPr lang="ru-RU" sz="3200" dirty="0"/>
          </a:p>
        </p:txBody>
      </p:sp>
    </p:spTree>
    <p:extLst>
      <p:ext uri="{BB962C8B-B14F-4D97-AF65-F5344CB8AC3E}">
        <p14:creationId xmlns="" xmlns:p14="http://schemas.microsoft.com/office/powerpoint/2010/main" val="149829618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Заголовок 1"/>
          <p:cNvSpPr>
            <a:spLocks noGrp="1"/>
          </p:cNvSpPr>
          <p:nvPr>
            <p:ph type="title"/>
          </p:nvPr>
        </p:nvSpPr>
        <p:spPr>
          <a:xfrm>
            <a:off x="467544" y="188640"/>
            <a:ext cx="2520280" cy="777875"/>
          </a:xfrm>
        </p:spPr>
        <p:txBody>
          <a:bodyPr/>
          <a:lstStyle/>
          <a:p>
            <a:r>
              <a:rPr lang="ru-RU" sz="3600" b="1" dirty="0" smtClean="0">
                <a:solidFill>
                  <a:schemeClr val="accent2">
                    <a:lumMod val="75000"/>
                  </a:schemeClr>
                </a:solidFill>
              </a:rPr>
              <a:t>11 класс</a:t>
            </a:r>
          </a:p>
        </p:txBody>
      </p:sp>
      <p:pic>
        <p:nvPicPr>
          <p:cNvPr id="55299" name="Picture 3" descr="C:\Documents and Settings\alexeyvk\Рабочий стол\webinar\Безымянный.JPG"/>
          <p:cNvPicPr>
            <a:picLocks noGrp="1" noChangeAspect="1" noChangeArrowheads="1"/>
          </p:cNvPicPr>
          <p:nvPr>
            <p:ph idx="1"/>
          </p:nvPr>
        </p:nvPicPr>
        <p:blipFill>
          <a:blip r:embed="rId2" cstate="print"/>
          <a:srcRect/>
          <a:stretch>
            <a:fillRect/>
          </a:stretch>
        </p:blipFill>
        <p:spPr>
          <a:xfrm>
            <a:off x="179512" y="908050"/>
            <a:ext cx="8766175" cy="5827713"/>
          </a:xfrm>
          <a:noFill/>
        </p:spPr>
      </p:pic>
      <p:sp>
        <p:nvSpPr>
          <p:cNvPr id="4" name="Прямоугольник 3"/>
          <p:cNvSpPr/>
          <p:nvPr/>
        </p:nvSpPr>
        <p:spPr>
          <a:xfrm>
            <a:off x="6156176" y="188640"/>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499992" y="692696"/>
            <a:ext cx="4501515" cy="612886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24579"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72277" y="692696"/>
            <a:ext cx="4327715" cy="610688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4" name="Заголовок 1"/>
          <p:cNvSpPr txBox="1">
            <a:spLocks/>
          </p:cNvSpPr>
          <p:nvPr/>
        </p:nvSpPr>
        <p:spPr>
          <a:xfrm>
            <a:off x="467544" y="188640"/>
            <a:ext cx="2520280" cy="777875"/>
          </a:xfrm>
          <a:prstGeom prst="rect">
            <a:avLst/>
          </a:prstGeom>
        </p:spPr>
        <p:txBody>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ru-RU" sz="3600" b="1" i="0" u="none" strike="noStrike" kern="1200" cap="none" spc="0" normalizeH="0" baseline="0" noProof="0" smtClean="0">
                <a:ln>
                  <a:noFill/>
                </a:ln>
                <a:solidFill>
                  <a:schemeClr val="accent2">
                    <a:lumMod val="75000"/>
                  </a:schemeClr>
                </a:solidFill>
                <a:effectLst/>
                <a:uLnTx/>
                <a:uFillTx/>
                <a:latin typeface="+mj-lt"/>
                <a:ea typeface="+mj-ea"/>
                <a:cs typeface="+mj-cs"/>
              </a:rPr>
              <a:t>11 класс</a:t>
            </a:r>
            <a:endParaRPr kumimoji="0" lang="ru-RU" sz="3600" b="1" i="0" u="none" strike="noStrike" kern="1200" cap="none" spc="0" normalizeH="0" baseline="0" noProof="0" dirty="0" smtClean="0">
              <a:ln>
                <a:noFill/>
              </a:ln>
              <a:solidFill>
                <a:schemeClr val="accent2">
                  <a:lumMod val="75000"/>
                </a:schemeClr>
              </a:solidFill>
              <a:effectLst/>
              <a:uLnTx/>
              <a:uFillTx/>
              <a:latin typeface="+mj-lt"/>
              <a:ea typeface="+mj-ea"/>
              <a:cs typeface="+mj-cs"/>
            </a:endParaRPr>
          </a:p>
        </p:txBody>
      </p:sp>
      <p:sp>
        <p:nvSpPr>
          <p:cNvPr id="5" name="Прямоугольник 4"/>
          <p:cNvSpPr/>
          <p:nvPr/>
        </p:nvSpPr>
        <p:spPr>
          <a:xfrm>
            <a:off x="6156176" y="188640"/>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spTree>
    <p:extLst>
      <p:ext uri="{BB962C8B-B14F-4D97-AF65-F5344CB8AC3E}">
        <p14:creationId xmlns="" xmlns:p14="http://schemas.microsoft.com/office/powerpoint/2010/main" val="387569191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51520" y="851725"/>
            <a:ext cx="4264533" cy="600627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45059"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716016" y="812673"/>
            <a:ext cx="4194238" cy="6045327"/>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4" name="Заголовок 1"/>
          <p:cNvSpPr txBox="1">
            <a:spLocks/>
          </p:cNvSpPr>
          <p:nvPr/>
        </p:nvSpPr>
        <p:spPr>
          <a:xfrm>
            <a:off x="467544" y="188640"/>
            <a:ext cx="2520280" cy="777875"/>
          </a:xfrm>
          <a:prstGeom prst="rect">
            <a:avLst/>
          </a:prstGeom>
        </p:spPr>
        <p:txBody>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lang="ru-RU" sz="3600" b="1" dirty="0" smtClean="0">
                <a:solidFill>
                  <a:schemeClr val="accent2">
                    <a:lumMod val="75000"/>
                  </a:schemeClr>
                </a:solidFill>
                <a:latin typeface="+mj-lt"/>
                <a:ea typeface="+mj-ea"/>
                <a:cs typeface="+mj-cs"/>
              </a:rPr>
              <a:t>9</a:t>
            </a:r>
            <a:r>
              <a:rPr kumimoji="0" lang="ru-RU" sz="3600" b="1" i="0" u="none" strike="noStrike" kern="1200" cap="none" spc="0" normalizeH="0" baseline="0" noProof="0" dirty="0" smtClean="0">
                <a:ln>
                  <a:noFill/>
                </a:ln>
                <a:solidFill>
                  <a:schemeClr val="accent2">
                    <a:lumMod val="75000"/>
                  </a:schemeClr>
                </a:solidFill>
                <a:effectLst/>
                <a:uLnTx/>
                <a:uFillTx/>
                <a:latin typeface="+mj-lt"/>
                <a:ea typeface="+mj-ea"/>
                <a:cs typeface="+mj-cs"/>
              </a:rPr>
              <a:t> класс</a:t>
            </a:r>
          </a:p>
        </p:txBody>
      </p:sp>
      <p:sp>
        <p:nvSpPr>
          <p:cNvPr id="5" name="Прямоугольник 4"/>
          <p:cNvSpPr/>
          <p:nvPr/>
        </p:nvSpPr>
        <p:spPr>
          <a:xfrm>
            <a:off x="6156176" y="188640"/>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spTree>
    <p:extLst>
      <p:ext uri="{BB962C8B-B14F-4D97-AF65-F5344CB8AC3E}">
        <p14:creationId xmlns="" xmlns:p14="http://schemas.microsoft.com/office/powerpoint/2010/main" val="108004815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827584" y="1196752"/>
            <a:ext cx="7416824" cy="4365104"/>
          </a:xfrm>
        </p:spPr>
        <p:txBody>
          <a:bodyPr>
            <a:noAutofit/>
          </a:bodyPr>
          <a:lstStyle/>
          <a:p>
            <a:pPr algn="l"/>
            <a:r>
              <a:rPr lang="ru-RU" sz="4000" b="1" dirty="0" smtClean="0">
                <a:solidFill>
                  <a:schemeClr val="accent2">
                    <a:lumMod val="75000"/>
                  </a:schemeClr>
                </a:solidFill>
              </a:rPr>
              <a:t>Актуальность </a:t>
            </a:r>
            <a:br>
              <a:rPr lang="ru-RU" sz="4000" b="1" dirty="0" smtClean="0">
                <a:solidFill>
                  <a:schemeClr val="accent2">
                    <a:lumMod val="75000"/>
                  </a:schemeClr>
                </a:solidFill>
              </a:rPr>
            </a:br>
            <a:r>
              <a:rPr lang="ru-RU" sz="4000" b="1" dirty="0" smtClean="0">
                <a:solidFill>
                  <a:schemeClr val="accent2">
                    <a:lumMod val="75000"/>
                  </a:schemeClr>
                </a:solidFill>
              </a:rPr>
              <a:t>и современность предъявляемого </a:t>
            </a:r>
            <a:br>
              <a:rPr lang="ru-RU" sz="4000" b="1" dirty="0" smtClean="0">
                <a:solidFill>
                  <a:schemeClr val="accent2">
                    <a:lumMod val="75000"/>
                  </a:schemeClr>
                </a:solidFill>
              </a:rPr>
            </a:br>
            <a:r>
              <a:rPr lang="ru-RU" sz="4000" b="1" dirty="0" smtClean="0">
                <a:solidFill>
                  <a:schemeClr val="accent2">
                    <a:lumMod val="75000"/>
                  </a:schemeClr>
                </a:solidFill>
              </a:rPr>
              <a:t>материала, а также его  соответствие возрастным особенностям, интересам </a:t>
            </a:r>
            <a:br>
              <a:rPr lang="ru-RU" sz="4000" b="1" dirty="0" smtClean="0">
                <a:solidFill>
                  <a:schemeClr val="accent2">
                    <a:lumMod val="75000"/>
                  </a:schemeClr>
                </a:solidFill>
              </a:rPr>
            </a:br>
            <a:r>
              <a:rPr lang="ru-RU" sz="4000" b="1" dirty="0" smtClean="0">
                <a:solidFill>
                  <a:schemeClr val="accent2">
                    <a:lumMod val="75000"/>
                  </a:schemeClr>
                </a:solidFill>
              </a:rPr>
              <a:t>и проблемам российских школьников </a:t>
            </a:r>
            <a:endParaRPr lang="ru-RU" sz="4000" b="1" dirty="0">
              <a:solidFill>
                <a:schemeClr val="accent2">
                  <a:lumMod val="75000"/>
                </a:schemeClr>
              </a:solidFill>
            </a:endParaRPr>
          </a:p>
        </p:txBody>
      </p:sp>
      <p:sp>
        <p:nvSpPr>
          <p:cNvPr id="5" name="Прямоугольник 4"/>
          <p:cNvSpPr/>
          <p:nvPr/>
        </p:nvSpPr>
        <p:spPr>
          <a:xfrm>
            <a:off x="6156176" y="188640"/>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4"/>
          <p:cNvSpPr txBox="1">
            <a:spLocks/>
          </p:cNvSpPr>
          <p:nvPr/>
        </p:nvSpPr>
        <p:spPr bwMode="auto">
          <a:xfrm>
            <a:off x="395537" y="449660"/>
            <a:ext cx="2304256" cy="53106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defTabSz="912813" rtl="0" eaLnBrk="1" fontAlgn="base" latinLnBrk="0" hangingPunct="1">
              <a:lnSpc>
                <a:spcPct val="100000"/>
              </a:lnSpc>
              <a:spcBef>
                <a:spcPct val="0"/>
              </a:spcBef>
              <a:spcAft>
                <a:spcPct val="0"/>
              </a:spcAft>
              <a:buClrTx/>
              <a:buSzTx/>
              <a:buFontTx/>
              <a:buNone/>
              <a:tabLst/>
              <a:defRPr/>
            </a:pPr>
            <a:r>
              <a:rPr kumimoji="0" lang="en-US" altLang="ru-RU" sz="3200" b="1" i="0" u="none" strike="noStrike" kern="0" cap="none" spc="0" normalizeH="0" baseline="0" noProof="0" dirty="0" smtClean="0">
                <a:ln>
                  <a:noFill/>
                </a:ln>
                <a:solidFill>
                  <a:schemeClr val="accent2">
                    <a:lumMod val="75000"/>
                  </a:schemeClr>
                </a:solidFill>
                <a:effectLst/>
                <a:uLnTx/>
                <a:uFillTx/>
                <a:latin typeface="+mj-lt"/>
                <a:ea typeface="+mj-ea"/>
                <a:cs typeface="Arial" charset="0"/>
              </a:rPr>
              <a:t/>
            </a:r>
            <a:br>
              <a:rPr kumimoji="0" lang="en-US" altLang="ru-RU" sz="3200" b="1" i="0" u="none" strike="noStrike" kern="0" cap="none" spc="0" normalizeH="0" baseline="0" noProof="0" dirty="0" smtClean="0">
                <a:ln>
                  <a:noFill/>
                </a:ln>
                <a:solidFill>
                  <a:schemeClr val="accent2">
                    <a:lumMod val="75000"/>
                  </a:schemeClr>
                </a:solidFill>
                <a:effectLst/>
                <a:uLnTx/>
                <a:uFillTx/>
                <a:latin typeface="+mj-lt"/>
                <a:ea typeface="+mj-ea"/>
                <a:cs typeface="Arial" charset="0"/>
              </a:rPr>
            </a:br>
            <a:r>
              <a:rPr kumimoji="0" lang="ru-RU" altLang="ru-RU" sz="3200" b="1" i="0" u="none" strike="noStrike" kern="0" cap="none" spc="0" normalizeH="0" baseline="0" noProof="0" dirty="0" smtClean="0">
                <a:ln>
                  <a:noFill/>
                </a:ln>
                <a:solidFill>
                  <a:schemeClr val="accent2">
                    <a:lumMod val="75000"/>
                  </a:schemeClr>
                </a:solidFill>
                <a:effectLst/>
                <a:uLnTx/>
                <a:uFillTx/>
                <a:latin typeface="+mj-lt"/>
                <a:ea typeface="+mj-ea"/>
                <a:cs typeface="Arial" charset="0"/>
              </a:rPr>
              <a:t>4</a:t>
            </a:r>
            <a:r>
              <a:rPr kumimoji="0" lang="en-US" altLang="ru-RU" sz="3200" b="1" i="0" u="none" strike="noStrike" kern="0" cap="none" spc="0" normalizeH="0" baseline="0" noProof="0" dirty="0" smtClean="0">
                <a:ln>
                  <a:noFill/>
                </a:ln>
                <a:solidFill>
                  <a:schemeClr val="accent2">
                    <a:lumMod val="75000"/>
                  </a:schemeClr>
                </a:solidFill>
                <a:effectLst/>
                <a:uLnTx/>
                <a:uFillTx/>
                <a:latin typeface="+mj-lt"/>
                <a:ea typeface="+mj-ea"/>
                <a:cs typeface="Arial" charset="0"/>
              </a:rPr>
              <a:t>-</a:t>
            </a:r>
            <a:r>
              <a:rPr kumimoji="0" lang="ru-RU" altLang="ru-RU" sz="3200" b="1" i="0" u="none" strike="noStrike" kern="0" cap="none" spc="0" normalizeH="0" baseline="0" noProof="0" dirty="0" err="1" smtClean="0">
                <a:ln>
                  <a:noFill/>
                </a:ln>
                <a:solidFill>
                  <a:schemeClr val="accent2">
                    <a:lumMod val="75000"/>
                  </a:schemeClr>
                </a:solidFill>
                <a:effectLst/>
                <a:uLnTx/>
                <a:uFillTx/>
                <a:latin typeface="+mj-lt"/>
                <a:ea typeface="+mj-ea"/>
                <a:cs typeface="Arial" charset="0"/>
              </a:rPr>
              <a:t>й</a:t>
            </a:r>
            <a:r>
              <a:rPr kumimoji="0" lang="ru-RU" altLang="ru-RU" sz="3200" b="1" i="0" u="none" strike="noStrike" kern="0" cap="none" spc="0" normalizeH="0" baseline="0" noProof="0" dirty="0" smtClean="0">
                <a:ln>
                  <a:noFill/>
                </a:ln>
                <a:solidFill>
                  <a:schemeClr val="accent2">
                    <a:lumMod val="75000"/>
                  </a:schemeClr>
                </a:solidFill>
                <a:effectLst/>
                <a:uLnTx/>
                <a:uFillTx/>
                <a:latin typeface="+mj-lt"/>
                <a:ea typeface="+mj-ea"/>
                <a:cs typeface="Arial" charset="0"/>
              </a:rPr>
              <a:t> класс </a:t>
            </a:r>
            <a:r>
              <a:rPr kumimoji="0" lang="ru-RU" altLang="ru-RU" sz="3200" b="1" i="0" u="none" strike="noStrike" kern="0" cap="none" spc="0" normalizeH="0" baseline="0" noProof="0" dirty="0" smtClean="0">
                <a:ln>
                  <a:noFill/>
                </a:ln>
                <a:solidFill>
                  <a:schemeClr val="accent2">
                    <a:lumMod val="75000"/>
                  </a:schemeClr>
                </a:solidFill>
                <a:effectLst/>
                <a:uLnTx/>
                <a:uFillTx/>
                <a:latin typeface="+mj-lt"/>
                <a:ea typeface="+mj-ea"/>
                <a:cs typeface="+mj-cs"/>
              </a:rPr>
              <a:t/>
            </a:r>
            <a:br>
              <a:rPr kumimoji="0" lang="ru-RU" altLang="ru-RU" sz="3200" b="1" i="0" u="none" strike="noStrike" kern="0" cap="none" spc="0" normalizeH="0" baseline="0" noProof="0" dirty="0" smtClean="0">
                <a:ln>
                  <a:noFill/>
                </a:ln>
                <a:solidFill>
                  <a:schemeClr val="accent2">
                    <a:lumMod val="75000"/>
                  </a:schemeClr>
                </a:solidFill>
                <a:effectLst/>
                <a:uLnTx/>
                <a:uFillTx/>
                <a:latin typeface="+mj-lt"/>
                <a:ea typeface="+mj-ea"/>
                <a:cs typeface="+mj-cs"/>
              </a:rPr>
            </a:br>
            <a:r>
              <a:rPr kumimoji="0" lang="ru-RU" altLang="ru-RU" sz="3200" b="1" i="0" u="none" strike="noStrike" kern="0" cap="none" spc="0" normalizeH="0" baseline="0" noProof="0" dirty="0" smtClean="0">
                <a:ln>
                  <a:noFill/>
                </a:ln>
                <a:solidFill>
                  <a:schemeClr val="accent2">
                    <a:lumMod val="75000"/>
                  </a:schemeClr>
                </a:solidFill>
                <a:effectLst/>
                <a:uLnTx/>
                <a:uFillTx/>
                <a:latin typeface="+mj-lt"/>
                <a:ea typeface="+mj-ea"/>
                <a:cs typeface="Times New Roman" pitchFamily="18" charset="0"/>
              </a:rPr>
              <a:t/>
            </a:r>
            <a:br>
              <a:rPr kumimoji="0" lang="ru-RU" altLang="ru-RU" sz="3200" b="1" i="0" u="none" strike="noStrike" kern="0" cap="none" spc="0" normalizeH="0" baseline="0" noProof="0" dirty="0" smtClean="0">
                <a:ln>
                  <a:noFill/>
                </a:ln>
                <a:solidFill>
                  <a:schemeClr val="accent2">
                    <a:lumMod val="75000"/>
                  </a:schemeClr>
                </a:solidFill>
                <a:effectLst/>
                <a:uLnTx/>
                <a:uFillTx/>
                <a:latin typeface="+mj-lt"/>
                <a:ea typeface="+mj-ea"/>
                <a:cs typeface="Times New Roman" pitchFamily="18" charset="0"/>
              </a:rPr>
            </a:br>
            <a:endParaRPr kumimoji="0" lang="ru-RU" altLang="ru-RU" sz="3200" b="1" i="0" u="none" strike="noStrike" kern="0" cap="none" spc="0" normalizeH="0" baseline="0" noProof="0" dirty="0" smtClean="0">
              <a:ln>
                <a:noFill/>
              </a:ln>
              <a:solidFill>
                <a:schemeClr val="accent2">
                  <a:lumMod val="75000"/>
                </a:schemeClr>
              </a:solidFill>
              <a:effectLst/>
              <a:uLnTx/>
              <a:uFillTx/>
              <a:latin typeface="+mj-lt"/>
              <a:ea typeface="+mj-ea"/>
              <a:cs typeface="Times New Roman" pitchFamily="18" charset="0"/>
            </a:endParaRPr>
          </a:p>
        </p:txBody>
      </p:sp>
      <p:pic>
        <p:nvPicPr>
          <p:cNvPr id="20482" name="Picture 2" descr="V:\pubs_new\happy_english.ru\Webinar\Презентация 02.12.13\Heru4SB2_p8-9.jpg"/>
          <p:cNvPicPr>
            <a:picLocks noChangeAspect="1" noChangeArrowheads="1"/>
          </p:cNvPicPr>
          <p:nvPr/>
        </p:nvPicPr>
        <p:blipFill>
          <a:blip r:embed="rId3" cstate="print"/>
          <a:srcRect/>
          <a:stretch>
            <a:fillRect/>
          </a:stretch>
        </p:blipFill>
        <p:spPr bwMode="auto">
          <a:xfrm>
            <a:off x="35496" y="621060"/>
            <a:ext cx="9071214" cy="6236940"/>
          </a:xfrm>
          <a:prstGeom prst="rect">
            <a:avLst/>
          </a:prstGeom>
          <a:noFill/>
        </p:spPr>
      </p:pic>
      <p:sp>
        <p:nvSpPr>
          <p:cNvPr id="5" name="Прямоугольник 4"/>
          <p:cNvSpPr/>
          <p:nvPr/>
        </p:nvSpPr>
        <p:spPr>
          <a:xfrm>
            <a:off x="6156176" y="188640"/>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4"/>
          <p:cNvSpPr txBox="1">
            <a:spLocks/>
          </p:cNvSpPr>
          <p:nvPr/>
        </p:nvSpPr>
        <p:spPr bwMode="auto">
          <a:xfrm>
            <a:off x="467544" y="332656"/>
            <a:ext cx="5348287" cy="6477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defTabSz="912813" rtl="0" eaLnBrk="1" fontAlgn="base" latinLnBrk="0" hangingPunct="1">
              <a:lnSpc>
                <a:spcPct val="100000"/>
              </a:lnSpc>
              <a:spcBef>
                <a:spcPct val="0"/>
              </a:spcBef>
              <a:spcAft>
                <a:spcPct val="0"/>
              </a:spcAft>
              <a:buClrTx/>
              <a:buSzTx/>
              <a:buFontTx/>
              <a:buNone/>
              <a:tabLst/>
              <a:defRPr/>
            </a:pP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
            </a:r>
            <a:b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br>
            <a:r>
              <a:rPr kumimoji="0" lang="ru-RU" altLang="ru-RU" sz="3200" b="1" i="0" u="none" strike="noStrike" kern="0" cap="none" spc="0" normalizeH="0" baseline="0" noProof="0" dirty="0" smtClean="0">
                <a:ln>
                  <a:noFill/>
                </a:ln>
                <a:solidFill>
                  <a:schemeClr val="accent2">
                    <a:lumMod val="75000"/>
                  </a:schemeClr>
                </a:solidFill>
                <a:effectLst/>
                <a:uLnTx/>
                <a:uFillTx/>
                <a:latin typeface="+mj-lt"/>
                <a:ea typeface="+mj-ea"/>
                <a:cs typeface="Arial" charset="0"/>
              </a:rPr>
              <a:t>4</a:t>
            </a:r>
            <a:r>
              <a:rPr kumimoji="0" lang="en-US" altLang="ru-RU" sz="3200" b="1" i="0" u="none" strike="noStrike" kern="0" cap="none" spc="0" normalizeH="0" baseline="0" noProof="0" dirty="0" smtClean="0">
                <a:ln>
                  <a:noFill/>
                </a:ln>
                <a:solidFill>
                  <a:schemeClr val="accent2">
                    <a:lumMod val="75000"/>
                  </a:schemeClr>
                </a:solidFill>
                <a:effectLst/>
                <a:uLnTx/>
                <a:uFillTx/>
                <a:latin typeface="+mj-lt"/>
                <a:ea typeface="+mj-ea"/>
                <a:cs typeface="Arial" charset="0"/>
              </a:rPr>
              <a:t>-</a:t>
            </a:r>
            <a:r>
              <a:rPr kumimoji="0" lang="ru-RU" altLang="ru-RU" sz="3200" b="1" i="0" u="none" strike="noStrike" kern="0" cap="none" spc="0" normalizeH="0" baseline="0" noProof="0" dirty="0" err="1" smtClean="0">
                <a:ln>
                  <a:noFill/>
                </a:ln>
                <a:solidFill>
                  <a:schemeClr val="accent2">
                    <a:lumMod val="75000"/>
                  </a:schemeClr>
                </a:solidFill>
                <a:effectLst/>
                <a:uLnTx/>
                <a:uFillTx/>
                <a:latin typeface="+mj-lt"/>
                <a:ea typeface="+mj-ea"/>
                <a:cs typeface="Arial" charset="0"/>
              </a:rPr>
              <a:t>й</a:t>
            </a:r>
            <a:r>
              <a:rPr kumimoji="0" lang="ru-RU" altLang="ru-RU" sz="3200" b="1" i="0" u="none" strike="noStrike" kern="0" cap="none" spc="0" normalizeH="0" baseline="0" noProof="0" dirty="0" smtClean="0">
                <a:ln>
                  <a:noFill/>
                </a:ln>
                <a:solidFill>
                  <a:schemeClr val="accent2">
                    <a:lumMod val="75000"/>
                  </a:schemeClr>
                </a:solidFill>
                <a:effectLst/>
                <a:uLnTx/>
                <a:uFillTx/>
                <a:latin typeface="+mj-lt"/>
                <a:ea typeface="+mj-ea"/>
                <a:cs typeface="Arial" charset="0"/>
              </a:rPr>
              <a:t> класс </a:t>
            </a:r>
            <a:r>
              <a:rPr kumimoji="0" lang="ru-RU" altLang="ru-RU" sz="3200" b="1" i="0" u="none" strike="noStrike" kern="0" cap="none" spc="0" normalizeH="0" baseline="0" noProof="0" dirty="0" smtClean="0">
                <a:ln>
                  <a:noFill/>
                </a:ln>
                <a:solidFill>
                  <a:schemeClr val="accent2">
                    <a:lumMod val="75000"/>
                  </a:schemeClr>
                </a:solidFill>
                <a:effectLst/>
                <a:uLnTx/>
                <a:uFillTx/>
                <a:latin typeface="+mj-lt"/>
                <a:ea typeface="+mj-ea"/>
                <a:cs typeface="+mj-cs"/>
              </a:rPr>
              <a:t/>
            </a:r>
            <a:br>
              <a:rPr kumimoji="0" lang="ru-RU" altLang="ru-RU" sz="3200" b="1" i="0" u="none" strike="noStrike" kern="0" cap="none" spc="0" normalizeH="0" baseline="0" noProof="0" dirty="0" smtClean="0">
                <a:ln>
                  <a:noFill/>
                </a:ln>
                <a:solidFill>
                  <a:schemeClr val="accent2">
                    <a:lumMod val="75000"/>
                  </a:schemeClr>
                </a:solidFill>
                <a:effectLst/>
                <a:uLnTx/>
                <a:uFillTx/>
                <a:latin typeface="+mj-lt"/>
                <a:ea typeface="+mj-ea"/>
                <a:cs typeface="+mj-cs"/>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br>
            <a:endPar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endParaRPr>
          </a:p>
        </p:txBody>
      </p:sp>
      <p:pic>
        <p:nvPicPr>
          <p:cNvPr id="23554" name="Picture 2" descr="V:\pubs_new\happy_english.ru\Webinar\Презентация 02.12.13\Heru4SB2_p66-67.jpg"/>
          <p:cNvPicPr>
            <a:picLocks noChangeAspect="1" noChangeArrowheads="1"/>
          </p:cNvPicPr>
          <p:nvPr/>
        </p:nvPicPr>
        <p:blipFill>
          <a:blip r:embed="rId3" cstate="print"/>
          <a:srcRect/>
          <a:stretch>
            <a:fillRect/>
          </a:stretch>
        </p:blipFill>
        <p:spPr bwMode="auto">
          <a:xfrm>
            <a:off x="35496" y="621060"/>
            <a:ext cx="9071214" cy="6236940"/>
          </a:xfrm>
          <a:prstGeom prst="rect">
            <a:avLst/>
          </a:prstGeom>
          <a:noFill/>
        </p:spPr>
      </p:pic>
      <p:sp>
        <p:nvSpPr>
          <p:cNvPr id="6" name="Прямоугольник 5"/>
          <p:cNvSpPr/>
          <p:nvPr/>
        </p:nvSpPr>
        <p:spPr>
          <a:xfrm>
            <a:off x="6156176" y="188640"/>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Номер слайда 5"/>
          <p:cNvSpPr>
            <a:spLocks noGrp="1"/>
          </p:cNvSpPr>
          <p:nvPr>
            <p:ph type="sldNum" sz="quarter" idx="12"/>
          </p:nvPr>
        </p:nvSpPr>
        <p:spPr/>
        <p:txBody>
          <a:bodyPr/>
          <a:lstStyle/>
          <a:p>
            <a:fld id="{4F763003-A4CF-4DEB-B941-E2FDED2916D7}" type="slidenum">
              <a:rPr lang="ru-RU"/>
              <a:pPr/>
              <a:t>48</a:t>
            </a:fld>
            <a:endParaRPr lang="ru-RU"/>
          </a:p>
        </p:txBody>
      </p:sp>
      <p:sp>
        <p:nvSpPr>
          <p:cNvPr id="815109" name="Rectangle 2"/>
          <p:cNvSpPr>
            <a:spLocks noChangeArrowheads="1"/>
          </p:cNvSpPr>
          <p:nvPr/>
        </p:nvSpPr>
        <p:spPr bwMode="auto">
          <a:xfrm>
            <a:off x="323528" y="0"/>
            <a:ext cx="2376264" cy="954361"/>
          </a:xfrm>
          <a:prstGeom prst="rect">
            <a:avLst/>
          </a:prstGeom>
          <a:noFill/>
          <a:ln w="9525">
            <a:noFill/>
            <a:miter lim="800000"/>
            <a:headEnd/>
            <a:tailEnd/>
          </a:ln>
          <a:effectLst/>
        </p:spPr>
        <p:txBody>
          <a:bodyPr anchor="ctr"/>
          <a:lstStyle/>
          <a:p>
            <a:r>
              <a:rPr lang="ru-RU" sz="3600" b="1" dirty="0" smtClean="0">
                <a:solidFill>
                  <a:schemeClr val="accent2">
                    <a:lumMod val="75000"/>
                  </a:schemeClr>
                </a:solidFill>
              </a:rPr>
              <a:t>9 класс</a:t>
            </a:r>
            <a:endParaRPr lang="ru-RU" sz="3600" b="1" dirty="0">
              <a:solidFill>
                <a:schemeClr val="accent2">
                  <a:lumMod val="75000"/>
                </a:schemeClr>
              </a:solidFill>
            </a:endParaRPr>
          </a:p>
        </p:txBody>
      </p:sp>
      <p:pic>
        <p:nvPicPr>
          <p:cNvPr id="815110" name="Picture 6" descr="HEru9SB_119"/>
          <p:cNvPicPr>
            <a:picLocks noChangeAspect="1" noChangeArrowheads="1"/>
          </p:cNvPicPr>
          <p:nvPr/>
        </p:nvPicPr>
        <p:blipFill>
          <a:blip r:embed="rId2" cstate="print"/>
          <a:srcRect/>
          <a:stretch>
            <a:fillRect/>
          </a:stretch>
        </p:blipFill>
        <p:spPr bwMode="auto">
          <a:xfrm>
            <a:off x="4524375" y="723900"/>
            <a:ext cx="4619625" cy="6134100"/>
          </a:xfrm>
          <a:prstGeom prst="rect">
            <a:avLst/>
          </a:prstGeom>
          <a:noFill/>
        </p:spPr>
      </p:pic>
      <p:pic>
        <p:nvPicPr>
          <p:cNvPr id="815111" name="Picture 7" descr="HEru9SB_118"/>
          <p:cNvPicPr>
            <a:picLocks noChangeAspect="1" noChangeArrowheads="1"/>
          </p:cNvPicPr>
          <p:nvPr/>
        </p:nvPicPr>
        <p:blipFill>
          <a:blip r:embed="rId3" cstate="print"/>
          <a:srcRect/>
          <a:stretch>
            <a:fillRect/>
          </a:stretch>
        </p:blipFill>
        <p:spPr bwMode="auto">
          <a:xfrm>
            <a:off x="0" y="742950"/>
            <a:ext cx="4638675" cy="6115050"/>
          </a:xfrm>
          <a:prstGeom prst="rect">
            <a:avLst/>
          </a:prstGeom>
          <a:noFill/>
        </p:spPr>
      </p:pic>
      <p:sp>
        <p:nvSpPr>
          <p:cNvPr id="8" name="Прямоугольник 7"/>
          <p:cNvSpPr/>
          <p:nvPr/>
        </p:nvSpPr>
        <p:spPr>
          <a:xfrm>
            <a:off x="6156176" y="188640"/>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67544" y="1268760"/>
            <a:ext cx="8435280" cy="2290266"/>
          </a:xfrm>
        </p:spPr>
        <p:txBody>
          <a:bodyPr>
            <a:noAutofit/>
          </a:bodyPr>
          <a:lstStyle/>
          <a:p>
            <a:r>
              <a:rPr lang="ru-RU" sz="4800" b="1" dirty="0" smtClean="0">
                <a:solidFill>
                  <a:schemeClr val="accent2">
                    <a:lumMod val="75000"/>
                  </a:schemeClr>
                </a:solidFill>
              </a:rPr>
              <a:t>Многофункциональные </a:t>
            </a:r>
            <a:br>
              <a:rPr lang="ru-RU" sz="4800" b="1" dirty="0" smtClean="0">
                <a:solidFill>
                  <a:schemeClr val="accent2">
                    <a:lumMod val="75000"/>
                  </a:schemeClr>
                </a:solidFill>
              </a:rPr>
            </a:br>
            <a:r>
              <a:rPr lang="ru-RU" sz="4800" b="1" dirty="0" smtClean="0">
                <a:solidFill>
                  <a:schemeClr val="accent2">
                    <a:lumMod val="75000"/>
                  </a:schemeClr>
                </a:solidFill>
              </a:rPr>
              <a:t>тексты, наполненные лексикой по принципу избыточности</a:t>
            </a:r>
            <a:endParaRPr lang="ru-RU" sz="4800" b="1" dirty="0">
              <a:solidFill>
                <a:schemeClr val="accent2">
                  <a:lumMod val="75000"/>
                </a:schemeClr>
              </a:solidFill>
            </a:endParaRPr>
          </a:p>
        </p:txBody>
      </p:sp>
      <p:sp>
        <p:nvSpPr>
          <p:cNvPr id="3" name="Прямоугольник 2"/>
          <p:cNvSpPr/>
          <p:nvPr/>
        </p:nvSpPr>
        <p:spPr>
          <a:xfrm>
            <a:off x="6156176" y="188640"/>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67544" y="548680"/>
            <a:ext cx="6347713" cy="1320800"/>
          </a:xfrm>
        </p:spPr>
        <p:txBody>
          <a:bodyPr/>
          <a:lstStyle/>
          <a:p>
            <a:pPr eaLnBrk="1" hangingPunct="1"/>
            <a:r>
              <a:rPr lang="ru-RU" dirty="0" smtClean="0">
                <a:solidFill>
                  <a:schemeClr val="accent2">
                    <a:lumMod val="75000"/>
                  </a:schemeClr>
                </a:solidFill>
              </a:rPr>
              <a:t>Личностные особенности</a:t>
            </a:r>
          </a:p>
        </p:txBody>
      </p:sp>
      <p:sp>
        <p:nvSpPr>
          <p:cNvPr id="11267" name="Rectangle 3"/>
          <p:cNvSpPr>
            <a:spLocks noGrp="1" noChangeArrowheads="1"/>
          </p:cNvSpPr>
          <p:nvPr>
            <p:ph idx="1"/>
          </p:nvPr>
        </p:nvSpPr>
        <p:spPr>
          <a:xfrm>
            <a:off x="457200" y="1341438"/>
            <a:ext cx="7067128" cy="5111750"/>
          </a:xfrm>
        </p:spPr>
        <p:txBody>
          <a:bodyPr/>
          <a:lstStyle/>
          <a:p>
            <a:pPr eaLnBrk="1" hangingPunct="1">
              <a:lnSpc>
                <a:spcPct val="80000"/>
              </a:lnSpc>
              <a:buFontTx/>
              <a:buNone/>
            </a:pPr>
            <a:r>
              <a:rPr lang="ru-RU" sz="1800" dirty="0" smtClean="0"/>
              <a:t>Когнитивный стиль:</a:t>
            </a:r>
          </a:p>
          <a:p>
            <a:pPr eaLnBrk="1" hangingPunct="1">
              <a:lnSpc>
                <a:spcPct val="80000"/>
              </a:lnSpc>
            </a:pPr>
            <a:r>
              <a:rPr lang="ru-RU" sz="1600" i="1" dirty="0" err="1" smtClean="0"/>
              <a:t>Полезависимость-поленезависимость</a:t>
            </a:r>
            <a:r>
              <a:rPr lang="ru-RU" sz="1600" dirty="0" smtClean="0"/>
              <a:t>. Представители </a:t>
            </a:r>
            <a:r>
              <a:rPr lang="en-US" sz="1600" dirty="0" smtClean="0"/>
              <a:t/>
            </a:r>
            <a:br>
              <a:rPr lang="en-US" sz="1600" dirty="0" smtClean="0"/>
            </a:br>
            <a:r>
              <a:rPr lang="ru-RU" sz="1600" dirty="0" smtClean="0"/>
              <a:t>первого больше доверяют наглядным зрительным </a:t>
            </a:r>
            <a:r>
              <a:rPr lang="en-US" sz="1600" dirty="0" smtClean="0"/>
              <a:t/>
            </a:r>
            <a:br>
              <a:rPr lang="en-US" sz="1600" dirty="0" smtClean="0"/>
            </a:br>
            <a:r>
              <a:rPr lang="ru-RU" sz="1600" dirty="0" smtClean="0"/>
              <a:t>впечатлениям в ситуации оценки положения объекта </a:t>
            </a:r>
            <a:r>
              <a:rPr lang="en-US" sz="1600" dirty="0" smtClean="0"/>
              <a:t/>
            </a:r>
            <a:br>
              <a:rPr lang="en-US" sz="1600" dirty="0" smtClean="0"/>
            </a:br>
            <a:r>
              <a:rPr lang="ru-RU" sz="1600" dirty="0" smtClean="0"/>
              <a:t>в пространстве. Представители второго больше полагаются </a:t>
            </a:r>
            <a:r>
              <a:rPr lang="en-US" sz="1600" dirty="0" smtClean="0"/>
              <a:t/>
            </a:r>
            <a:br>
              <a:rPr lang="en-US" sz="1600" dirty="0" smtClean="0"/>
            </a:br>
            <a:r>
              <a:rPr lang="ru-RU" sz="1600" dirty="0" smtClean="0"/>
              <a:t>на внутренние впечатления, быстро и точно выделяют любую деталь из целостного пространственного контекста. </a:t>
            </a:r>
          </a:p>
          <a:p>
            <a:pPr eaLnBrk="1" hangingPunct="1">
              <a:lnSpc>
                <a:spcPct val="80000"/>
              </a:lnSpc>
            </a:pPr>
            <a:r>
              <a:rPr lang="ru-RU" sz="1600" i="1" dirty="0" err="1" smtClean="0"/>
              <a:t>Импульсивность-рефлексивность</a:t>
            </a:r>
            <a:r>
              <a:rPr lang="ru-RU" sz="1600" dirty="0" smtClean="0"/>
              <a:t>. «Импульсивные» быстро выдвигают гипотезы в ситуации неопределенного множественного выбора, но при этом допускают много ошибок. «Рефлексивные» замедленно реагируют в подобной ситуации, </a:t>
            </a:r>
            <a:r>
              <a:rPr lang="en-US" sz="1600" dirty="0" smtClean="0"/>
              <a:t/>
            </a:r>
            <a:br>
              <a:rPr lang="en-US" sz="1600" dirty="0" smtClean="0"/>
            </a:br>
            <a:r>
              <a:rPr lang="ru-RU" sz="1600" dirty="0" smtClean="0"/>
              <a:t>но зато делают меньше ошибок в силу тщательного предварительного анализа. </a:t>
            </a:r>
          </a:p>
          <a:p>
            <a:pPr eaLnBrk="1" hangingPunct="1">
              <a:lnSpc>
                <a:spcPct val="80000"/>
              </a:lnSpc>
            </a:pPr>
            <a:r>
              <a:rPr lang="ru-RU" sz="1600" i="1" dirty="0" err="1" smtClean="0"/>
              <a:t>Аналитичность-синтетичность</a:t>
            </a:r>
            <a:r>
              <a:rPr lang="ru-RU" sz="1600" dirty="0" smtClean="0"/>
              <a:t>. «Аналитики» ориентируются на различия объектов, обращая внимание на их детали </a:t>
            </a:r>
            <a:r>
              <a:rPr lang="en-US" sz="1600" dirty="0" smtClean="0"/>
              <a:t/>
            </a:r>
            <a:br>
              <a:rPr lang="en-US" sz="1600" dirty="0" smtClean="0"/>
            </a:br>
            <a:r>
              <a:rPr lang="ru-RU" sz="1600" dirty="0" smtClean="0"/>
              <a:t>и отличительные признаки. Представители синтетического </a:t>
            </a:r>
            <a:r>
              <a:rPr lang="en-US" sz="1600" dirty="0" smtClean="0"/>
              <a:t/>
            </a:r>
            <a:br>
              <a:rPr lang="en-US" sz="1600" dirty="0" smtClean="0"/>
            </a:br>
            <a:r>
              <a:rPr lang="ru-RU" sz="1600" dirty="0" smtClean="0"/>
              <a:t>стиля ориентируются на сходство объектов, классифицируя </a:t>
            </a:r>
            <a:r>
              <a:rPr lang="en-US" sz="1600" dirty="0" smtClean="0"/>
              <a:t/>
            </a:r>
            <a:br>
              <a:rPr lang="en-US" sz="1600" dirty="0" smtClean="0"/>
            </a:br>
            <a:r>
              <a:rPr lang="ru-RU" sz="1600" dirty="0" smtClean="0"/>
              <a:t>их с учетом некоторых обобщенных категорий. </a:t>
            </a:r>
            <a:r>
              <a:rPr lang="en-US" sz="1600" dirty="0" smtClean="0"/>
              <a:t/>
            </a:r>
            <a:br>
              <a:rPr lang="en-US" sz="1600" dirty="0" smtClean="0"/>
            </a:br>
            <a:r>
              <a:rPr lang="ru-RU" sz="1600" dirty="0" smtClean="0"/>
              <a:t>Подробнее см. </a:t>
            </a:r>
            <a:r>
              <a:rPr lang="ru-RU" sz="1600" dirty="0" smtClean="0">
                <a:hlinkClick r:id="rId2"/>
              </a:rPr>
              <a:t>http://www.values-edu.ru/wp-content/uploads/2011/06/cholodnaya_personal_style.pdf</a:t>
            </a:r>
            <a:endParaRPr lang="ru-RU" sz="1600" dirty="0" smtClean="0"/>
          </a:p>
          <a:p>
            <a:pPr eaLnBrk="1" hangingPunct="1">
              <a:lnSpc>
                <a:spcPct val="80000"/>
              </a:lnSpc>
            </a:pPr>
            <a:endParaRPr lang="ru-RU" sz="1800" dirty="0" smtClean="0"/>
          </a:p>
        </p:txBody>
      </p:sp>
      <p:sp>
        <p:nvSpPr>
          <p:cNvPr id="4" name="Прямоугольник 3"/>
          <p:cNvSpPr/>
          <p:nvPr/>
        </p:nvSpPr>
        <p:spPr>
          <a:xfrm>
            <a:off x="6156176" y="188640"/>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Effect transition="in" filter="wipe(down)">
                                      <p:cBhvr>
                                        <p:cTn id="7" dur="500"/>
                                        <p:tgtEl>
                                          <p:spTgt spid="1126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267">
                                            <p:txEl>
                                              <p:pRg st="1" end="1"/>
                                            </p:txEl>
                                          </p:spTgt>
                                        </p:tgtEl>
                                        <p:attrNameLst>
                                          <p:attrName>style.visibility</p:attrName>
                                        </p:attrNameLst>
                                      </p:cBhvr>
                                      <p:to>
                                        <p:strVal val="visible"/>
                                      </p:to>
                                    </p:set>
                                    <p:animEffect transition="in" filter="wipe(down)">
                                      <p:cBhvr>
                                        <p:cTn id="12" dur="500"/>
                                        <p:tgtEl>
                                          <p:spTgt spid="1126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1267">
                                            <p:txEl>
                                              <p:pRg st="2" end="2"/>
                                            </p:txEl>
                                          </p:spTgt>
                                        </p:tgtEl>
                                        <p:attrNameLst>
                                          <p:attrName>style.visibility</p:attrName>
                                        </p:attrNameLst>
                                      </p:cBhvr>
                                      <p:to>
                                        <p:strVal val="visible"/>
                                      </p:to>
                                    </p:set>
                                    <p:animEffect transition="in" filter="wipe(down)">
                                      <p:cBhvr>
                                        <p:cTn id="17" dur="500"/>
                                        <p:tgtEl>
                                          <p:spTgt spid="1126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1267">
                                            <p:txEl>
                                              <p:pRg st="3" end="3"/>
                                            </p:txEl>
                                          </p:spTgt>
                                        </p:tgtEl>
                                        <p:attrNameLst>
                                          <p:attrName>style.visibility</p:attrName>
                                        </p:attrNameLst>
                                      </p:cBhvr>
                                      <p:to>
                                        <p:strVal val="visible"/>
                                      </p:to>
                                    </p:set>
                                    <p:animEffect transition="in" filter="wipe(down)">
                                      <p:cBhvr>
                                        <p:cTn id="22" dur="500"/>
                                        <p:tgtEl>
                                          <p:spTgt spid="1126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55576" y="776600"/>
            <a:ext cx="6480720" cy="5216813"/>
          </a:xfrm>
          <a:prstGeom prst="rect">
            <a:avLst/>
          </a:prstGeom>
        </p:spPr>
        <p:txBody>
          <a:bodyPr wrap="square">
            <a:spAutoFit/>
          </a:bodyPr>
          <a:lstStyle/>
          <a:p>
            <a:pPr indent="457200">
              <a:lnSpc>
                <a:spcPct val="90000"/>
              </a:lnSpc>
            </a:pPr>
            <a:r>
              <a:rPr lang="ru-RU" sz="1600" dirty="0" smtClean="0"/>
              <a:t>При коммуникативном обучении учет личностных свойств учащихся имеет первостепенную значимость. Язык — это способ выразить свои мысли,</a:t>
            </a:r>
            <a:r>
              <a:rPr lang="en-US" sz="1600" dirty="0" smtClean="0"/>
              <a:t> </a:t>
            </a:r>
            <a:r>
              <a:rPr lang="ru-RU" sz="1600" dirty="0" smtClean="0"/>
              <a:t>чувства,</a:t>
            </a:r>
            <a:r>
              <a:rPr lang="en-US" sz="1600" dirty="0" smtClean="0"/>
              <a:t> </a:t>
            </a:r>
            <a:r>
              <a:rPr lang="ru-RU" sz="1600" dirty="0" smtClean="0"/>
              <a:t>эмоции. Обучение иноязычному общению происходит посредством общения, которое является сугубо личностным процессом, в котором осуществляется обмен идеями и интересами</a:t>
            </a:r>
            <a:r>
              <a:rPr lang="en-US" sz="1600" dirty="0" smtClean="0"/>
              <a:t>.</a:t>
            </a:r>
            <a:r>
              <a:rPr lang="ru-RU" sz="1600" dirty="0" smtClean="0"/>
              <a:t> </a:t>
            </a:r>
          </a:p>
          <a:p>
            <a:pPr indent="457200">
              <a:lnSpc>
                <a:spcPct val="90000"/>
              </a:lnSpc>
            </a:pPr>
            <a:endParaRPr lang="ru-RU" sz="1600" dirty="0" smtClean="0"/>
          </a:p>
          <a:p>
            <a:pPr indent="457200">
              <a:lnSpc>
                <a:spcPct val="90000"/>
              </a:lnSpc>
              <a:buFont typeface="Arial" pitchFamily="34" charset="0"/>
              <a:buChar char="•"/>
            </a:pPr>
            <a:r>
              <a:rPr lang="ru-RU" sz="1600" dirty="0" smtClean="0"/>
              <a:t>При отсутствии необходимых инструментов самовыражения речевые действия учеников отрываются от их реальных чувств, мыслей, интересов, то есть теряется источник, питающий речевую деятельность.</a:t>
            </a:r>
          </a:p>
          <a:p>
            <a:pPr indent="457200">
              <a:lnSpc>
                <a:spcPct val="90000"/>
              </a:lnSpc>
            </a:pPr>
            <a:r>
              <a:rPr lang="ru-RU" sz="1600" dirty="0" smtClean="0"/>
              <a:t> </a:t>
            </a:r>
          </a:p>
          <a:p>
            <a:pPr indent="457200">
              <a:lnSpc>
                <a:spcPct val="90000"/>
              </a:lnSpc>
              <a:buFont typeface="Arial" pitchFamily="34" charset="0"/>
              <a:buChar char="•"/>
            </a:pPr>
            <a:r>
              <a:rPr lang="ru-RU" sz="1600" dirty="0" smtClean="0"/>
              <a:t>Именно учет личностных свойств приводит к возникновению ситуационной коммуникативной мотивации, то есть обеспечивает инициативное участие ученика в учебном или реальном общении. Учащиеся должны иметь возможность самостоятельно выбрать те или иные слова, речевые структуры с использованием этих слов, идиом, которые нужны для формулирования нестандартных высказываний, и именно тех идей, которые им хотелось бы выразить, так как вариативность речевых высказываний невозможно обеспечить при ограниченном запасе лексики и речевых структур.</a:t>
            </a:r>
          </a:p>
          <a:p>
            <a:pPr>
              <a:lnSpc>
                <a:spcPct val="90000"/>
              </a:lnSpc>
              <a:buFont typeface="Wingdings" pitchFamily="2" charset="2"/>
              <a:buNone/>
            </a:pPr>
            <a:endParaRPr lang="ru-RU" dirty="0"/>
          </a:p>
        </p:txBody>
      </p:sp>
      <p:sp>
        <p:nvSpPr>
          <p:cNvPr id="3" name="Прямоугольник 2"/>
          <p:cNvSpPr/>
          <p:nvPr/>
        </p:nvSpPr>
        <p:spPr>
          <a:xfrm>
            <a:off x="6156176" y="188640"/>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67544" y="188640"/>
            <a:ext cx="6347713" cy="1320800"/>
          </a:xfrm>
        </p:spPr>
        <p:txBody>
          <a:bodyPr/>
          <a:lstStyle/>
          <a:p>
            <a:r>
              <a:rPr lang="ru-RU" dirty="0" smtClean="0">
                <a:solidFill>
                  <a:schemeClr val="accent2">
                    <a:lumMod val="75000"/>
                  </a:schemeClr>
                </a:solidFill>
              </a:rPr>
              <a:t>Проектная деятельность</a:t>
            </a:r>
            <a:endParaRPr lang="ru-RU" dirty="0">
              <a:solidFill>
                <a:schemeClr val="accent2">
                  <a:lumMod val="75000"/>
                </a:schemeClr>
              </a:solidFill>
            </a:endParaRPr>
          </a:p>
        </p:txBody>
      </p:sp>
      <p:sp>
        <p:nvSpPr>
          <p:cNvPr id="4" name="Содержимое 3"/>
          <p:cNvSpPr>
            <a:spLocks noGrp="1"/>
          </p:cNvSpPr>
          <p:nvPr>
            <p:ph idx="1"/>
          </p:nvPr>
        </p:nvSpPr>
        <p:spPr>
          <a:xfrm>
            <a:off x="539552" y="836712"/>
            <a:ext cx="1944216" cy="1008112"/>
          </a:xfrm>
        </p:spPr>
        <p:txBody>
          <a:bodyPr>
            <a:normAutofit/>
          </a:bodyPr>
          <a:lstStyle/>
          <a:p>
            <a:r>
              <a:rPr lang="ru-RU" sz="2400" b="1" dirty="0" smtClean="0"/>
              <a:t>4 класс </a:t>
            </a:r>
          </a:p>
        </p:txBody>
      </p:sp>
      <p:pic>
        <p:nvPicPr>
          <p:cNvPr id="6" name="Рисунок 5" descr="HEru4_Part2_p108.jpeg"/>
          <p:cNvPicPr>
            <a:picLocks noChangeAspect="1"/>
          </p:cNvPicPr>
          <p:nvPr/>
        </p:nvPicPr>
        <p:blipFill>
          <a:blip r:embed="rId2" cstate="print"/>
          <a:stretch>
            <a:fillRect/>
          </a:stretch>
        </p:blipFill>
        <p:spPr>
          <a:xfrm>
            <a:off x="2446732" y="1008112"/>
            <a:ext cx="4250536" cy="5849888"/>
          </a:xfrm>
          <a:prstGeom prst="rect">
            <a:avLst/>
          </a:prstGeom>
        </p:spPr>
      </p:pic>
      <p:sp>
        <p:nvSpPr>
          <p:cNvPr id="7" name="Прямоугольник 6"/>
          <p:cNvSpPr/>
          <p:nvPr/>
        </p:nvSpPr>
        <p:spPr>
          <a:xfrm>
            <a:off x="6156176" y="188640"/>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611560" y="116632"/>
            <a:ext cx="6347713" cy="1320800"/>
          </a:xfrm>
        </p:spPr>
        <p:txBody>
          <a:bodyPr/>
          <a:lstStyle/>
          <a:p>
            <a:r>
              <a:rPr lang="ru-RU" dirty="0" smtClean="0">
                <a:solidFill>
                  <a:schemeClr val="accent2">
                    <a:lumMod val="75000"/>
                  </a:schemeClr>
                </a:solidFill>
              </a:rPr>
              <a:t>Проектная деятельность</a:t>
            </a:r>
            <a:endParaRPr lang="ru-RU" dirty="0">
              <a:solidFill>
                <a:schemeClr val="accent2">
                  <a:lumMod val="75000"/>
                </a:schemeClr>
              </a:solidFill>
            </a:endParaRPr>
          </a:p>
        </p:txBody>
      </p:sp>
      <p:sp>
        <p:nvSpPr>
          <p:cNvPr id="6" name="Прямоугольник 5"/>
          <p:cNvSpPr/>
          <p:nvPr/>
        </p:nvSpPr>
        <p:spPr>
          <a:xfrm>
            <a:off x="6156176" y="188640"/>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pic>
        <p:nvPicPr>
          <p:cNvPr id="5" name="Рисунок 4" descr="HEru11SB_p98-99.jpg"/>
          <p:cNvPicPr>
            <a:picLocks noChangeAspect="1"/>
          </p:cNvPicPr>
          <p:nvPr/>
        </p:nvPicPr>
        <p:blipFill>
          <a:blip r:embed="rId2" cstate="print"/>
          <a:stretch>
            <a:fillRect/>
          </a:stretch>
        </p:blipFill>
        <p:spPr>
          <a:xfrm>
            <a:off x="72008" y="787897"/>
            <a:ext cx="8964488" cy="5881463"/>
          </a:xfrm>
          <a:prstGeom prst="rect">
            <a:avLst/>
          </a:prstGeom>
          <a:ln>
            <a:solidFill>
              <a:schemeClr val="bg2">
                <a:lumMod val="90000"/>
              </a:schemeClr>
            </a:solidFill>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Заголовок 1"/>
          <p:cNvSpPr>
            <a:spLocks noGrp="1"/>
          </p:cNvSpPr>
          <p:nvPr>
            <p:ph type="title"/>
          </p:nvPr>
        </p:nvSpPr>
        <p:spPr>
          <a:xfrm>
            <a:off x="395288" y="115888"/>
            <a:ext cx="2304504" cy="706437"/>
          </a:xfrm>
        </p:spPr>
        <p:txBody>
          <a:bodyPr/>
          <a:lstStyle/>
          <a:p>
            <a:r>
              <a:rPr lang="ru-RU" sz="3600" b="1" dirty="0" smtClean="0">
                <a:solidFill>
                  <a:schemeClr val="accent2">
                    <a:lumMod val="75000"/>
                  </a:schemeClr>
                </a:solidFill>
              </a:rPr>
              <a:t>11 класс</a:t>
            </a:r>
          </a:p>
        </p:txBody>
      </p:sp>
      <p:pic>
        <p:nvPicPr>
          <p:cNvPr id="41987" name="Picture 3" descr="C:\Documents and Settings\alexeyvk\Рабочий стол\webinar\Безымянный.JPG"/>
          <p:cNvPicPr>
            <a:picLocks noGrp="1" noChangeAspect="1" noChangeArrowheads="1"/>
          </p:cNvPicPr>
          <p:nvPr>
            <p:ph idx="1"/>
          </p:nvPr>
        </p:nvPicPr>
        <p:blipFill>
          <a:blip r:embed="rId2" cstate="print"/>
          <a:srcRect/>
          <a:stretch>
            <a:fillRect/>
          </a:stretch>
        </p:blipFill>
        <p:spPr>
          <a:xfrm>
            <a:off x="107504" y="971550"/>
            <a:ext cx="8870950" cy="5886450"/>
          </a:xfrm>
          <a:noFill/>
        </p:spPr>
      </p:pic>
      <p:sp>
        <p:nvSpPr>
          <p:cNvPr id="4" name="Прямоугольник 3"/>
          <p:cNvSpPr/>
          <p:nvPr/>
        </p:nvSpPr>
        <p:spPr>
          <a:xfrm>
            <a:off x="6156176" y="188640"/>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ru-RU" dirty="0" smtClean="0">
                <a:solidFill>
                  <a:schemeClr val="accent2">
                    <a:lumMod val="75000"/>
                  </a:schemeClr>
                </a:solidFill>
              </a:rPr>
              <a:t>Личностные особенности</a:t>
            </a:r>
          </a:p>
        </p:txBody>
      </p:sp>
      <p:sp>
        <p:nvSpPr>
          <p:cNvPr id="12291" name="Rectangle 3"/>
          <p:cNvSpPr>
            <a:spLocks noGrp="1" noChangeArrowheads="1"/>
          </p:cNvSpPr>
          <p:nvPr>
            <p:ph idx="1"/>
          </p:nvPr>
        </p:nvSpPr>
        <p:spPr>
          <a:xfrm>
            <a:off x="611560" y="1628800"/>
            <a:ext cx="6831371" cy="4176464"/>
          </a:xfrm>
        </p:spPr>
        <p:txBody>
          <a:bodyPr>
            <a:normAutofit fontScale="55000" lnSpcReduction="20000"/>
          </a:bodyPr>
          <a:lstStyle/>
          <a:p>
            <a:pPr eaLnBrk="1" hangingPunct="1">
              <a:lnSpc>
                <a:spcPct val="80000"/>
              </a:lnSpc>
              <a:buFontTx/>
              <a:buNone/>
            </a:pPr>
            <a:r>
              <a:rPr lang="ru-RU" sz="3400" b="1" dirty="0" smtClean="0"/>
              <a:t>Интеллектуальный стиль: </a:t>
            </a:r>
          </a:p>
          <a:p>
            <a:pPr eaLnBrk="1" hangingPunct="1">
              <a:lnSpc>
                <a:spcPct val="110000"/>
              </a:lnSpc>
            </a:pPr>
            <a:r>
              <a:rPr lang="ru-RU" sz="2900" i="1" dirty="0" smtClean="0"/>
              <a:t>Исполнительный стиль.</a:t>
            </a:r>
            <a:r>
              <a:rPr lang="ru-RU" sz="2900" dirty="0" smtClean="0"/>
              <a:t> Его представители руководствуются общепринятыми нормами, действуют по правилам, предпочитают решать заранее сформулированные и четко поставленные проблемы.</a:t>
            </a:r>
            <a:endParaRPr lang="ru-RU" sz="2900" i="1" dirty="0" smtClean="0"/>
          </a:p>
          <a:p>
            <a:pPr eaLnBrk="1" hangingPunct="1">
              <a:lnSpc>
                <a:spcPct val="110000"/>
              </a:lnSpc>
            </a:pPr>
            <a:r>
              <a:rPr lang="ru-RU" sz="2900" i="1" dirty="0" smtClean="0"/>
              <a:t>Законодательный стиль</a:t>
            </a:r>
            <a:r>
              <a:rPr lang="ru-RU" sz="2900" dirty="0" smtClean="0"/>
              <a:t>. Люди этого типа в своей </a:t>
            </a:r>
            <a:r>
              <a:rPr lang="ru-RU" sz="2900" dirty="0" err="1" smtClean="0"/>
              <a:t>интеллек</a:t>
            </a:r>
            <a:r>
              <a:rPr lang="en-US" sz="2900" dirty="0" smtClean="0"/>
              <a:t>-</a:t>
            </a:r>
            <a:r>
              <a:rPr lang="ru-RU" sz="2900" dirty="0" err="1" smtClean="0"/>
              <a:t>туальной</a:t>
            </a:r>
            <a:r>
              <a:rPr lang="ru-RU" sz="2900" dirty="0" smtClean="0"/>
              <a:t> деятельности игнорируют типичные для большинства людей нормы и правила. Они могут изменить даже ранее выработанным собственным принципам подхода к проблеме. </a:t>
            </a:r>
            <a:r>
              <a:rPr lang="en-US" sz="2900" dirty="0" smtClean="0"/>
              <a:t/>
            </a:r>
            <a:br>
              <a:rPr lang="en-US" sz="2900" dirty="0" smtClean="0"/>
            </a:br>
            <a:r>
              <a:rPr lang="ru-RU" sz="2900" dirty="0" smtClean="0"/>
              <a:t>Их не интересуют детали. Интеллектуально комфортно чувствуют себя внутри собственной системы идей и когда могут сами разрабатывать новые подходы к проблеме.</a:t>
            </a:r>
            <a:endParaRPr lang="ru-RU" sz="2900" i="1" dirty="0" smtClean="0"/>
          </a:p>
          <a:p>
            <a:pPr eaLnBrk="1" hangingPunct="1">
              <a:lnSpc>
                <a:spcPct val="110000"/>
              </a:lnSpc>
            </a:pPr>
            <a:r>
              <a:rPr lang="ru-RU" sz="2900" i="1" dirty="0" smtClean="0"/>
              <a:t>Оценочный стиль</a:t>
            </a:r>
            <a:r>
              <a:rPr lang="ru-RU" sz="2900" dirty="0" smtClean="0"/>
              <a:t>. Представители этого типа ориентированы </a:t>
            </a:r>
            <a:r>
              <a:rPr lang="en-US" sz="2900" dirty="0" smtClean="0"/>
              <a:t/>
            </a:r>
            <a:br>
              <a:rPr lang="en-US" sz="2900" dirty="0" smtClean="0"/>
            </a:br>
            <a:r>
              <a:rPr lang="ru-RU" sz="2900" dirty="0" smtClean="0"/>
              <a:t>на работу с готовыми системами, которых нужно привести </a:t>
            </a:r>
            <a:r>
              <a:rPr lang="en-US" sz="2900" dirty="0" smtClean="0"/>
              <a:t/>
            </a:r>
            <a:br>
              <a:rPr lang="en-US" sz="2900" dirty="0" smtClean="0"/>
            </a:br>
            <a:r>
              <a:rPr lang="ru-RU" sz="2900" dirty="0" smtClean="0"/>
              <a:t>в порядок. Они склонны анализировать, критиковать, оценивать, усовершенствовать проблемы.</a:t>
            </a:r>
          </a:p>
        </p:txBody>
      </p:sp>
      <p:sp>
        <p:nvSpPr>
          <p:cNvPr id="4" name="Прямоугольник 3"/>
          <p:cNvSpPr/>
          <p:nvPr/>
        </p:nvSpPr>
        <p:spPr>
          <a:xfrm>
            <a:off x="6156176" y="188640"/>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animEffect transition="in" filter="wipe(down)">
                                      <p:cBhvr>
                                        <p:cTn id="7" dur="500"/>
                                        <p:tgtEl>
                                          <p:spTgt spid="1229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291">
                                            <p:txEl>
                                              <p:pRg st="1" end="1"/>
                                            </p:txEl>
                                          </p:spTgt>
                                        </p:tgtEl>
                                        <p:attrNameLst>
                                          <p:attrName>style.visibility</p:attrName>
                                        </p:attrNameLst>
                                      </p:cBhvr>
                                      <p:to>
                                        <p:strVal val="visible"/>
                                      </p:to>
                                    </p:set>
                                    <p:animEffect transition="in" filter="wipe(down)">
                                      <p:cBhvr>
                                        <p:cTn id="12" dur="500"/>
                                        <p:tgtEl>
                                          <p:spTgt spid="1229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2291">
                                            <p:txEl>
                                              <p:pRg st="2" end="2"/>
                                            </p:txEl>
                                          </p:spTgt>
                                        </p:tgtEl>
                                        <p:attrNameLst>
                                          <p:attrName>style.visibility</p:attrName>
                                        </p:attrNameLst>
                                      </p:cBhvr>
                                      <p:to>
                                        <p:strVal val="visible"/>
                                      </p:to>
                                    </p:set>
                                    <p:animEffect transition="in" filter="wipe(down)">
                                      <p:cBhvr>
                                        <p:cTn id="17" dur="500"/>
                                        <p:tgtEl>
                                          <p:spTgt spid="1229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2291">
                                            <p:txEl>
                                              <p:pRg st="3" end="3"/>
                                            </p:txEl>
                                          </p:spTgt>
                                        </p:tgtEl>
                                        <p:attrNameLst>
                                          <p:attrName>style.visibility</p:attrName>
                                        </p:attrNameLst>
                                      </p:cBhvr>
                                      <p:to>
                                        <p:strVal val="visible"/>
                                      </p:to>
                                    </p:set>
                                    <p:animEffect transition="in" filter="wipe(down)">
                                      <p:cBhvr>
                                        <p:cTn id="22" dur="500"/>
                                        <p:tgtEl>
                                          <p:spTgt spid="1229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ru-RU" dirty="0" smtClean="0">
                <a:solidFill>
                  <a:schemeClr val="accent2">
                    <a:lumMod val="75000"/>
                  </a:schemeClr>
                </a:solidFill>
              </a:rPr>
              <a:t>Личностные особенности</a:t>
            </a:r>
          </a:p>
        </p:txBody>
      </p:sp>
      <p:sp>
        <p:nvSpPr>
          <p:cNvPr id="14339" name="Rectangle 3"/>
          <p:cNvSpPr>
            <a:spLocks noGrp="1" noChangeArrowheads="1"/>
          </p:cNvSpPr>
          <p:nvPr>
            <p:ph idx="1"/>
          </p:nvPr>
        </p:nvSpPr>
        <p:spPr>
          <a:xfrm>
            <a:off x="611560" y="1556792"/>
            <a:ext cx="6912768" cy="4680520"/>
          </a:xfrm>
        </p:spPr>
        <p:txBody>
          <a:bodyPr>
            <a:normAutofit fontScale="47500" lnSpcReduction="20000"/>
          </a:bodyPr>
          <a:lstStyle/>
          <a:p>
            <a:pPr eaLnBrk="1" hangingPunct="1">
              <a:lnSpc>
                <a:spcPct val="80000"/>
              </a:lnSpc>
              <a:buFontTx/>
              <a:buNone/>
            </a:pPr>
            <a:r>
              <a:rPr lang="ru-RU" sz="3400" b="1" dirty="0" smtClean="0"/>
              <a:t>Стиль постановки и решения проблемы:</a:t>
            </a:r>
          </a:p>
          <a:p>
            <a:pPr eaLnBrk="1" hangingPunct="1">
              <a:lnSpc>
                <a:spcPct val="120000"/>
              </a:lnSpc>
            </a:pPr>
            <a:r>
              <a:rPr lang="ru-RU" sz="2900" i="1" dirty="0" smtClean="0"/>
              <a:t>адаптивный</a:t>
            </a:r>
            <a:r>
              <a:rPr lang="ru-RU" sz="2900" dirty="0" smtClean="0"/>
              <a:t> (поиск решения поставленной кем-либо проблемы </a:t>
            </a:r>
            <a:r>
              <a:rPr lang="en-US" sz="2900" dirty="0" smtClean="0"/>
              <a:t/>
            </a:r>
            <a:br>
              <a:rPr lang="en-US" sz="2900" dirty="0" smtClean="0"/>
            </a:br>
            <a:r>
              <a:rPr lang="ru-RU" sz="2900" dirty="0" smtClean="0"/>
              <a:t>с использованием ранее освоенных способов деятельности предпочтение алгоритмических приемов работы либо метода проб и ошибок), </a:t>
            </a:r>
          </a:p>
          <a:p>
            <a:pPr eaLnBrk="1" hangingPunct="1">
              <a:lnSpc>
                <a:spcPct val="120000"/>
              </a:lnSpc>
            </a:pPr>
            <a:r>
              <a:rPr lang="ru-RU" sz="2900" i="1" dirty="0" smtClean="0"/>
              <a:t>эвристический </a:t>
            </a:r>
            <a:r>
              <a:rPr lang="ru-RU" sz="2900" dirty="0" smtClean="0"/>
              <a:t>(достижение заданной цели на основе самостоятельного создания новых, более эффективных способов решения уже существующей проблемы), </a:t>
            </a:r>
          </a:p>
          <a:p>
            <a:pPr eaLnBrk="1" hangingPunct="1">
              <a:lnSpc>
                <a:spcPct val="120000"/>
              </a:lnSpc>
            </a:pPr>
            <a:r>
              <a:rPr lang="ru-RU" sz="2900" i="1" dirty="0" smtClean="0"/>
              <a:t>исследовательский </a:t>
            </a:r>
            <a:r>
              <a:rPr lang="ru-RU" sz="2900" dirty="0" smtClean="0"/>
              <a:t>(самостоятельное формирование целей собственной деятельности с ориентацией на сбор информации по широкому спектру проблемного поля и опору на различные </a:t>
            </a:r>
            <a:r>
              <a:rPr lang="en-US" sz="2900" dirty="0" smtClean="0"/>
              <a:t>—</a:t>
            </a:r>
            <a:r>
              <a:rPr lang="ru-RU" sz="2900" dirty="0" smtClean="0"/>
              <a:t> в том числе альтернативные - варианты анализа проблемы), </a:t>
            </a:r>
          </a:p>
          <a:p>
            <a:pPr eaLnBrk="1" hangingPunct="1">
              <a:lnSpc>
                <a:spcPct val="120000"/>
              </a:lnSpc>
            </a:pPr>
            <a:r>
              <a:rPr lang="ru-RU" sz="2900" i="1" dirty="0" smtClean="0"/>
              <a:t>инновационный </a:t>
            </a:r>
            <a:r>
              <a:rPr lang="ru-RU" sz="2900" dirty="0" smtClean="0"/>
              <a:t>(способность к выдвижению новых идей, созданию новых продуктов), </a:t>
            </a:r>
          </a:p>
          <a:p>
            <a:pPr eaLnBrk="1" hangingPunct="1">
              <a:lnSpc>
                <a:spcPct val="120000"/>
              </a:lnSpc>
            </a:pPr>
            <a:r>
              <a:rPr lang="ru-RU" sz="2900" i="1" dirty="0" err="1" smtClean="0"/>
              <a:t>смыслопорождающий</a:t>
            </a:r>
            <a:r>
              <a:rPr lang="ru-RU" sz="2900" i="1" dirty="0" smtClean="0"/>
              <a:t> </a:t>
            </a:r>
            <a:r>
              <a:rPr lang="ru-RU" sz="2900" dirty="0" smtClean="0"/>
              <a:t>(ориентация на работу со смыслами по отношению</a:t>
            </a:r>
            <a:r>
              <a:rPr lang="en-US" sz="2900" dirty="0" smtClean="0"/>
              <a:t/>
            </a:r>
            <a:br>
              <a:rPr lang="en-US" sz="2900" dirty="0" smtClean="0"/>
            </a:br>
            <a:r>
              <a:rPr lang="ru-RU" sz="2900" dirty="0" smtClean="0"/>
              <a:t> к отдельным понятиям, традиционным подходам и т.п.).</a:t>
            </a:r>
          </a:p>
        </p:txBody>
      </p:sp>
      <p:sp>
        <p:nvSpPr>
          <p:cNvPr id="4" name="Прямоугольник 3"/>
          <p:cNvSpPr/>
          <p:nvPr/>
        </p:nvSpPr>
        <p:spPr>
          <a:xfrm>
            <a:off x="6156176" y="188640"/>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Effect transition="in" filter="wipe(down)">
                                      <p:cBhvr>
                                        <p:cTn id="7" dur="500"/>
                                        <p:tgtEl>
                                          <p:spTgt spid="1433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339">
                                            <p:txEl>
                                              <p:pRg st="1" end="1"/>
                                            </p:txEl>
                                          </p:spTgt>
                                        </p:tgtEl>
                                        <p:attrNameLst>
                                          <p:attrName>style.visibility</p:attrName>
                                        </p:attrNameLst>
                                      </p:cBhvr>
                                      <p:to>
                                        <p:strVal val="visible"/>
                                      </p:to>
                                    </p:set>
                                    <p:animEffect transition="in" filter="wipe(down)">
                                      <p:cBhvr>
                                        <p:cTn id="12" dur="500"/>
                                        <p:tgtEl>
                                          <p:spTgt spid="1433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4339">
                                            <p:txEl>
                                              <p:pRg st="2" end="2"/>
                                            </p:txEl>
                                          </p:spTgt>
                                        </p:tgtEl>
                                        <p:attrNameLst>
                                          <p:attrName>style.visibility</p:attrName>
                                        </p:attrNameLst>
                                      </p:cBhvr>
                                      <p:to>
                                        <p:strVal val="visible"/>
                                      </p:to>
                                    </p:set>
                                    <p:animEffect transition="in" filter="wipe(down)">
                                      <p:cBhvr>
                                        <p:cTn id="17" dur="500"/>
                                        <p:tgtEl>
                                          <p:spTgt spid="1433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4339">
                                            <p:txEl>
                                              <p:pRg st="3" end="3"/>
                                            </p:txEl>
                                          </p:spTgt>
                                        </p:tgtEl>
                                        <p:attrNameLst>
                                          <p:attrName>style.visibility</p:attrName>
                                        </p:attrNameLst>
                                      </p:cBhvr>
                                      <p:to>
                                        <p:strVal val="visible"/>
                                      </p:to>
                                    </p:set>
                                    <p:animEffect transition="in" filter="wipe(down)">
                                      <p:cBhvr>
                                        <p:cTn id="22" dur="500"/>
                                        <p:tgtEl>
                                          <p:spTgt spid="1433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4339">
                                            <p:txEl>
                                              <p:pRg st="4" end="4"/>
                                            </p:txEl>
                                          </p:spTgt>
                                        </p:tgtEl>
                                        <p:attrNameLst>
                                          <p:attrName>style.visibility</p:attrName>
                                        </p:attrNameLst>
                                      </p:cBhvr>
                                      <p:to>
                                        <p:strVal val="visible"/>
                                      </p:to>
                                    </p:set>
                                    <p:animEffect transition="in" filter="wipe(down)">
                                      <p:cBhvr>
                                        <p:cTn id="27" dur="500"/>
                                        <p:tgtEl>
                                          <p:spTgt spid="1433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4339">
                                            <p:txEl>
                                              <p:pRg st="5" end="5"/>
                                            </p:txEl>
                                          </p:spTgt>
                                        </p:tgtEl>
                                        <p:attrNameLst>
                                          <p:attrName>style.visibility</p:attrName>
                                        </p:attrNameLst>
                                      </p:cBhvr>
                                      <p:to>
                                        <p:strVal val="visible"/>
                                      </p:to>
                                    </p:set>
                                    <p:animEffect transition="in" filter="wipe(down)">
                                      <p:cBhvr>
                                        <p:cTn id="32" dur="500"/>
                                        <p:tgtEl>
                                          <p:spTgt spid="1433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Заголовок 1"/>
          <p:cNvSpPr>
            <a:spLocks noGrp="1"/>
          </p:cNvSpPr>
          <p:nvPr>
            <p:ph type="title"/>
          </p:nvPr>
        </p:nvSpPr>
        <p:spPr>
          <a:xfrm>
            <a:off x="611560" y="836712"/>
            <a:ext cx="6347713" cy="1320800"/>
          </a:xfrm>
        </p:spPr>
        <p:txBody>
          <a:bodyPr>
            <a:normAutofit fontScale="90000"/>
          </a:bodyPr>
          <a:lstStyle/>
          <a:p>
            <a:pPr eaLnBrk="1" hangingPunct="1"/>
            <a:r>
              <a:rPr lang="ru-RU" sz="2000" b="1" dirty="0" smtClean="0">
                <a:solidFill>
                  <a:schemeClr val="accent2">
                    <a:lumMod val="75000"/>
                  </a:schemeClr>
                </a:solidFill>
              </a:rPr>
              <a:t>Возможности для построения ИОТ </a:t>
            </a:r>
            <a:r>
              <a:rPr lang="en-US" sz="2000" b="1" dirty="0" smtClean="0">
                <a:solidFill>
                  <a:schemeClr val="accent2">
                    <a:lumMod val="75000"/>
                  </a:schemeClr>
                </a:solidFill>
              </a:rPr>
              <a:t/>
            </a:r>
            <a:br>
              <a:rPr lang="en-US" sz="2000" b="1" dirty="0" smtClean="0">
                <a:solidFill>
                  <a:schemeClr val="accent2">
                    <a:lumMod val="75000"/>
                  </a:schemeClr>
                </a:solidFill>
              </a:rPr>
            </a:br>
            <a:r>
              <a:rPr lang="ru-RU" sz="2000" b="1" dirty="0" smtClean="0">
                <a:solidFill>
                  <a:schemeClr val="accent2">
                    <a:lumMod val="75000"/>
                  </a:schemeClr>
                </a:solidFill>
              </a:rPr>
              <a:t>заложенные в УМК </a:t>
            </a:r>
            <a:r>
              <a:rPr lang="en-US" sz="2000" b="1" dirty="0" smtClean="0">
                <a:solidFill>
                  <a:schemeClr val="accent2">
                    <a:lumMod val="75000"/>
                  </a:schemeClr>
                </a:solidFill>
              </a:rPr>
              <a:t>“Happy English</a:t>
            </a:r>
            <a:r>
              <a:rPr lang="ru-RU" sz="2000" b="1" dirty="0" smtClean="0">
                <a:solidFill>
                  <a:schemeClr val="accent2">
                    <a:lumMod val="75000"/>
                  </a:schemeClr>
                </a:solidFill>
              </a:rPr>
              <a:t>.</a:t>
            </a:r>
            <a:r>
              <a:rPr lang="en-US" sz="2000" b="1" dirty="0" err="1" smtClean="0">
                <a:solidFill>
                  <a:schemeClr val="accent2">
                    <a:lumMod val="75000"/>
                  </a:schemeClr>
                </a:solidFill>
              </a:rPr>
              <a:t>ru</a:t>
            </a:r>
            <a:r>
              <a:rPr lang="en-US" sz="2000" b="1" dirty="0" smtClean="0">
                <a:solidFill>
                  <a:schemeClr val="accent2">
                    <a:lumMod val="75000"/>
                  </a:schemeClr>
                </a:solidFill>
              </a:rPr>
              <a:t>”</a:t>
            </a:r>
            <a:r>
              <a:rPr lang="ru-RU" sz="4800" b="1" dirty="0" smtClean="0">
                <a:solidFill>
                  <a:schemeClr val="accent2">
                    <a:lumMod val="75000"/>
                  </a:schemeClr>
                </a:solidFill>
              </a:rPr>
              <a:t/>
            </a:r>
            <a:br>
              <a:rPr lang="ru-RU" sz="4800" b="1" dirty="0" smtClean="0">
                <a:solidFill>
                  <a:schemeClr val="accent2">
                    <a:lumMod val="75000"/>
                  </a:schemeClr>
                </a:solidFill>
              </a:rPr>
            </a:br>
            <a:endParaRPr lang="ru-RU" sz="4800" b="1" dirty="0" smtClean="0">
              <a:solidFill>
                <a:schemeClr val="accent2">
                  <a:lumMod val="75000"/>
                </a:schemeClr>
              </a:solidFill>
            </a:endParaRPr>
          </a:p>
        </p:txBody>
      </p:sp>
      <p:sp>
        <p:nvSpPr>
          <p:cNvPr id="5124" name="Содержимое 2"/>
          <p:cNvSpPr>
            <a:spLocks noGrp="1"/>
          </p:cNvSpPr>
          <p:nvPr>
            <p:ph idx="1"/>
          </p:nvPr>
        </p:nvSpPr>
        <p:spPr>
          <a:xfrm>
            <a:off x="683568" y="1628800"/>
            <a:ext cx="6624736" cy="4848736"/>
          </a:xfrm>
        </p:spPr>
        <p:txBody>
          <a:bodyPr>
            <a:normAutofit fontScale="40000" lnSpcReduction="20000"/>
          </a:bodyPr>
          <a:lstStyle/>
          <a:p>
            <a:pPr eaLnBrk="1" hangingPunct="1"/>
            <a:r>
              <a:rPr lang="ru-RU" sz="3000" dirty="0" smtClean="0"/>
              <a:t>Сюжетная основа всех учебников курса</a:t>
            </a:r>
          </a:p>
          <a:p>
            <a:pPr eaLnBrk="1" hangingPunct="1">
              <a:spcBef>
                <a:spcPts val="400"/>
              </a:spcBef>
            </a:pPr>
            <a:r>
              <a:rPr lang="ru-RU" sz="3000" dirty="0" smtClean="0"/>
              <a:t>Работа с текстами различных жанров, большим количеством авторских и аутентичных стихов и песен</a:t>
            </a:r>
          </a:p>
          <a:p>
            <a:pPr eaLnBrk="1" hangingPunct="1">
              <a:spcBef>
                <a:spcPts val="400"/>
              </a:spcBef>
            </a:pPr>
            <a:r>
              <a:rPr lang="ru-RU" sz="3000" dirty="0" smtClean="0"/>
              <a:t>Игровая деятельность </a:t>
            </a:r>
          </a:p>
          <a:p>
            <a:pPr eaLnBrk="1" hangingPunct="1">
              <a:spcBef>
                <a:spcPts val="400"/>
              </a:spcBef>
            </a:pPr>
            <a:r>
              <a:rPr lang="ru-RU" sz="3000" dirty="0" smtClean="0"/>
              <a:t>Опора на родной язык</a:t>
            </a:r>
          </a:p>
          <a:p>
            <a:pPr eaLnBrk="1" hangingPunct="1">
              <a:spcBef>
                <a:spcPts val="400"/>
              </a:spcBef>
            </a:pPr>
            <a:r>
              <a:rPr lang="ru-RU" sz="3000" dirty="0" smtClean="0"/>
              <a:t>Наличие исчерпывающих справочных материалов на родном языке</a:t>
            </a:r>
          </a:p>
          <a:p>
            <a:pPr eaLnBrk="1" hangingPunct="1">
              <a:spcBef>
                <a:spcPts val="400"/>
              </a:spcBef>
            </a:pPr>
            <a:r>
              <a:rPr lang="ru-RU" sz="3000" dirty="0" smtClean="0"/>
              <a:t>Ранняя </a:t>
            </a:r>
            <a:r>
              <a:rPr lang="ru-RU" sz="3000" dirty="0" err="1" smtClean="0"/>
              <a:t>автономизация</a:t>
            </a:r>
            <a:r>
              <a:rPr lang="ru-RU" sz="3000" dirty="0" smtClean="0"/>
              <a:t> учащихся путем обучения их технике и стратегиям чтения</a:t>
            </a:r>
          </a:p>
          <a:p>
            <a:pPr eaLnBrk="1" hangingPunct="1">
              <a:spcBef>
                <a:spcPts val="400"/>
              </a:spcBef>
            </a:pPr>
            <a:r>
              <a:rPr lang="ru-RU" sz="3000" dirty="0" err="1" smtClean="0"/>
              <a:t>Поэтапность</a:t>
            </a:r>
            <a:r>
              <a:rPr lang="ru-RU" sz="3000" dirty="0"/>
              <a:t> </a:t>
            </a:r>
            <a:r>
              <a:rPr lang="ru-RU" sz="3000" dirty="0" smtClean="0"/>
              <a:t> и </a:t>
            </a:r>
            <a:r>
              <a:rPr lang="ru-RU" sz="3000" dirty="0" err="1" smtClean="0"/>
              <a:t>дозированность</a:t>
            </a:r>
            <a:r>
              <a:rPr lang="ru-RU" sz="3000" dirty="0" smtClean="0"/>
              <a:t> в презентации учебного материала и его постоянная ротация</a:t>
            </a:r>
          </a:p>
          <a:p>
            <a:pPr eaLnBrk="1" hangingPunct="1">
              <a:spcBef>
                <a:spcPts val="400"/>
              </a:spcBef>
            </a:pPr>
            <a:r>
              <a:rPr lang="ru-RU" sz="3000" dirty="0" smtClean="0"/>
              <a:t>Возможность дифференцирования большинства заданий</a:t>
            </a:r>
          </a:p>
          <a:p>
            <a:pPr eaLnBrk="1" hangingPunct="1">
              <a:spcBef>
                <a:spcPts val="400"/>
              </a:spcBef>
            </a:pPr>
            <a:r>
              <a:rPr lang="ru-RU" sz="3000" dirty="0" smtClean="0"/>
              <a:t>Модульный подход в обучении чтению и грамматике</a:t>
            </a:r>
          </a:p>
          <a:p>
            <a:pPr eaLnBrk="1" hangingPunct="1">
              <a:spcBef>
                <a:spcPts val="400"/>
              </a:spcBef>
            </a:pPr>
            <a:r>
              <a:rPr lang="ru-RU" sz="3000" dirty="0" smtClean="0"/>
              <a:t>Возможности </a:t>
            </a:r>
            <a:r>
              <a:rPr lang="ru-RU" sz="3000" dirty="0" err="1" smtClean="0"/>
              <a:t>самокоррекции</a:t>
            </a:r>
            <a:r>
              <a:rPr lang="ru-RU" sz="3000" dirty="0" smtClean="0"/>
              <a:t> — </a:t>
            </a:r>
            <a:r>
              <a:rPr lang="ru-RU" sz="3000" dirty="0" err="1" smtClean="0"/>
              <a:t>аудирование</a:t>
            </a:r>
            <a:r>
              <a:rPr lang="ru-RU" sz="3000" dirty="0" smtClean="0"/>
              <a:t> как способ само и взаимопроверки</a:t>
            </a:r>
          </a:p>
          <a:p>
            <a:pPr>
              <a:spcBef>
                <a:spcPts val="400"/>
              </a:spcBef>
            </a:pPr>
            <a:r>
              <a:rPr lang="ru-RU" sz="3000" dirty="0" smtClean="0"/>
              <a:t>Работа с грамматикой — прогнозирование и формулирование проблем, презентация учитывающая индивидуальный когнитивный стиль каждого учащегося</a:t>
            </a:r>
          </a:p>
          <a:p>
            <a:pPr>
              <a:spcBef>
                <a:spcPts val="400"/>
              </a:spcBef>
            </a:pPr>
            <a:r>
              <a:rPr lang="ru-RU" sz="3000" dirty="0" smtClean="0"/>
              <a:t> Работа в групповом  и индивидуальном режиме</a:t>
            </a:r>
          </a:p>
          <a:p>
            <a:pPr>
              <a:spcBef>
                <a:spcPts val="400"/>
              </a:spcBef>
            </a:pPr>
            <a:r>
              <a:rPr lang="ru-RU" sz="3000" dirty="0" smtClean="0"/>
              <a:t>Учет интересов,  возрастных особенностей учащихся на каждом этапе обучения.</a:t>
            </a:r>
          </a:p>
          <a:p>
            <a:pPr>
              <a:spcBef>
                <a:spcPts val="400"/>
              </a:spcBef>
            </a:pPr>
            <a:r>
              <a:rPr lang="ru-RU" sz="3000" dirty="0" smtClean="0"/>
              <a:t>Работа с пособиями Мистер </a:t>
            </a:r>
            <a:r>
              <a:rPr lang="ru-RU" sz="3000" dirty="0" err="1" smtClean="0"/>
              <a:t>Хэлп</a:t>
            </a:r>
            <a:r>
              <a:rPr lang="ru-RU" sz="3000" dirty="0" smtClean="0"/>
              <a:t> — основа для развития самостоятельности, регулятивной деятельности</a:t>
            </a:r>
          </a:p>
          <a:p>
            <a:pPr eaLnBrk="1" hangingPunct="1">
              <a:spcBef>
                <a:spcPts val="400"/>
              </a:spcBef>
            </a:pPr>
            <a:r>
              <a:rPr lang="ru-RU" sz="3000" dirty="0" smtClean="0"/>
              <a:t>Диагностика и коррекция проблем, познавательная деятельность — работа с рубриками </a:t>
            </a:r>
            <a:r>
              <a:rPr lang="en-US" sz="3000" dirty="0" smtClean="0"/>
              <a:t>Ask Miss Reading</a:t>
            </a:r>
            <a:r>
              <a:rPr lang="ru-RU" sz="3000" dirty="0" smtClean="0"/>
              <a:t>,  </a:t>
            </a:r>
            <a:r>
              <a:rPr lang="en-US" sz="3000" dirty="0" smtClean="0"/>
              <a:t>Ask </a:t>
            </a:r>
            <a:r>
              <a:rPr lang="en-US" sz="3000" dirty="0" err="1" smtClean="0"/>
              <a:t>Mr</a:t>
            </a:r>
            <a:r>
              <a:rPr lang="en-US" sz="3000" dirty="0" smtClean="0"/>
              <a:t> Help</a:t>
            </a:r>
            <a:r>
              <a:rPr lang="ru-RU" sz="3000" dirty="0" smtClean="0"/>
              <a:t>,  </a:t>
            </a:r>
            <a:r>
              <a:rPr lang="en-GB" sz="3000" dirty="0" smtClean="0"/>
              <a:t>Friends</a:t>
            </a:r>
            <a:r>
              <a:rPr lang="ru-RU" sz="3000" dirty="0" smtClean="0"/>
              <a:t>, </a:t>
            </a:r>
            <a:r>
              <a:rPr lang="en-US" sz="3000" dirty="0" smtClean="0"/>
              <a:t>Conversation bricks</a:t>
            </a:r>
            <a:r>
              <a:rPr lang="ru-RU" sz="3000" dirty="0" smtClean="0"/>
              <a:t>, </a:t>
            </a:r>
            <a:r>
              <a:rPr lang="en-US" sz="3000" dirty="0" smtClean="0"/>
              <a:t>When in Rome</a:t>
            </a:r>
            <a:r>
              <a:rPr lang="ru-RU" sz="3000" dirty="0" smtClean="0"/>
              <a:t>, </a:t>
            </a:r>
            <a:r>
              <a:rPr lang="en-US" sz="3000" dirty="0" smtClean="0"/>
              <a:t>For your information</a:t>
            </a:r>
            <a:r>
              <a:rPr lang="ru-RU" sz="3000" dirty="0" smtClean="0"/>
              <a:t> , 100% </a:t>
            </a:r>
            <a:r>
              <a:rPr lang="en-US" sz="3000" dirty="0" smtClean="0"/>
              <a:t>English</a:t>
            </a:r>
            <a:r>
              <a:rPr lang="ru-RU" sz="3000" dirty="0" smtClean="0"/>
              <a:t>.</a:t>
            </a:r>
          </a:p>
          <a:p>
            <a:pPr eaLnBrk="1" hangingPunct="1">
              <a:spcBef>
                <a:spcPts val="400"/>
              </a:spcBef>
            </a:pPr>
            <a:r>
              <a:rPr lang="ru-RU" sz="3000" dirty="0" smtClean="0"/>
              <a:t>Домашнее чтение и проектная деятельность, обеспечивающие   возможность самореализации, создания собственных образовательных продуктов</a:t>
            </a:r>
          </a:p>
          <a:p>
            <a:pPr eaLnBrk="1" hangingPunct="1"/>
            <a:endParaRPr lang="ru-RU" sz="1800" dirty="0" smtClean="0"/>
          </a:p>
        </p:txBody>
      </p:sp>
      <p:sp>
        <p:nvSpPr>
          <p:cNvPr id="5125" name="Номер слайда 3"/>
          <p:cNvSpPr>
            <a:spLocks noGrp="1"/>
          </p:cNvSpPr>
          <p:nvPr>
            <p:ph type="sldNum" sz="quarter" idx="12"/>
          </p:nvPr>
        </p:nvSpPr>
        <p:spPr>
          <a:noFill/>
        </p:spPr>
        <p:txBody>
          <a:bodyPr/>
          <a:lstStyle/>
          <a:p>
            <a:fld id="{291BB11F-B62B-4C02-829E-6CB28FEA19E6}" type="slidenum">
              <a:rPr lang="ru-RU" smtClean="0"/>
              <a:pPr/>
              <a:t>8</a:t>
            </a:fld>
            <a:endParaRPr lang="ru-RU" smtClean="0"/>
          </a:p>
        </p:txBody>
      </p:sp>
      <p:sp>
        <p:nvSpPr>
          <p:cNvPr id="6" name="Прямоугольник 5"/>
          <p:cNvSpPr/>
          <p:nvPr/>
        </p:nvSpPr>
        <p:spPr>
          <a:xfrm>
            <a:off x="6156176" y="188640"/>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4211" name="Rectangle 3"/>
          <p:cNvSpPr>
            <a:spLocks noGrp="1" noChangeArrowheads="1"/>
          </p:cNvSpPr>
          <p:nvPr>
            <p:ph type="title"/>
          </p:nvPr>
        </p:nvSpPr>
        <p:spPr>
          <a:xfrm>
            <a:off x="251520" y="476672"/>
            <a:ext cx="5904656" cy="1440160"/>
          </a:xfrm>
        </p:spPr>
        <p:txBody>
          <a:bodyPr>
            <a:normAutofit/>
          </a:bodyPr>
          <a:lstStyle/>
          <a:p>
            <a:r>
              <a:rPr lang="ru-RU" sz="2000" b="1" dirty="0" smtClean="0">
                <a:solidFill>
                  <a:schemeClr val="accent2">
                    <a:lumMod val="75000"/>
                  </a:schemeClr>
                </a:solidFill>
              </a:rPr>
              <a:t>Обучение технике чтения как </a:t>
            </a:r>
            <a:r>
              <a:rPr lang="ru-RU" sz="2000" dirty="0" smtClean="0">
                <a:solidFill>
                  <a:schemeClr val="accent2">
                    <a:lumMod val="75000"/>
                  </a:schemeClr>
                </a:solidFill>
              </a:rPr>
              <a:t> </a:t>
            </a:r>
            <a:r>
              <a:rPr lang="ru-RU" sz="2000" b="1" dirty="0" smtClean="0">
                <a:solidFill>
                  <a:schemeClr val="accent2">
                    <a:lumMod val="75000"/>
                  </a:schemeClr>
                </a:solidFill>
              </a:rPr>
              <a:t>основа обеспечения автономности каждого ученика в процессе обучения </a:t>
            </a:r>
            <a:endParaRPr lang="ru-RU" sz="2000" b="1" dirty="0">
              <a:solidFill>
                <a:schemeClr val="accent2">
                  <a:lumMod val="75000"/>
                </a:schemeClr>
              </a:solidFill>
            </a:endParaRPr>
          </a:p>
        </p:txBody>
      </p:sp>
      <p:sp>
        <p:nvSpPr>
          <p:cNvPr id="734212" name="Rectangle 4"/>
          <p:cNvSpPr>
            <a:spLocks noGrp="1" noChangeArrowheads="1"/>
          </p:cNvSpPr>
          <p:nvPr>
            <p:ph idx="1"/>
          </p:nvPr>
        </p:nvSpPr>
        <p:spPr>
          <a:xfrm>
            <a:off x="251520" y="1700808"/>
            <a:ext cx="5256213" cy="5534025"/>
          </a:xfrm>
        </p:spPr>
        <p:txBody>
          <a:bodyPr>
            <a:normAutofit/>
          </a:bodyPr>
          <a:lstStyle/>
          <a:p>
            <a:r>
              <a:rPr lang="ru-RU" sz="1600" dirty="0"/>
              <a:t>Реализация целей и задач ФГОС и Примерной программы в курсе </a:t>
            </a:r>
            <a:r>
              <a:rPr lang="en-US" sz="1600" dirty="0"/>
              <a:t>Happy English.ru</a:t>
            </a:r>
            <a:r>
              <a:rPr lang="ru-RU" sz="1600" dirty="0"/>
              <a:t> предполагает в первую очередь овладение техникой чтения. В нашем учебнике </a:t>
            </a:r>
            <a:r>
              <a:rPr lang="en-US" sz="1600" dirty="0" smtClean="0"/>
              <a:t/>
            </a:r>
            <a:br>
              <a:rPr lang="en-US" sz="1600" dirty="0" smtClean="0"/>
            </a:br>
            <a:r>
              <a:rPr lang="ru-RU" sz="1600" dirty="0" smtClean="0"/>
              <a:t>в </a:t>
            </a:r>
            <a:r>
              <a:rPr lang="ru-RU" sz="1600" dirty="0"/>
              <a:t>ее основу положен </a:t>
            </a:r>
            <a:r>
              <a:rPr lang="ru-RU" sz="1600" b="1" dirty="0">
                <a:solidFill>
                  <a:schemeClr val="accent2"/>
                </a:solidFill>
              </a:rPr>
              <a:t>звукобуквенный </a:t>
            </a:r>
            <a:r>
              <a:rPr lang="ru-RU" sz="1600" b="1" dirty="0" smtClean="0">
                <a:solidFill>
                  <a:schemeClr val="accent2"/>
                </a:solidFill>
              </a:rPr>
              <a:t>метод</a:t>
            </a:r>
            <a:r>
              <a:rPr lang="ru-RU" sz="1600" dirty="0" smtClean="0"/>
              <a:t>.</a:t>
            </a:r>
            <a:endParaRPr lang="en-US" sz="1600" dirty="0" smtClean="0"/>
          </a:p>
          <a:p>
            <a:r>
              <a:rPr lang="ru-RU" sz="1600" dirty="0" smtClean="0"/>
              <a:t>Сочетание </a:t>
            </a:r>
            <a:r>
              <a:rPr lang="ru-RU" sz="1600" dirty="0"/>
              <a:t>этого метода и современных технологий обучения позволяет максимально использовать его достоинства.</a:t>
            </a:r>
          </a:p>
          <a:p>
            <a:r>
              <a:rPr lang="ru-RU" sz="1600" dirty="0"/>
              <a:t>Сформировав необходимый уровень техники чтения и заложив основы орфографических навыков на  первом этапе обучения, в </a:t>
            </a:r>
            <a:r>
              <a:rPr lang="ru-RU" sz="1600" dirty="0" smtClean="0"/>
              <a:t>даль</a:t>
            </a:r>
            <a:r>
              <a:rPr lang="en-US" sz="1600" dirty="0" smtClean="0"/>
              <a:t>-</a:t>
            </a:r>
            <a:r>
              <a:rPr lang="ru-RU" sz="1600" dirty="0" err="1" smtClean="0"/>
              <a:t>нейшем</a:t>
            </a:r>
            <a:r>
              <a:rPr lang="ru-RU" sz="1600" dirty="0" smtClean="0"/>
              <a:t> </a:t>
            </a:r>
            <a:r>
              <a:rPr lang="ru-RU" sz="1600" dirty="0"/>
              <a:t>чтение можно эффективно </a:t>
            </a:r>
            <a:r>
              <a:rPr lang="ru-RU" sz="1600" dirty="0" err="1" smtClean="0"/>
              <a:t>исполь</a:t>
            </a:r>
            <a:r>
              <a:rPr lang="en-US" sz="1600" dirty="0" smtClean="0"/>
              <a:t>-</a:t>
            </a:r>
            <a:r>
              <a:rPr lang="ru-RU" sz="1600" dirty="0" err="1" smtClean="0"/>
              <a:t>зовать</a:t>
            </a:r>
            <a:r>
              <a:rPr lang="ru-RU" sz="1600" dirty="0" smtClean="0"/>
              <a:t> </a:t>
            </a:r>
            <a:r>
              <a:rPr lang="ru-RU" sz="1600" dirty="0"/>
              <a:t>как средство формирования </a:t>
            </a:r>
            <a:r>
              <a:rPr lang="ru-RU" sz="1600" dirty="0" smtClean="0"/>
              <a:t>языковых </a:t>
            </a:r>
            <a:r>
              <a:rPr lang="en-US" sz="1600" dirty="0" smtClean="0"/>
              <a:t/>
            </a:r>
            <a:br>
              <a:rPr lang="en-US" sz="1600" dirty="0" smtClean="0"/>
            </a:br>
            <a:r>
              <a:rPr lang="ru-RU" sz="1600" dirty="0" smtClean="0"/>
              <a:t>и </a:t>
            </a:r>
            <a:r>
              <a:rPr lang="ru-RU" sz="1600" dirty="0"/>
              <a:t>речевых навыков и умений.</a:t>
            </a:r>
          </a:p>
        </p:txBody>
      </p:sp>
      <p:sp>
        <p:nvSpPr>
          <p:cNvPr id="8" name="Номер слайда 5"/>
          <p:cNvSpPr>
            <a:spLocks noGrp="1"/>
          </p:cNvSpPr>
          <p:nvPr>
            <p:ph type="sldNum" sz="quarter" idx="12"/>
          </p:nvPr>
        </p:nvSpPr>
        <p:spPr/>
        <p:txBody>
          <a:bodyPr/>
          <a:lstStyle/>
          <a:p>
            <a:fld id="{01F370A3-9DF7-4DD4-A89A-87957D5843DC}" type="slidenum">
              <a:rPr lang="ru-RU"/>
              <a:pPr/>
              <a:t>9</a:t>
            </a:fld>
            <a:endParaRPr lang="ru-RU"/>
          </a:p>
        </p:txBody>
      </p:sp>
      <p:pic>
        <p:nvPicPr>
          <p:cNvPr id="734213" name="Picture 5" descr="SAM_1483"/>
          <p:cNvPicPr>
            <a:picLocks noChangeAspect="1" noChangeArrowheads="1"/>
          </p:cNvPicPr>
          <p:nvPr/>
        </p:nvPicPr>
        <p:blipFill>
          <a:blip r:embed="rId2" cstate="print"/>
          <a:srcRect/>
          <a:stretch>
            <a:fillRect/>
          </a:stretch>
        </p:blipFill>
        <p:spPr bwMode="auto">
          <a:xfrm>
            <a:off x="5292725" y="1341438"/>
            <a:ext cx="3563938" cy="2378075"/>
          </a:xfrm>
          <a:prstGeom prst="rect">
            <a:avLst/>
          </a:prstGeom>
          <a:noFill/>
        </p:spPr>
      </p:pic>
      <p:pic>
        <p:nvPicPr>
          <p:cNvPr id="734214" name="Picture 6" descr="SAM_1631"/>
          <p:cNvPicPr>
            <a:picLocks noChangeAspect="1" noChangeArrowheads="1"/>
          </p:cNvPicPr>
          <p:nvPr/>
        </p:nvPicPr>
        <p:blipFill>
          <a:blip r:embed="rId3" cstate="print"/>
          <a:srcRect/>
          <a:stretch>
            <a:fillRect/>
          </a:stretch>
        </p:blipFill>
        <p:spPr bwMode="auto">
          <a:xfrm>
            <a:off x="5292725" y="3933825"/>
            <a:ext cx="3563938" cy="2232025"/>
          </a:xfrm>
          <a:prstGeom prst="rect">
            <a:avLst/>
          </a:prstGeom>
          <a:noFill/>
        </p:spPr>
      </p:pic>
      <p:sp>
        <p:nvSpPr>
          <p:cNvPr id="9" name="Прямоугольник 8"/>
          <p:cNvSpPr/>
          <p:nvPr/>
        </p:nvSpPr>
        <p:spPr>
          <a:xfrm>
            <a:off x="6156176" y="188640"/>
            <a:ext cx="2808312" cy="461665"/>
          </a:xfrm>
          <a:prstGeom prst="rect">
            <a:avLst/>
          </a:prstGeom>
          <a:solidFill>
            <a:srgbClr val="7030A0"/>
          </a:solidFill>
          <a:ln>
            <a:noFill/>
          </a:ln>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b="1" dirty="0" smtClean="0">
                <a:solidFill>
                  <a:srgbClr val="E07CCD"/>
                </a:solidFill>
                <a:latin typeface="Pragmatica Bold" pitchFamily="34" charset="0"/>
              </a:rPr>
              <a:t>Happy English.ru</a:t>
            </a:r>
            <a:endParaRPr lang="ru-RU" sz="2400" dirty="0">
              <a:solidFill>
                <a:srgbClr val="E07CCD"/>
              </a:solidFill>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Грань">
  <a:themeElements>
    <a:clrScheme name="Грань">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Грань">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Грань">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 xmlns:thm15="http://schemas.microsoft.com/office/thememl/2012/main" name="Facet" id="{C0C680CD-088A-49FC-A102-D699147F32B2}" vid="{CFBC31BA-B70F-4F30-BCAA-4F3011E16C4D}"/>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Facet</Template>
  <TotalTime>377</TotalTime>
  <Words>1004</Words>
  <Application>Microsoft Office PowerPoint</Application>
  <PresentationFormat>Экран (4:3)</PresentationFormat>
  <Paragraphs>202</Paragraphs>
  <Slides>53</Slides>
  <Notes>4</Notes>
  <HiddenSlides>0</HiddenSlides>
  <MMClips>0</MMClips>
  <ScaleCrop>false</ScaleCrop>
  <HeadingPairs>
    <vt:vector size="4" baseType="variant">
      <vt:variant>
        <vt:lpstr>Тема</vt:lpstr>
      </vt:variant>
      <vt:variant>
        <vt:i4>1</vt:i4>
      </vt:variant>
      <vt:variant>
        <vt:lpstr>Заголовки слайдов</vt:lpstr>
      </vt:variant>
      <vt:variant>
        <vt:i4>53</vt:i4>
      </vt:variant>
    </vt:vector>
  </HeadingPairs>
  <TitlesOfParts>
    <vt:vector size="54" baseType="lpstr">
      <vt:lpstr>Грань</vt:lpstr>
      <vt:lpstr>Возможности  построения индивидуальной  образовательной траектории, заложенные в курсе  Happy English.ru</vt:lpstr>
      <vt:lpstr>Индивидуальная  Образовательная  Траектория </vt:lpstr>
      <vt:lpstr>Содержание ИОТ </vt:lpstr>
      <vt:lpstr>Факторы,  определяющие ИОТ</vt:lpstr>
      <vt:lpstr>Личностные особенности</vt:lpstr>
      <vt:lpstr>Личностные особенности</vt:lpstr>
      <vt:lpstr>Личностные особенности</vt:lpstr>
      <vt:lpstr>Возможности для построения ИОТ  заложенные в УМК “Happy English.ru” </vt:lpstr>
      <vt:lpstr>Обучение технике чтения как  основа обеспечения автономности каждого ученика в процессе обучения </vt:lpstr>
      <vt:lpstr>Слайд 10</vt:lpstr>
      <vt:lpstr>Слайд 11</vt:lpstr>
      <vt:lpstr>Слайд 12</vt:lpstr>
      <vt:lpstr>Слайд 13</vt:lpstr>
      <vt:lpstr>Слайд 14</vt:lpstr>
      <vt:lpstr>Слайд 15</vt:lpstr>
      <vt:lpstr>Слайд 16</vt:lpstr>
      <vt:lpstr>Обучение говорению   Развитие умения взаимодействовать с окружающими  при выполнении разных ролей в пределах речевых  потребностей и возможностей младшего школьника;  </vt:lpstr>
      <vt:lpstr>Обучение говорению  </vt:lpstr>
      <vt:lpstr>Игра по итогам I четверти Метапредметные результаты — овладевать  основами самоконтроля и самооценки</vt:lpstr>
      <vt:lpstr>Слайд 20</vt:lpstr>
      <vt:lpstr>Слайд 21</vt:lpstr>
      <vt:lpstr>Слайд 22</vt:lpstr>
      <vt:lpstr>Слайд 23</vt:lpstr>
      <vt:lpstr>Слайд 24</vt:lpstr>
      <vt:lpstr>Страна DoDidDone 3 класс</vt:lpstr>
      <vt:lpstr>Страна DoDidDone 3 класс  Present Simple</vt:lpstr>
      <vt:lpstr>Present Simple 3 класс  Спряжение глаголов по лицам</vt:lpstr>
      <vt:lpstr>Слайд 28</vt:lpstr>
      <vt:lpstr>Образование  утвердительных  предложений  в Present Simple</vt:lpstr>
      <vt:lpstr>Present Simple 3 класс  Образование отрицательных предложений</vt:lpstr>
      <vt:lpstr>Раздел вырежи</vt:lpstr>
      <vt:lpstr>Слайд 32</vt:lpstr>
      <vt:lpstr>Закрепление  Present Simple 3 класс часть 2</vt:lpstr>
      <vt:lpstr>Модульный подход  в обучении грамматике  в 5 и 10 классах курса  Happy English.ru</vt:lpstr>
      <vt:lpstr>Слайд 35</vt:lpstr>
      <vt:lpstr>Слайд 36</vt:lpstr>
      <vt:lpstr>Слайд 37</vt:lpstr>
      <vt:lpstr>Возможности построения ИОТ при подготовке  к экзаменам</vt:lpstr>
      <vt:lpstr>Слайд 39</vt:lpstr>
      <vt:lpstr>Слайд 40</vt:lpstr>
      <vt:lpstr>Слайд 41</vt:lpstr>
      <vt:lpstr>11 класс</vt:lpstr>
      <vt:lpstr>Слайд 43</vt:lpstr>
      <vt:lpstr>Слайд 44</vt:lpstr>
      <vt:lpstr>Актуальность  и современность предъявляемого  материала, а также его  соответствие возрастным особенностям, интересам  и проблемам российских школьников </vt:lpstr>
      <vt:lpstr>Слайд 46</vt:lpstr>
      <vt:lpstr>Слайд 47</vt:lpstr>
      <vt:lpstr>Слайд 48</vt:lpstr>
      <vt:lpstr>Многофункциональные  тексты, наполненные лексикой по принципу избыточности</vt:lpstr>
      <vt:lpstr>Слайд 50</vt:lpstr>
      <vt:lpstr>Проектная деятельность</vt:lpstr>
      <vt:lpstr>Проектная деятельность</vt:lpstr>
      <vt:lpstr>11 класс</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Юрий</dc:creator>
  <cp:lastModifiedBy>Vishenkova</cp:lastModifiedBy>
  <cp:revision>47</cp:revision>
  <dcterms:created xsi:type="dcterms:W3CDTF">2015-04-05T17:44:33Z</dcterms:created>
  <dcterms:modified xsi:type="dcterms:W3CDTF">2015-04-07T06:43:27Z</dcterms:modified>
</cp:coreProperties>
</file>