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88" r:id="rId10"/>
    <p:sldId id="277" r:id="rId11"/>
    <p:sldId id="264" r:id="rId12"/>
    <p:sldId id="273" r:id="rId13"/>
    <p:sldId id="285" r:id="rId14"/>
    <p:sldId id="265" r:id="rId15"/>
    <p:sldId id="276" r:id="rId16"/>
    <p:sldId id="274" r:id="rId17"/>
    <p:sldId id="275" r:id="rId18"/>
    <p:sldId id="293" r:id="rId19"/>
    <p:sldId id="266" r:id="rId20"/>
    <p:sldId id="289" r:id="rId21"/>
    <p:sldId id="268" r:id="rId22"/>
    <p:sldId id="269" r:id="rId23"/>
    <p:sldId id="291" r:id="rId24"/>
    <p:sldId id="284" r:id="rId25"/>
    <p:sldId id="278" r:id="rId26"/>
    <p:sldId id="292" r:id="rId27"/>
    <p:sldId id="271" r:id="rId28"/>
    <p:sldId id="286" r:id="rId29"/>
    <p:sldId id="281" r:id="rId30"/>
    <p:sldId id="279" r:id="rId31"/>
    <p:sldId id="294" r:id="rId32"/>
    <p:sldId id="295" r:id="rId33"/>
    <p:sldId id="272" r:id="rId34"/>
    <p:sldId id="296" r:id="rId35"/>
    <p:sldId id="287" r:id="rId36"/>
    <p:sldId id="283" r:id="rId37"/>
    <p:sldId id="282" r:id="rId38"/>
    <p:sldId id="290" r:id="rId39"/>
    <p:sldId id="298" r:id="rId40"/>
    <p:sldId id="299" r:id="rId41"/>
    <p:sldId id="300" r:id="rId42"/>
    <p:sldId id="301" r:id="rId43"/>
    <p:sldId id="302" r:id="rId44"/>
    <p:sldId id="297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68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509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55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08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494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77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11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982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93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723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92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46C50-20D6-4C5F-B2AC-909D2C414EC6}" type="datetimeFigureOut">
              <a:rPr lang="ru-RU" smtClean="0"/>
              <a:t>27.08.2015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752B7-42EE-4773-968A-FC04C14AAC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90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295&amp;p=111552" TargetMode="Externa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309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forum=65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8276456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  <a:tileRect/>
                </a:gradFill>
              </a:rPr>
              <a:t>Здоровьесберегающие технологии в обучении английскому языку</a:t>
            </a:r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  <a:tileRect/>
                </a:gradFill>
                <a:effectLst/>
              </a:rPr>
              <a:t/>
            </a:r>
            <a:b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tx2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 scaled="0"/>
                  <a:tileRect/>
                </a:gradFill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5085184"/>
            <a:ext cx="4672608" cy="1536576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564904"/>
            <a:ext cx="2844353" cy="17306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06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381" y="332656"/>
            <a:ext cx="7000619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644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143000"/>
          </a:xfrm>
        </p:spPr>
        <p:txBody>
          <a:bodyPr/>
          <a:lstStyle/>
          <a:p>
            <a:r>
              <a:rPr lang="ru-RU" dirty="0" smtClean="0"/>
              <a:t>Основные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064896" cy="5256584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«Не навреди!</a:t>
            </a:r>
            <a:r>
              <a:rPr lang="ru-RU" dirty="0" smtClean="0"/>
              <a:t>» - все применяемые методы, приемы, используемые средства должны быть обоснованными, проверенными на практике, не наносящими вреда здоровью ученика и учителя. </a:t>
            </a:r>
          </a:p>
          <a:p>
            <a:r>
              <a:rPr lang="ru-RU" i="1" dirty="0" smtClean="0"/>
              <a:t>Приоритет заботы о здоровье учителя и учащегося </a:t>
            </a:r>
            <a:r>
              <a:rPr lang="ru-RU" dirty="0" smtClean="0"/>
              <a:t>- все используемое должно быть оценено с позиции влияния на психофизиологическое состояние участников образовательного процесса. </a:t>
            </a:r>
            <a:endParaRPr lang="ru-RU" dirty="0"/>
          </a:p>
          <a:p>
            <a:r>
              <a:rPr lang="ru-RU" i="1" dirty="0" smtClean="0"/>
              <a:t>Непрерывность и преемственность</a:t>
            </a:r>
            <a:r>
              <a:rPr lang="ru-RU" dirty="0" smtClean="0"/>
              <a:t> - работа ведется не от случая к случаю, а каждый день и на каждом уроке. </a:t>
            </a:r>
          </a:p>
        </p:txBody>
      </p:sp>
    </p:spTree>
    <p:extLst>
      <p:ext uri="{BB962C8B-B14F-4D97-AF65-F5344CB8AC3E}">
        <p14:creationId xmlns:p14="http://schemas.microsoft.com/office/powerpoint/2010/main" val="97347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 smtClean="0"/>
              <a:t>Соответствие содержания и организации обучения возрастным особенностям</a:t>
            </a:r>
            <a:r>
              <a:rPr lang="ru-RU" dirty="0" smtClean="0"/>
              <a:t> учащихся - объем учебной нагрузки, сложность материала должны соответствовать возрасту учащихся. </a:t>
            </a:r>
          </a:p>
          <a:p>
            <a:r>
              <a:rPr lang="ru-RU" i="1" dirty="0" smtClean="0"/>
              <a:t>Комплексный, междисциплинарный подход</a:t>
            </a:r>
            <a:r>
              <a:rPr lang="ru-RU" dirty="0" smtClean="0"/>
              <a:t> - единство в действиях педагогов.</a:t>
            </a:r>
          </a:p>
          <a:p>
            <a:r>
              <a:rPr lang="ru-RU" i="1" dirty="0" smtClean="0"/>
              <a:t>Успех порождает успех</a:t>
            </a:r>
            <a:r>
              <a:rPr lang="ru-RU" dirty="0" smtClean="0"/>
              <a:t> - акцент делается только на хорошее; в любом поступке, действии сначала выделяют положительное, а только потом отмечают недостатки. </a:t>
            </a:r>
          </a:p>
          <a:p>
            <a:r>
              <a:rPr lang="ru-RU" i="1" dirty="0" smtClean="0"/>
              <a:t>Активность - активное включение, а любой процесс снижает риск переутомления.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106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95663" y="30164"/>
            <a:ext cx="3713560" cy="6827837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48"/>
          <a:stretch>
            <a:fillRect/>
          </a:stretch>
        </p:blipFill>
        <p:spPr bwMode="auto">
          <a:xfrm>
            <a:off x="2555777" y="332656"/>
            <a:ext cx="582801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45"/>
          <a:stretch>
            <a:fillRect/>
          </a:stretch>
        </p:blipFill>
        <p:spPr bwMode="auto">
          <a:xfrm>
            <a:off x="2339752" y="2560638"/>
            <a:ext cx="6144642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128589"/>
            <a:ext cx="1519659" cy="20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18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 smtClean="0"/>
              <a:t>Снятие эмоционального напряжения:</a:t>
            </a:r>
          </a:p>
          <a:p>
            <a:r>
              <a:rPr lang="ru-RU" dirty="0" smtClean="0"/>
              <a:t>игровые методы;</a:t>
            </a:r>
          </a:p>
          <a:p>
            <a:r>
              <a:rPr lang="ru-RU" dirty="0" smtClean="0"/>
              <a:t>социокультурные </a:t>
            </a:r>
            <a:r>
              <a:rPr lang="ru-RU" dirty="0" smtClean="0"/>
              <a:t>аспекты, </a:t>
            </a:r>
            <a:r>
              <a:rPr lang="ru-RU" dirty="0" smtClean="0"/>
              <a:t>включенные в урок;</a:t>
            </a:r>
          </a:p>
          <a:p>
            <a:r>
              <a:rPr lang="ru-RU" dirty="0" smtClean="0"/>
              <a:t>интерактивные технологии;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83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-10094"/>
            <a:ext cx="6688873" cy="676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95736" cy="24356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84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16632"/>
            <a:ext cx="6126038" cy="1143000"/>
          </a:xfrm>
        </p:spPr>
        <p:txBody>
          <a:bodyPr/>
          <a:lstStyle/>
          <a:p>
            <a:r>
              <a:rPr lang="ru-RU" dirty="0" smtClean="0"/>
              <a:t>Социокультурный аспект</a:t>
            </a:r>
            <a:endParaRPr lang="ru-RU" dirty="0"/>
          </a:p>
        </p:txBody>
      </p:sp>
      <p:pic>
        <p:nvPicPr>
          <p:cNvPr id="4" name="Picture 2" descr="V:\pubs_new\happy_english.ru\Webinar\Презентация 02.12.13\HEru3SB2_p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932040" y="1140056"/>
            <a:ext cx="4110644" cy="5655434"/>
          </a:xfrm>
          <a:prstGeom prst="rect">
            <a:avLst/>
          </a:prstGeom>
          <a:noFill/>
        </p:spPr>
      </p:pic>
      <p:pic>
        <p:nvPicPr>
          <p:cNvPr id="6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756292" cy="1728192"/>
          </a:xfrm>
          <a:prstGeom prst="rect">
            <a:avLst/>
          </a:prstGeom>
          <a:noFill/>
        </p:spPr>
      </p:pic>
      <p:pic>
        <p:nvPicPr>
          <p:cNvPr id="7" name="Picture 2" descr="V:\pubs_new\happy_english.ru\Webinar\Презентация 02.12.13\HEru3SB2_p47.jpg"/>
          <p:cNvPicPr>
            <a:picLocks noChangeAspect="1" noChangeArrowheads="1"/>
          </p:cNvPicPr>
          <p:nvPr/>
        </p:nvPicPr>
        <p:blipFill rotWithShape="1">
          <a:blip r:embed="rId2" cstate="print"/>
          <a:srcRect b="29316"/>
          <a:stretch/>
        </p:blipFill>
        <p:spPr bwMode="auto">
          <a:xfrm>
            <a:off x="1980637" y="260649"/>
            <a:ext cx="6133373" cy="5964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198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/>
          <a:lstStyle/>
          <a:p>
            <a:r>
              <a:rPr lang="ru-RU" sz="3600" dirty="0" smtClean="0"/>
              <a:t>Социокультурный аспект</a:t>
            </a:r>
            <a:endParaRPr lang="ru-RU" sz="3600" dirty="0"/>
          </a:p>
        </p:txBody>
      </p:sp>
      <p:pic>
        <p:nvPicPr>
          <p:cNvPr id="4" name="Picture 2" descr="HEru6SB_2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08720"/>
            <a:ext cx="437680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Eru6SB_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4398548" cy="58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7" y="1"/>
            <a:ext cx="1052696" cy="139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20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60839"/>
            <a:ext cx="5099819" cy="67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164"/>
          <a:stretch/>
        </p:blipFill>
        <p:spPr bwMode="auto">
          <a:xfrm>
            <a:off x="1699252" y="0"/>
            <a:ext cx="7476083" cy="6560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47021"/>
            <a:ext cx="4884191" cy="6746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E:\2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36493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61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i="1" dirty="0" smtClean="0"/>
              <a:t>Охрана здоровья и пропаганда здорового образа жизни:</a:t>
            </a:r>
          </a:p>
          <a:p>
            <a:pPr marL="0" indent="0">
              <a:buNone/>
            </a:pPr>
            <a:r>
              <a:rPr lang="ru-RU" dirty="0" smtClean="0"/>
              <a:t>Как показывают исследования, наиболее опасным фактором для здоровья человека является его образ жизни. Следовательно, если научить человека со школьных лет ответственно относиться к своему здоровью, то в будущем у него больше шансов жить, не болея.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5205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Здоровье и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24936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Здоровье – самая большая драгоценность, которая у нас есть.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Здоровье – это не только отсутствие болезней, а физическая, социальная, психолого-педагогическая гармония человека.</a:t>
            </a:r>
          </a:p>
          <a:p>
            <a:pPr marL="0" indent="0">
              <a:buNone/>
            </a:pPr>
            <a:r>
              <a:rPr lang="ru-RU" dirty="0" smtClean="0"/>
              <a:t>Здоровьесберегающие технологии предполагают такое обучение, при котором дети не устают, а продуктивность их работы возрастает.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4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450504" cy="1138138"/>
          </a:xfrm>
        </p:spPr>
        <p:txBody>
          <a:bodyPr/>
          <a:lstStyle/>
          <a:p>
            <a:r>
              <a:rPr lang="en-US" dirty="0" smtClean="0"/>
              <a:t>EE11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5637" y="0"/>
            <a:ext cx="4968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985829"/>
            <a:ext cx="6516216" cy="587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https://www.englishteachers.ru/uploadedfiles/waresimgs/3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104849" cy="2880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228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Привитие здорового образа жизни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63622"/>
            <a:ext cx="3878585" cy="525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934" y="0"/>
            <a:ext cx="5904480" cy="671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www.englishteachers.ru/uploadedfiles/waresimgs/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2279"/>
            <a:ext cx="1691680" cy="232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97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принципы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9971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i="1" dirty="0" smtClean="0"/>
              <a:t>Комплексное использование личностно-ориентированного подхода в обучении:</a:t>
            </a:r>
          </a:p>
          <a:p>
            <a:r>
              <a:rPr lang="ru-RU" dirty="0" smtClean="0"/>
              <a:t>создание положительного эмоционального настроя на работу всех учеников в ходе урока; </a:t>
            </a:r>
          </a:p>
          <a:p>
            <a:r>
              <a:rPr lang="ru-RU" dirty="0" smtClean="0"/>
              <a:t>использование проблемных творческих заданий;</a:t>
            </a:r>
          </a:p>
          <a:p>
            <a:r>
              <a:rPr lang="ru-RU" dirty="0" smtClean="0"/>
              <a:t>стимулирование учеников к выбору и самостоятельному использованию разных способов выполнения заданий; </a:t>
            </a:r>
          </a:p>
          <a:p>
            <a:r>
              <a:rPr lang="ru-RU" dirty="0" smtClean="0"/>
              <a:t>применение заданий, позволяющих ученику самому выбирать тип, вид и форму материала (словесную, графическую, условно-символическую); </a:t>
            </a:r>
          </a:p>
          <a:p>
            <a:r>
              <a:rPr lang="ru-RU" dirty="0" smtClean="0"/>
              <a:t>рефлексия.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818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1187"/>
            <a:ext cx="1982921" cy="268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0519"/>
            <a:ext cx="4642098" cy="656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2451"/>
            <a:ext cx="8144484" cy="5305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7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C</a:t>
            </a:r>
            <a:r>
              <a:rPr lang="ru-RU" dirty="0" err="1" smtClean="0"/>
              <a:t>оздание</a:t>
            </a:r>
            <a:r>
              <a:rPr lang="ru-RU" dirty="0" smtClean="0"/>
              <a:t> положительного эмоционального настроя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390313"/>
            <a:ext cx="4032448" cy="54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4"/>
          <a:stretch/>
        </p:blipFill>
        <p:spPr bwMode="auto">
          <a:xfrm>
            <a:off x="1645483" y="332656"/>
            <a:ext cx="7285033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88" y="0"/>
            <a:ext cx="1717109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66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3" y="0"/>
            <a:ext cx="5004048" cy="686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2878" t="74431"/>
          <a:stretch>
            <a:fillRect/>
          </a:stretch>
        </p:blipFill>
        <p:spPr bwMode="auto">
          <a:xfrm>
            <a:off x="191313" y="2924944"/>
            <a:ext cx="916606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08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27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Практические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i="1" dirty="0"/>
              <a:t>Ф</a:t>
            </a:r>
            <a:r>
              <a:rPr lang="ru-RU" i="1" dirty="0" smtClean="0"/>
              <a:t>изкультминутка, динамическая пауза</a:t>
            </a:r>
            <a:r>
              <a:rPr lang="ru-RU" dirty="0" smtClean="0"/>
              <a:t> (снимают напряжение общей моторики);</a:t>
            </a:r>
            <a:r>
              <a:rPr lang="ru-RU" b="1" dirty="0" smtClean="0"/>
              <a:t> </a:t>
            </a:r>
          </a:p>
          <a:p>
            <a:r>
              <a:rPr lang="ru-RU" i="1" dirty="0" smtClean="0"/>
              <a:t>смена видов деятельности</a:t>
            </a:r>
            <a:r>
              <a:rPr lang="ru-RU" dirty="0" smtClean="0"/>
              <a:t> (разнообразие заданий: читаю, слушаю, говорю, думаю, рассуждаю, пишу и т.д., направленных на поддержание интереса и снятия повышенной утомляемости); </a:t>
            </a:r>
          </a:p>
          <a:p>
            <a:r>
              <a:rPr lang="ru-RU" i="1" dirty="0" smtClean="0"/>
              <a:t>игра, игровые моменты</a:t>
            </a:r>
            <a:r>
              <a:rPr lang="ru-RU" dirty="0" smtClean="0"/>
              <a:t> (преобладающая форма деятельности у младших школьников, через которую ребенок познает мир, учится анализировать, обобщать, сравнивать); </a:t>
            </a:r>
            <a:endParaRPr lang="ru-RU" b="1" dirty="0"/>
          </a:p>
          <a:p>
            <a:r>
              <a:rPr lang="ru-RU" i="1" dirty="0" smtClean="0"/>
              <a:t>оптимальный темп ведения урока; </a:t>
            </a:r>
          </a:p>
        </p:txBody>
      </p:sp>
    </p:spTree>
    <p:extLst>
      <p:ext uri="{BB962C8B-B14F-4D97-AF65-F5344CB8AC3E}">
        <p14:creationId xmlns:p14="http://schemas.microsoft.com/office/powerpoint/2010/main" val="85074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83968" y="43708"/>
            <a:ext cx="4682381" cy="6829425"/>
          </a:xfrm>
          <a:noFill/>
        </p:spPr>
      </p:pic>
      <p:pic>
        <p:nvPicPr>
          <p:cNvPr id="43011" name="Picture 4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6" y="165146"/>
            <a:ext cx="1655341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24" b="35269"/>
          <a:stretch/>
        </p:blipFill>
        <p:spPr bwMode="auto">
          <a:xfrm>
            <a:off x="1842679" y="3768"/>
            <a:ext cx="7294603" cy="5513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2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7" y="16025"/>
            <a:ext cx="1612486" cy="21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1"/>
            <a:ext cx="8706172" cy="133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587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525963"/>
          </a:xfrm>
        </p:spPr>
        <p:txBody>
          <a:bodyPr/>
          <a:lstStyle/>
          <a:p>
            <a:r>
              <a:rPr lang="ru-RU" dirty="0" smtClean="0"/>
              <a:t>70% времени бодрствования ребенок проводит в школе.</a:t>
            </a:r>
          </a:p>
          <a:p>
            <a:r>
              <a:rPr lang="ru-RU" dirty="0" smtClean="0"/>
              <a:t>По данным Института возрастной физиологии РАО 20-40% проблем со здоровьем связанно с школьной средой.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77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4188" y="1"/>
            <a:ext cx="5009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437" t="14300" b="60500"/>
          <a:stretch>
            <a:fillRect/>
          </a:stretch>
        </p:blipFill>
        <p:spPr bwMode="auto">
          <a:xfrm>
            <a:off x="0" y="2132855"/>
            <a:ext cx="9144000" cy="32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559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18404"/>
            <a:ext cx="4662003" cy="689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1907704" y="1506533"/>
            <a:ext cx="7236297" cy="5351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https://www.englishteachers.ru/uploadedfiles/waresimgs/2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"/>
            <a:ext cx="1763688" cy="240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37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740" y="0"/>
            <a:ext cx="47071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1" r="411" b="33564"/>
          <a:stretch/>
        </p:blipFill>
        <p:spPr bwMode="auto">
          <a:xfrm>
            <a:off x="2483768" y="0"/>
            <a:ext cx="6660232" cy="644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2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"/>
            <a:ext cx="1835696" cy="250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69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Практические принципы: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подача материала наиболее доступным рациональным способом</a:t>
            </a:r>
            <a:r>
              <a:rPr lang="ru-RU" dirty="0" smtClean="0"/>
              <a:t> (предполагает воздействие на все каналы); </a:t>
            </a:r>
          </a:p>
          <a:p>
            <a:r>
              <a:rPr lang="ru-RU" i="1" dirty="0" smtClean="0"/>
              <a:t>нестандартное размещение ученических рабочих мест в классе</a:t>
            </a:r>
            <a:r>
              <a:rPr lang="ru-RU" dirty="0" smtClean="0"/>
              <a:t>; </a:t>
            </a:r>
          </a:p>
          <a:p>
            <a:r>
              <a:rPr lang="ru-RU" i="1" dirty="0" smtClean="0"/>
              <a:t>чередование горизонтальных </a:t>
            </a:r>
            <a:r>
              <a:rPr lang="ru-RU" dirty="0" smtClean="0"/>
              <a:t>(работа за столом) и </a:t>
            </a:r>
            <a:r>
              <a:rPr lang="ru-RU" i="1" dirty="0" smtClean="0"/>
              <a:t>вертикальных рабочих плоскостей</a:t>
            </a:r>
            <a:r>
              <a:rPr lang="ru-RU" dirty="0" smtClean="0"/>
              <a:t>; </a:t>
            </a:r>
          </a:p>
          <a:p>
            <a:r>
              <a:rPr lang="ru-RU" i="1" dirty="0" smtClean="0"/>
              <a:t>использование разнообразных систем опроса;  </a:t>
            </a:r>
          </a:p>
          <a:p>
            <a:r>
              <a:rPr lang="ru-RU" i="1" dirty="0" smtClean="0"/>
              <a:t>музыкальное сопровождение;  </a:t>
            </a:r>
          </a:p>
          <a:p>
            <a:r>
              <a:rPr lang="ru-RU" i="1" dirty="0" smtClean="0"/>
              <a:t>групповой метод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766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1497"/>
            <a:ext cx="6779096" cy="9786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000125"/>
            <a:ext cx="8772525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7338591" cy="630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https://www.englishteachers.ru/uploadedfiles/waresimgs/2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" y="0"/>
            <a:ext cx="1405309" cy="189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11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HEru3SB1_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122754" cy="686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4624"/>
            <a:ext cx="2135344" cy="23488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522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8289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Подача материала доступным способом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97802"/>
            <a:ext cx="4123006" cy="556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1"/>
          <a:stretch/>
        </p:blipFill>
        <p:spPr bwMode="auto">
          <a:xfrm>
            <a:off x="588691" y="1772816"/>
            <a:ext cx="8555309" cy="203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69"/>
            <a:ext cx="1475656" cy="195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752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5752315" cy="683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367" cy="2492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252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" y="188639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5683"/>
            <a:ext cx="4518273" cy="6456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88565"/>
            <a:ext cx="6264696" cy="5961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550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Онлайн-апробация учебников</a:t>
            </a:r>
            <a:endParaRPr lang="ru-RU" sz="4000" b="1" dirty="0"/>
          </a:p>
        </p:txBody>
      </p:sp>
      <p:pic>
        <p:nvPicPr>
          <p:cNvPr id="31746" name="Picture 2" descr="HEru apro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7531596" cy="376579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5517232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Условия апробации указаны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https://www.englishteachers.ru/forum/index.php?showtopic=3295&amp;p=111552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35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dirty="0" smtClean="0"/>
              <a:t>Школьные факторы риска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6" cy="5472608"/>
          </a:xfrm>
        </p:spPr>
        <p:txBody>
          <a:bodyPr>
            <a:noAutofit/>
          </a:bodyPr>
          <a:lstStyle/>
          <a:p>
            <a:r>
              <a:rPr lang="ru-RU" dirty="0" smtClean="0"/>
              <a:t>Стрессовая педагогическая тактика; </a:t>
            </a:r>
          </a:p>
          <a:p>
            <a:r>
              <a:rPr lang="ru-RU" dirty="0" smtClean="0"/>
              <a:t>Несоответствие методик и технологий обучения возрастным и функциональным возможностям школьников; </a:t>
            </a:r>
          </a:p>
          <a:p>
            <a:r>
              <a:rPr lang="ru-RU" dirty="0" smtClean="0"/>
              <a:t>Несоблюдение элементарных физиологических и гигиенических требований к организации учебного процесса; </a:t>
            </a:r>
          </a:p>
          <a:p>
            <a:r>
              <a:rPr lang="ru-RU" dirty="0" smtClean="0"/>
              <a:t>Недостаточная грамотность родителей в вопросах сохранения здоровья детей; </a:t>
            </a:r>
          </a:p>
        </p:txBody>
      </p:sp>
    </p:spTree>
    <p:extLst>
      <p:ext uri="{BB962C8B-B14F-4D97-AF65-F5344CB8AC3E}">
        <p14:creationId xmlns:p14="http://schemas.microsoft.com/office/powerpoint/2010/main" val="284761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6864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0178" b="3908"/>
          <a:stretch>
            <a:fillRect/>
          </a:stretch>
        </p:blipFill>
        <p:spPr bwMode="auto">
          <a:xfrm>
            <a:off x="0" y="1340768"/>
            <a:ext cx="9131489" cy="49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2483768" y="1700808"/>
            <a:ext cx="72008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11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-315416"/>
            <a:ext cx="7920880" cy="1008112"/>
          </a:xfrm>
        </p:spPr>
        <p:txBody>
          <a:bodyPr/>
          <a:lstStyle/>
          <a:p>
            <a:r>
              <a:rPr lang="ru-RU" dirty="0" smtClean="0"/>
              <a:t>Конкурсы</a:t>
            </a:r>
            <a:endParaRPr lang="ru-RU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0" t="21315" r="4259" b="16636"/>
          <a:stretch>
            <a:fillRect/>
          </a:stretch>
        </p:blipFill>
        <p:spPr bwMode="auto">
          <a:xfrm>
            <a:off x="0" y="1628800"/>
            <a:ext cx="9144000" cy="379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948264" y="4653136"/>
            <a:ext cx="15121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988840"/>
            <a:ext cx="15121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733256"/>
            <a:ext cx="784887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Условия конкурса здесь </a:t>
            </a:r>
            <a:r>
              <a:rPr lang="ru-RU" dirty="0" smtClean="0"/>
              <a:t>- </a:t>
            </a:r>
            <a:r>
              <a:rPr lang="en-US" dirty="0" smtClean="0">
                <a:hlinkClick r:id="rId3"/>
              </a:rPr>
              <a:t>https://www.englishteachers.ru/forum/index.php?showtopic=3309#entry112147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6415" t="2571" r="24497" b="11310"/>
          <a:stretch>
            <a:fillRect/>
          </a:stretch>
        </p:blipFill>
        <p:spPr bwMode="auto">
          <a:xfrm>
            <a:off x="395536" y="406585"/>
            <a:ext cx="8280920" cy="645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814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ru-RU" dirty="0" smtClean="0"/>
              <a:t>Мы в социальных сетях</a:t>
            </a:r>
            <a:endParaRPr lang="ru-RU" dirty="0"/>
          </a:p>
        </p:txBody>
      </p:sp>
      <p:pic>
        <p:nvPicPr>
          <p:cNvPr id="66563" name="Picture 3"/>
          <p:cNvPicPr>
            <a:picLocks noChangeAspect="1" noChangeArrowheads="1"/>
          </p:cNvPicPr>
          <p:nvPr/>
        </p:nvPicPr>
        <p:blipFill>
          <a:blip r:embed="rId2" cstate="print"/>
          <a:srcRect l="4340" t="2778" r="21007" b="4167"/>
          <a:stretch>
            <a:fillRect/>
          </a:stretch>
        </p:blipFill>
        <p:spPr bwMode="auto">
          <a:xfrm>
            <a:off x="2304315" y="1340768"/>
            <a:ext cx="683968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t="3032" r="15495" b="4097"/>
          <a:stretch>
            <a:fillRect/>
          </a:stretch>
        </p:blipFill>
        <p:spPr bwMode="auto">
          <a:xfrm>
            <a:off x="179512" y="692696"/>
            <a:ext cx="712879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7981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Поддержка дополнительных учебных пособий издательства «Титул» 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www.englishteachers.ru/forum/index.php?showforum=65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396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56490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60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4096"/>
          </a:xfrm>
        </p:spPr>
        <p:txBody>
          <a:bodyPr/>
          <a:lstStyle/>
          <a:p>
            <a:r>
              <a:rPr lang="ru-RU" dirty="0" smtClean="0"/>
              <a:t>Школьные факторы риска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424936" cy="5472608"/>
          </a:xfrm>
        </p:spPr>
        <p:txBody>
          <a:bodyPr>
            <a:noAutofit/>
          </a:bodyPr>
          <a:lstStyle/>
          <a:p>
            <a:r>
              <a:rPr lang="ru-RU" dirty="0" smtClean="0"/>
              <a:t>Провалы в существующей системе физического воспитания; </a:t>
            </a:r>
          </a:p>
          <a:p>
            <a:r>
              <a:rPr lang="ru-RU" dirty="0" smtClean="0"/>
              <a:t> Интенсификация учебного процесса; </a:t>
            </a:r>
          </a:p>
          <a:p>
            <a:r>
              <a:rPr lang="ru-RU" dirty="0" smtClean="0"/>
              <a:t>Функциональная неграмотность педагога в вопросах охраны и укрепления здоровья; </a:t>
            </a:r>
          </a:p>
          <a:p>
            <a:r>
              <a:rPr lang="ru-RU" dirty="0" smtClean="0"/>
              <a:t>Частичное разрушение служб школьного медицинского контроля; </a:t>
            </a:r>
          </a:p>
          <a:p>
            <a:r>
              <a:rPr lang="ru-RU" dirty="0" smtClean="0"/>
              <a:t>Отсутствие системной работы по формированию ценности здоровья и здорового образа жизни. </a:t>
            </a:r>
          </a:p>
          <a:p>
            <a:pPr marL="0" indent="0" algn="r">
              <a:buNone/>
            </a:pPr>
            <a:r>
              <a:rPr lang="ru-RU" i="1" dirty="0" smtClean="0"/>
              <a:t>Исследования ИВФ РАО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96737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Здоровьесберегающие технологии включают: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</a:t>
            </a:r>
            <a:r>
              <a:rPr lang="ru-RU" dirty="0" smtClean="0"/>
              <a:t>словия обучения ребенка в школе (отсутствие стресса, адекватность требований, адекватность методик обучения и воспитания); </a:t>
            </a:r>
          </a:p>
          <a:p>
            <a:r>
              <a:rPr lang="ru-RU" dirty="0" smtClean="0"/>
              <a:t>рациональная организация учебного процесса (в соответствии с возрастными, индивидуальными особенностями и гигиеническими требованиями);</a:t>
            </a:r>
          </a:p>
          <a:p>
            <a:r>
              <a:rPr lang="ru-RU" dirty="0" smtClean="0"/>
              <a:t>соответствие учебной и физической нагрузки возрастным возможностям ребенка; </a:t>
            </a:r>
          </a:p>
          <a:p>
            <a:r>
              <a:rPr lang="ru-RU" dirty="0" smtClean="0"/>
              <a:t>необходимый, достаточный и рационально организованный двигательный режим;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27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Здоровьесберегающие технологии включают: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50691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учет особенностей возрастного развития школьников, особенностей памяти, мышления, работоспособности, активности и т.д. учащихся данной возрастной группы; </a:t>
            </a:r>
          </a:p>
          <a:p>
            <a:r>
              <a:rPr lang="ru-RU" sz="3600" dirty="0" smtClean="0"/>
              <a:t>создание благоприятного эмоционально-психологического климата.</a:t>
            </a:r>
          </a:p>
        </p:txBody>
      </p:sp>
    </p:spTree>
    <p:extLst>
      <p:ext uri="{BB962C8B-B14F-4D97-AF65-F5344CB8AC3E}">
        <p14:creationId xmlns:p14="http://schemas.microsoft.com/office/powerpoint/2010/main" val="192836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0"/>
            <a:ext cx="5076056" cy="677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55809" b="27184"/>
          <a:stretch>
            <a:fillRect/>
          </a:stretch>
        </p:blipFill>
        <p:spPr bwMode="auto">
          <a:xfrm>
            <a:off x="0" y="2975152"/>
            <a:ext cx="9296400" cy="211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959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1158"/>
            <a:ext cx="4502274" cy="629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3140968"/>
            <a:ext cx="72009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" y="0"/>
            <a:ext cx="1795442" cy="24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812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623</Words>
  <Application>Microsoft Office PowerPoint</Application>
  <PresentationFormat>Экран (4:3)</PresentationFormat>
  <Paragraphs>88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 Здоровьесберегающие технологии в обучении английскому языку </vt:lpstr>
      <vt:lpstr>Здоровье и технологии</vt:lpstr>
      <vt:lpstr>Интересные факты:</vt:lpstr>
      <vt:lpstr>Школьные факторы риска</vt:lpstr>
      <vt:lpstr>Школьные факторы риска</vt:lpstr>
      <vt:lpstr>Здоровьесберегающие технологии включают:</vt:lpstr>
      <vt:lpstr>Здоровьесберегающие технологии включают:</vt:lpstr>
      <vt:lpstr>Презентация PowerPoint</vt:lpstr>
      <vt:lpstr>Презентация PowerPoint</vt:lpstr>
      <vt:lpstr>Презентация PowerPoint</vt:lpstr>
      <vt:lpstr>Основные принципы:</vt:lpstr>
      <vt:lpstr>Основные принципы:</vt:lpstr>
      <vt:lpstr>Презентация PowerPoint</vt:lpstr>
      <vt:lpstr>Основные принципы здоровьесбережения:</vt:lpstr>
      <vt:lpstr>Презентация PowerPoint</vt:lpstr>
      <vt:lpstr>Социокультурный аспект</vt:lpstr>
      <vt:lpstr>Социокультурный аспект</vt:lpstr>
      <vt:lpstr>Презентация PowerPoint</vt:lpstr>
      <vt:lpstr>Основные принципы здоровьесбережения:</vt:lpstr>
      <vt:lpstr>EE11</vt:lpstr>
      <vt:lpstr>Привитие здорового образа жизни</vt:lpstr>
      <vt:lpstr>Основные принципы здоровьесбережения:</vt:lpstr>
      <vt:lpstr>Презентация PowerPoint</vt:lpstr>
      <vt:lpstr>Cоздание положительного эмоционального настроя</vt:lpstr>
      <vt:lpstr>Презентация PowerPoint</vt:lpstr>
      <vt:lpstr>Презентация PowerPoint</vt:lpstr>
      <vt:lpstr>Практические принципы: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Практические принципы:</vt:lpstr>
      <vt:lpstr>Презентация PowerPoint</vt:lpstr>
      <vt:lpstr>Презентация PowerPoint</vt:lpstr>
      <vt:lpstr>Подача материала доступным способом</vt:lpstr>
      <vt:lpstr>Презентация PowerPoint</vt:lpstr>
      <vt:lpstr>Презентация PowerPoint</vt:lpstr>
      <vt:lpstr>Онлайн-апробация учебников</vt:lpstr>
      <vt:lpstr>Конкурсы</vt:lpstr>
      <vt:lpstr>Конкурсы</vt:lpstr>
      <vt:lpstr>Мы в социальных сетях</vt:lpstr>
      <vt:lpstr>Презентация PowerPoint</vt:lpstr>
      <vt:lpstr>Спасибо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Здоровьесберегающие технологии в обучении английскому языку</dc:title>
  <dc:creator>Илья</dc:creator>
  <cp:lastModifiedBy>Илья</cp:lastModifiedBy>
  <cp:revision>22</cp:revision>
  <dcterms:created xsi:type="dcterms:W3CDTF">2015-08-26T18:00:34Z</dcterms:created>
  <dcterms:modified xsi:type="dcterms:W3CDTF">2015-08-27T06:48:30Z</dcterms:modified>
</cp:coreProperties>
</file>