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75" r:id="rId7"/>
    <p:sldId id="276" r:id="rId8"/>
    <p:sldId id="262" r:id="rId9"/>
    <p:sldId id="263" r:id="rId10"/>
    <p:sldId id="264" r:id="rId11"/>
    <p:sldId id="278" r:id="rId12"/>
    <p:sldId id="277" r:id="rId13"/>
    <p:sldId id="280" r:id="rId14"/>
    <p:sldId id="265" r:id="rId15"/>
    <p:sldId id="266" r:id="rId16"/>
    <p:sldId id="279" r:id="rId17"/>
    <p:sldId id="288" r:id="rId18"/>
    <p:sldId id="281" r:id="rId19"/>
    <p:sldId id="283" r:id="rId20"/>
    <p:sldId id="282" r:id="rId21"/>
    <p:sldId id="284" r:id="rId22"/>
    <p:sldId id="286" r:id="rId23"/>
    <p:sldId id="285" r:id="rId24"/>
    <p:sldId id="267" r:id="rId25"/>
    <p:sldId id="274" r:id="rId26"/>
    <p:sldId id="289" r:id="rId27"/>
    <p:sldId id="268" r:id="rId28"/>
    <p:sldId id="269" r:id="rId29"/>
    <p:sldId id="270" r:id="rId30"/>
    <p:sldId id="287" r:id="rId31"/>
    <p:sldId id="290" r:id="rId32"/>
    <p:sldId id="271" r:id="rId33"/>
    <p:sldId id="272" r:id="rId34"/>
    <p:sldId id="292" r:id="rId35"/>
    <p:sldId id="293" r:id="rId36"/>
    <p:sldId id="294" r:id="rId37"/>
    <p:sldId id="295" r:id="rId38"/>
    <p:sldId id="273" r:id="rId39"/>
    <p:sldId id="291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12A2"/>
    <a:srgbClr val="3815B7"/>
    <a:srgbClr val="00569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98C52-FADB-4623-86BB-6E5813D5B8B9}" type="datetimeFigureOut">
              <a:rPr lang="ru-RU"/>
              <a:pPr>
                <a:defRPr/>
              </a:pPr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82316-F55B-4A11-A6FA-C49A9AC466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F4FAC-604B-411A-9166-2B67878597D4}" type="datetimeFigureOut">
              <a:rPr lang="ru-RU"/>
              <a:pPr>
                <a:defRPr/>
              </a:pPr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E68AF-D978-416D-8F3A-3A4E04FE1E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9AA3B-C15A-45F8-ABB2-2FBAAC3DB2ED}" type="datetimeFigureOut">
              <a:rPr lang="ru-RU"/>
              <a:pPr>
                <a:defRPr/>
              </a:pPr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16BD7-8B76-4A7F-9F0B-D02340C89E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E4D9E-7EA4-4828-A43E-946494A229EF}" type="datetimeFigureOut">
              <a:rPr lang="ru-RU"/>
              <a:pPr>
                <a:defRPr/>
              </a:pPr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89B3B-045A-4102-A5B7-E02E610743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7BAA1-9ABC-4306-B8FB-D3BC052CED2C}" type="datetimeFigureOut">
              <a:rPr lang="ru-RU"/>
              <a:pPr>
                <a:defRPr/>
              </a:pPr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7CF2F-7553-4BEF-8486-28264222D2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9D919-9566-452D-93AB-4C416D641910}" type="datetimeFigureOut">
              <a:rPr lang="ru-RU"/>
              <a:pPr>
                <a:defRPr/>
              </a:pPr>
              <a:t>16.12.2014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127EE-04BE-4202-B4F1-E1E308CD03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98510-3A1E-4C57-96AB-DA54E5228098}" type="datetimeFigureOut">
              <a:rPr lang="ru-RU"/>
              <a:pPr>
                <a:defRPr/>
              </a:pPr>
              <a:t>16.12.2014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46221-31AA-4E10-B0DC-9CA76A045D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E39B4-1F6B-4FC6-80D7-1A64483DC4C7}" type="datetimeFigureOut">
              <a:rPr lang="ru-RU"/>
              <a:pPr>
                <a:defRPr/>
              </a:pPr>
              <a:t>16.12.2014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21D30-CE79-4EAA-B671-64265D7784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F2CBD-DF95-4995-9F7B-CAD00CBB5F9A}" type="datetimeFigureOut">
              <a:rPr lang="ru-RU"/>
              <a:pPr>
                <a:defRPr/>
              </a:pPr>
              <a:t>16.12.2014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815E3-1871-49EF-B1F4-A1619539F7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32DB6-B4F4-4AE7-9750-F746716A233A}" type="datetimeFigureOut">
              <a:rPr lang="ru-RU"/>
              <a:pPr>
                <a:defRPr/>
              </a:pPr>
              <a:t>16.12.2014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E0333-1351-4F9E-B3B5-D2D791DCE7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4B662-700B-4F5E-A7EE-67E606ADE2E1}" type="datetimeFigureOut">
              <a:rPr lang="ru-RU"/>
              <a:pPr>
                <a:defRPr/>
              </a:pPr>
              <a:t>16.12.2014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DEE65-EA44-46B7-8974-1FAEAF2DC0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88D53C-73D9-49A5-A874-092195970DC3}" type="datetimeFigureOut">
              <a:rPr lang="ru-RU"/>
              <a:pPr>
                <a:defRPr/>
              </a:pPr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3941C6D-E498-46A7-98EA-D180910293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60032" y="4941168"/>
            <a:ext cx="3528392" cy="1224136"/>
          </a:xfrm>
        </p:spPr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1100" u="sng" dirty="0" smtClean="0">
                <a:solidFill>
                  <a:srgbClr val="3112A2"/>
                </a:solidFill>
                <a:latin typeface="Arial Black" pitchFamily="34" charset="0"/>
              </a:rPr>
              <a:t>Буров Илья Михайлович</a:t>
            </a:r>
            <a:r>
              <a:rPr lang="ru-RU" sz="1100" dirty="0" smtClean="0">
                <a:solidFill>
                  <a:srgbClr val="3112A2"/>
                </a:solidFill>
                <a:latin typeface="Arial Black" pitchFamily="34" charset="0"/>
              </a:rPr>
              <a:t>, </a:t>
            </a:r>
          </a:p>
          <a:p>
            <a:pPr algn="l" fontAlgn="auto">
              <a:spcAft>
                <a:spcPts val="0"/>
              </a:spcAft>
              <a:defRPr/>
            </a:pPr>
            <a:r>
              <a:rPr lang="ru-RU" sz="1100" dirty="0" smtClean="0">
                <a:solidFill>
                  <a:srgbClr val="3112A2"/>
                </a:solidFill>
                <a:latin typeface="Arial Black" pitchFamily="34" charset="0"/>
              </a:rPr>
              <a:t>ведущий методист издательства «Титул», </a:t>
            </a:r>
          </a:p>
          <a:p>
            <a:pPr algn="l" fontAlgn="auto">
              <a:spcAft>
                <a:spcPts val="0"/>
              </a:spcAft>
              <a:defRPr/>
            </a:pPr>
            <a:r>
              <a:rPr lang="ru-RU" sz="1100" dirty="0" smtClean="0">
                <a:solidFill>
                  <a:srgbClr val="3112A2"/>
                </a:solidFill>
                <a:latin typeface="Arial Black" pitchFamily="34" charset="0"/>
              </a:rPr>
              <a:t>аспирант Университета Российской Академии Образования </a:t>
            </a:r>
          </a:p>
          <a:p>
            <a:pPr algn="l" fontAlgn="auto">
              <a:spcAft>
                <a:spcPts val="0"/>
              </a:spcAft>
              <a:defRPr/>
            </a:pPr>
            <a:r>
              <a:rPr lang="ru-RU" sz="1100" dirty="0" smtClean="0">
                <a:solidFill>
                  <a:srgbClr val="3112A2"/>
                </a:solidFill>
                <a:latin typeface="Arial Black" pitchFamily="34" charset="0"/>
              </a:rPr>
              <a:t>кафедры методики преподавания иностранных языков.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1988840"/>
            <a:ext cx="7560840" cy="187743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3815B7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Эффективные методы и приемы обучения диалогической речи </a:t>
            </a:r>
          </a:p>
          <a:p>
            <a:pPr algn="ctr"/>
            <a:r>
              <a:rPr lang="ru-RU" sz="2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3815B7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(на примере курсов “</a:t>
            </a:r>
            <a:r>
              <a:rPr lang="ru-RU" sz="2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3815B7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Enjoy</a:t>
            </a:r>
            <a:r>
              <a:rPr lang="ru-RU" sz="2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3815B7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2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3815B7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English</a:t>
            </a:r>
            <a:r>
              <a:rPr lang="ru-RU" sz="2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3815B7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”, “</a:t>
            </a:r>
            <a:r>
              <a:rPr lang="ru-RU" sz="2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3815B7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Happy</a:t>
            </a:r>
            <a:r>
              <a:rPr lang="ru-RU" sz="2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3815B7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2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3815B7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English.ru</a:t>
            </a:r>
            <a:r>
              <a:rPr lang="ru-RU" sz="2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3815B7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”, “</a:t>
            </a:r>
            <a:r>
              <a:rPr lang="ru-RU" sz="2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3815B7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New</a:t>
            </a:r>
            <a:r>
              <a:rPr lang="ru-RU" sz="2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3815B7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2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3815B7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Millennium</a:t>
            </a:r>
            <a:r>
              <a:rPr lang="ru-RU" sz="2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3815B7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2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3815B7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English</a:t>
            </a:r>
            <a:r>
              <a:rPr lang="ru-RU" sz="2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3815B7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” и обучающих компьютерных программ к ним)</a:t>
            </a:r>
            <a:endParaRPr lang="ru-RU" sz="2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3815B7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2053" name="Picture 5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476672"/>
            <a:ext cx="1893498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43691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2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60647"/>
            <a:ext cx="4524115" cy="6323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http://www.titul.ru/central/pickup.php?s=www_titul_ru&amp;i=ci2mc5nz0omr5rb013ownkfjt198wgzz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1858407" cy="2564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43691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60647"/>
            <a:ext cx="4709584" cy="6414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Илья\Desktop\аспирантура говорение\4 класс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1872208" cy="2564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1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8858" y="260648"/>
            <a:ext cx="4770328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7" descr="https://www.englishteachers.ru/uploadedfiles/waresimgs/2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692697"/>
            <a:ext cx="1751337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/>
          <a:srcRect l="18114" t="45455"/>
          <a:stretch>
            <a:fillRect/>
          </a:stretch>
        </p:blipFill>
        <p:spPr bwMode="auto">
          <a:xfrm>
            <a:off x="2915816" y="1340768"/>
            <a:ext cx="5694565" cy="50387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print"/>
          <a:srcRect l="18114" t="45455" b="49868"/>
          <a:stretch>
            <a:fillRect/>
          </a:stretch>
        </p:blipFill>
        <p:spPr bwMode="auto">
          <a:xfrm>
            <a:off x="2627784" y="980728"/>
            <a:ext cx="5976664" cy="79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59676"/>
            <a:ext cx="4608513" cy="65201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868" name="Picture 4" descr="https://www.englishteachers.ru/uploadedfiles/waresimgs/1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7" y="692697"/>
            <a:ext cx="2006150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436910"/>
          </a:xfrm>
        </p:spPr>
        <p:txBody>
          <a:bodyPr/>
          <a:lstStyle/>
          <a:p>
            <a:r>
              <a:rPr lang="ru-RU" dirty="0" smtClean="0"/>
              <a:t>Индуктивный метод: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412776"/>
            <a:ext cx="7632848" cy="4713387"/>
          </a:xfrm>
        </p:spPr>
        <p:txBody>
          <a:bodyPr/>
          <a:lstStyle/>
          <a:p>
            <a:pPr lvl="0"/>
            <a:endParaRPr lang="ru-RU" sz="2400" dirty="0" smtClean="0"/>
          </a:p>
          <a:p>
            <a:pPr lvl="0"/>
            <a:r>
              <a:rPr lang="ru-RU" sz="2400" dirty="0" smtClean="0"/>
              <a:t>постановка задачи, коллективное составление диалога под руководством преподавателя (этот этап постепенно свертывается и со временем выпадает);</a:t>
            </a:r>
          </a:p>
          <a:p>
            <a:pPr lvl="0"/>
            <a:endParaRPr lang="ru-RU" sz="2400" dirty="0" smtClean="0"/>
          </a:p>
          <a:p>
            <a:pPr lvl="0"/>
            <a:r>
              <a:rPr lang="ru-RU" sz="2400" dirty="0" smtClean="0"/>
              <a:t>ведение диалога совместно с учителем (со временем также опускается);</a:t>
            </a:r>
          </a:p>
          <a:p>
            <a:pPr lvl="0"/>
            <a:endParaRPr lang="ru-RU" sz="2400" dirty="0" smtClean="0"/>
          </a:p>
          <a:p>
            <a:pPr lvl="0"/>
            <a:r>
              <a:rPr lang="ru-RU" sz="2400" dirty="0" smtClean="0"/>
              <a:t>самостоятельное ведение диалога учащимися.</a:t>
            </a:r>
          </a:p>
          <a:p>
            <a:pPr>
              <a:buNone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43691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867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88639"/>
            <a:ext cx="4496215" cy="64766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675" name="Picture 3" descr="https://www.englishteachers.ru/uploadedfiles/waresimgs/3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692696"/>
            <a:ext cx="1758669" cy="2376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43691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788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404664"/>
            <a:ext cx="4691076" cy="6380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891" name="Picture 3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692696"/>
            <a:ext cx="1489106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8229600" cy="43691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32656"/>
            <a:ext cx="4710488" cy="63786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43691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60648"/>
            <a:ext cx="4664619" cy="638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b="29030"/>
          <a:stretch>
            <a:fillRect/>
          </a:stretch>
        </p:blipFill>
        <p:spPr bwMode="auto">
          <a:xfrm>
            <a:off x="2915816" y="764704"/>
            <a:ext cx="5600723" cy="5436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916" name="Picture 4" descr="https://www.englishteachers.ru/uploadedfiles/waresimgs/2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7" y="692697"/>
            <a:ext cx="1539054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43691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1990" y="375412"/>
            <a:ext cx="4827823" cy="6365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0292" y="3645024"/>
            <a:ext cx="6842148" cy="21899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66" name="Picture 6" descr="https://www.englishteachers.ru/uploadedfiles/waresimgs/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692696"/>
            <a:ext cx="1728192" cy="2291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Объект 2"/>
          <p:cNvSpPr>
            <a:spLocks noGrp="1"/>
          </p:cNvSpPr>
          <p:nvPr>
            <p:ph idx="1"/>
          </p:nvPr>
        </p:nvSpPr>
        <p:spPr>
          <a:xfrm>
            <a:off x="755576" y="1556792"/>
            <a:ext cx="7560840" cy="4608512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Диалог</a:t>
            </a:r>
            <a:r>
              <a:rPr lang="ru-RU" dirty="0" smtClean="0"/>
              <a:t> – это разговор двух лиц. Один из участников разговора является инициатором коммуникации (ее адресантом), другой – партнером по коммуникации (ее адресатом).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https://www.englishteachers.ru/uploadedfiles/waresimgs/3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92696"/>
            <a:ext cx="1944216" cy="25383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78564" y="332656"/>
            <a:ext cx="4694620" cy="6336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4621" t="16341" r="8142" b="72295"/>
          <a:stretch>
            <a:fillRect/>
          </a:stretch>
        </p:blipFill>
        <p:spPr bwMode="auto">
          <a:xfrm>
            <a:off x="2591272" y="1340768"/>
            <a:ext cx="655272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260648"/>
            <a:ext cx="4565474" cy="6320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9" descr="http://www.titul.ru/central/pickup.php?s=www_titul_ru&amp;i=ci2mc5nz0omr5rb013ownkfjt198wgzz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1858407" cy="2564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http://www.titul.ru/central/pickup.php?s=www_titul_ru&amp;i=ci2mc5nz0omr5rb013ownkfjt198wgzz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1858407" cy="2564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6357" y="260350"/>
            <a:ext cx="4561536" cy="631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Илья\Desktop\аспирантура говорение\4 класс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1872208" cy="2564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6224" y="260350"/>
            <a:ext cx="4501802" cy="6319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6" name="Picture 8" descr="https://www.englishteachers.ru/uploadedfiles/waresimgs/3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7" y="692696"/>
            <a:ext cx="1512168" cy="20802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t="51979"/>
          <a:stretch>
            <a:fillRect/>
          </a:stretch>
        </p:blipFill>
        <p:spPr bwMode="auto">
          <a:xfrm>
            <a:off x="2699792" y="1988840"/>
            <a:ext cx="6088414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43691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Важно показать вариативность ответов: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2060848"/>
            <a:ext cx="4320480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3068960"/>
            <a:ext cx="3240360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076056" y="3068960"/>
            <a:ext cx="3240360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4365104"/>
            <a:ext cx="3240360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483768" y="2132856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 like this book very </a:t>
            </a:r>
            <a:r>
              <a:rPr lang="en-US" sz="2800" dirty="0" smtClean="0"/>
              <a:t>much.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755576" y="3068961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So do I.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5076056" y="3068960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What is it about?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2987824" y="4365104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And I don’t.</a:t>
            </a:r>
            <a:endParaRPr lang="ru-RU" sz="2800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 flipH="1">
            <a:off x="2771800" y="2708920"/>
            <a:ext cx="792088" cy="288032"/>
          </a:xfrm>
          <a:prstGeom prst="straightConnector1">
            <a:avLst/>
          </a:prstGeom>
          <a:ln>
            <a:headEnd w="lg" len="lg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508104" y="2708920"/>
            <a:ext cx="504056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4644008" y="2708920"/>
            <a:ext cx="0" cy="15841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0462" y="260648"/>
            <a:ext cx="4633688" cy="6480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 r="14529" b="84022"/>
          <a:stretch>
            <a:fillRect/>
          </a:stretch>
        </p:blipFill>
        <p:spPr bwMode="auto">
          <a:xfrm>
            <a:off x="3419872" y="0"/>
            <a:ext cx="5256584" cy="1374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1" name="Picture 3" descr="https://www.englishteachers.ru/uploadedfiles/waresimgs/2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692696"/>
            <a:ext cx="2016691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Y:\Titul-OKT\Для ОГР\EE10P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9247" t="13289" r="9838" b="13622"/>
          <a:stretch>
            <a:fillRect/>
          </a:stretch>
        </p:blipFill>
        <p:spPr bwMode="auto">
          <a:xfrm>
            <a:off x="2195736" y="1628800"/>
            <a:ext cx="6263225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92313" cy="1989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7416824" cy="43691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Применение ОКП для обучения диалогической речи</a:t>
            </a:r>
            <a:endParaRPr lang="ru-RU" dirty="0"/>
          </a:p>
        </p:txBody>
      </p:sp>
      <p:pic>
        <p:nvPicPr>
          <p:cNvPr id="26626" name="Picture 2" descr="https://www.englishteachers.ru/uploadedfiles/waresimgs/3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88840"/>
            <a:ext cx="1584176" cy="1584176"/>
          </a:xfrm>
          <a:prstGeom prst="rect">
            <a:avLst/>
          </a:prstGeom>
          <a:noFill/>
        </p:spPr>
      </p:pic>
      <p:pic>
        <p:nvPicPr>
          <p:cNvPr id="26628" name="Picture 4" descr="https://www.englishteachers.ru/uploadedfiles/waresimgs/3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573016"/>
            <a:ext cx="1440159" cy="1377543"/>
          </a:xfrm>
          <a:prstGeom prst="rect">
            <a:avLst/>
          </a:prstGeom>
          <a:noFill/>
        </p:spPr>
      </p:pic>
      <p:pic>
        <p:nvPicPr>
          <p:cNvPr id="26630" name="Picture 6" descr="https://www.englishteachers.ru/uploadedfiles/waresimgs/3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869160"/>
            <a:ext cx="1670349" cy="1366293"/>
          </a:xfrm>
          <a:prstGeom prst="rect">
            <a:avLst/>
          </a:prstGeom>
          <a:noFill/>
        </p:spPr>
      </p:pic>
      <p:pic>
        <p:nvPicPr>
          <p:cNvPr id="26632" name="Picture 8" descr="https://www.englishteachers.ru/uploadedfiles/waresimgs/4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1988840"/>
            <a:ext cx="1584176" cy="1584176"/>
          </a:xfrm>
          <a:prstGeom prst="rect">
            <a:avLst/>
          </a:prstGeom>
          <a:noFill/>
        </p:spPr>
      </p:pic>
      <p:pic>
        <p:nvPicPr>
          <p:cNvPr id="26634" name="Picture 10" descr="https://www.englishteachers.ru/uploadedfiles/waresimgs/47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3501008"/>
            <a:ext cx="1512168" cy="1512168"/>
          </a:xfrm>
          <a:prstGeom prst="rect">
            <a:avLst/>
          </a:prstGeom>
          <a:noFill/>
        </p:spPr>
      </p:pic>
      <p:pic>
        <p:nvPicPr>
          <p:cNvPr id="26636" name="Picture 12" descr="https://www.englishteachers.ru/uploadedfiles/waresimgs/47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4872843"/>
            <a:ext cx="1479848" cy="1404157"/>
          </a:xfrm>
          <a:prstGeom prst="rect">
            <a:avLst/>
          </a:prstGeom>
          <a:noFill/>
        </p:spPr>
      </p:pic>
      <p:pic>
        <p:nvPicPr>
          <p:cNvPr id="26638" name="Picture 14" descr="https://www.englishteachers.ru/uploadedfiles/waresimgs/41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40153" y="1988841"/>
            <a:ext cx="1512168" cy="1512168"/>
          </a:xfrm>
          <a:prstGeom prst="rect">
            <a:avLst/>
          </a:prstGeom>
          <a:noFill/>
        </p:spPr>
      </p:pic>
      <p:pic>
        <p:nvPicPr>
          <p:cNvPr id="26640" name="Picture 16" descr="https://www.englishteachers.ru/uploadedfiles/waresimgs/43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48264" y="3501008"/>
            <a:ext cx="1440160" cy="1440160"/>
          </a:xfrm>
          <a:prstGeom prst="rect">
            <a:avLst/>
          </a:prstGeom>
          <a:noFill/>
        </p:spPr>
      </p:pic>
      <p:pic>
        <p:nvPicPr>
          <p:cNvPr id="26642" name="Picture 18" descr="https://www.englishteachers.ru/uploadedfiles/waresimgs/34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12160" y="4941168"/>
            <a:ext cx="1368152" cy="1368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268760"/>
            <a:ext cx="8229600" cy="436910"/>
          </a:xfrm>
        </p:spPr>
        <p:txBody>
          <a:bodyPr/>
          <a:lstStyle/>
          <a:p>
            <a:r>
              <a:rPr lang="ru-RU" dirty="0" smtClean="0"/>
              <a:t>Ролевая игра в обучении</a:t>
            </a:r>
            <a:br>
              <a:rPr lang="ru-RU" dirty="0" smtClean="0"/>
            </a:br>
            <a:r>
              <a:rPr lang="ru-RU" dirty="0" smtClean="0"/>
              <a:t>диалогической речи: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916832"/>
            <a:ext cx="7632848" cy="4209331"/>
          </a:xfrm>
        </p:spPr>
        <p:txBody>
          <a:bodyPr/>
          <a:lstStyle/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Ролевая игра — это своеобразный учебный прием, при котором учащийся должен свободно говорить в рамках заданных обстоятельств, выступая в роли одного </a:t>
            </a:r>
            <a:r>
              <a:rPr lang="ru-RU" sz="2400" b="1" dirty="0" smtClean="0"/>
              <a:t>из</a:t>
            </a:r>
            <a:r>
              <a:rPr lang="ru-RU" sz="2400" b="1" dirty="0" smtClean="0"/>
              <a:t> </a:t>
            </a:r>
            <a:r>
              <a:rPr lang="ru-RU" sz="2400" b="1" dirty="0" smtClean="0"/>
              <a:t>участников иноязычного общения</a:t>
            </a:r>
            <a:r>
              <a:rPr lang="ru-RU" sz="2400" dirty="0" smtClean="0"/>
              <a:t>.</a:t>
            </a:r>
          </a:p>
          <a:p>
            <a:pPr>
              <a:buNone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Включает этапы: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600200"/>
            <a:ext cx="7416824" cy="4525963"/>
          </a:xfrm>
        </p:spPr>
        <p:txBody>
          <a:bodyPr/>
          <a:lstStyle/>
          <a:p>
            <a:r>
              <a:rPr lang="ru-RU" dirty="0" smtClean="0"/>
              <a:t>ознакомление с ситуацией; </a:t>
            </a:r>
          </a:p>
          <a:p>
            <a:r>
              <a:rPr lang="ru-RU" dirty="0" smtClean="0"/>
              <a:t>постановка задач;</a:t>
            </a:r>
          </a:p>
          <a:p>
            <a:r>
              <a:rPr lang="ru-RU" dirty="0" smtClean="0"/>
              <a:t>инсценировка.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Объект 2"/>
          <p:cNvSpPr>
            <a:spLocks noGrp="1"/>
          </p:cNvSpPr>
          <p:nvPr>
            <p:ph idx="1"/>
          </p:nvPr>
        </p:nvSpPr>
        <p:spPr>
          <a:xfrm>
            <a:off x="755576" y="692696"/>
            <a:ext cx="7560840" cy="547260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Особенности диалога:</a:t>
            </a:r>
          </a:p>
          <a:p>
            <a:r>
              <a:rPr lang="ru-RU" dirty="0" smtClean="0"/>
              <a:t>устная форма общения;</a:t>
            </a:r>
          </a:p>
          <a:p>
            <a:r>
              <a:rPr lang="ru-RU" dirty="0" smtClean="0"/>
              <a:t>краткость;</a:t>
            </a:r>
          </a:p>
          <a:p>
            <a:r>
              <a:rPr lang="ru-RU" dirty="0" smtClean="0"/>
              <a:t>спонтанность (неожиданность);</a:t>
            </a:r>
          </a:p>
          <a:p>
            <a:r>
              <a:rPr lang="ru-RU" dirty="0" smtClean="0"/>
              <a:t>экспрессивность (использование разговорных формул, клише);</a:t>
            </a:r>
          </a:p>
          <a:p>
            <a:r>
              <a:rPr lang="ru-RU" dirty="0" smtClean="0"/>
              <a:t>свободное от строгих норм речи синтаксическое оформление высказывания. 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6054" y="404664"/>
            <a:ext cx="4406268" cy="6120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060" name="Picture 4" descr="https://www.englishteachers.ru/uploadedfiles/waresimgs/1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7" y="692696"/>
            <a:ext cx="1794976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62353"/>
          <a:stretch>
            <a:fillRect/>
          </a:stretch>
        </p:blipFill>
        <p:spPr bwMode="auto">
          <a:xfrm>
            <a:off x="2339752" y="3068960"/>
            <a:ext cx="6609402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476672"/>
            <a:ext cx="4947330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4" descr="https://www.englishteachers.ru/uploadedfiles/waresimgs/1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692696"/>
            <a:ext cx="1656184" cy="2254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Прием «Горячий стул»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600200"/>
            <a:ext cx="7632848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Представляет собой творческое ролевое задание в качестве эффективного инструмента для обсуждения проблемных вопросов, взаимообмена информацией.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Прием «Горячий стул»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600200"/>
            <a:ext cx="7632848" cy="4525963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/>
              <a:t>Алгоритм реализации метода:</a:t>
            </a:r>
            <a:endParaRPr lang="ru-RU" sz="2000" dirty="0" smtClean="0"/>
          </a:p>
          <a:p>
            <a:r>
              <a:rPr lang="ru-RU" sz="2000" dirty="0" smtClean="0"/>
              <a:t>ученикам назначается роль определенного персонажа, либо они сами придумывают роль, имеющую отношение к поставленному вопросу;</a:t>
            </a:r>
          </a:p>
          <a:p>
            <a:r>
              <a:rPr lang="ru-RU" sz="2000" dirty="0" smtClean="0"/>
              <a:t>ученики анализируют свои роли в группах или самостоятельно;</a:t>
            </a:r>
          </a:p>
          <a:p>
            <a:r>
              <a:rPr lang="ru-RU" sz="2000" dirty="0" smtClean="0"/>
              <a:t>другие участники групп продумывают сложные вопросы для человека, располагающегося на «горячем» стуле;</a:t>
            </a:r>
          </a:p>
          <a:p>
            <a:r>
              <a:rPr lang="ru-RU" sz="2000" dirty="0" smtClean="0"/>
              <a:t>обсуждаемый герой садится на «горячий» стул, и одноклассники его опрашивают. Это поможет ученикам почувствовать сопереживание определенному человеку или свою сопричастность с той точкой зрения, мнением, которое они не разделяют.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634082"/>
          </a:xfrm>
        </p:spPr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</a:rPr>
              <a:t>Критерии оценивания </a:t>
            </a:r>
            <a:b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</a:rPr>
            </a:b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010" y="1600200"/>
            <a:ext cx="703798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634082"/>
          </a:xfrm>
        </p:spPr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</a:rPr>
              <a:t>Критерии оценивания </a:t>
            </a:r>
            <a:b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</a:rPr>
            </a:b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79261022"/>
              </p:ext>
            </p:extLst>
          </p:nvPr>
        </p:nvGraphicFramePr>
        <p:xfrm>
          <a:off x="755576" y="1268760"/>
          <a:ext cx="7633593" cy="4968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0725"/>
                <a:gridCol w="6092868"/>
              </a:tblGrid>
              <a:tr h="767828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оценка</a:t>
                      </a:r>
                      <a:endParaRPr lang="ru-RU" sz="2800" dirty="0"/>
                    </a:p>
                  </a:txBody>
                  <a:tcPr marL="91449" marR="91449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критерии</a:t>
                      </a:r>
                      <a:endParaRPr lang="ru-RU" sz="2800" dirty="0"/>
                    </a:p>
                  </a:txBody>
                  <a:tcPr marL="91449" marR="91449" marT="45718" marB="45718"/>
                </a:tc>
              </a:tr>
              <a:tr h="4200476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4</a:t>
                      </a:r>
                      <a:endParaRPr lang="ru-RU" sz="4800" dirty="0"/>
                    </a:p>
                  </a:txBody>
                  <a:tcPr marL="91449" marR="91449" marT="45718" marB="45718"/>
                </a:tc>
                <a:tc>
                  <a:txBody>
                    <a:bodyPr/>
                    <a:lstStyle/>
                    <a:p>
                      <a:r>
                        <a:rPr lang="ru-RU" sz="2200" dirty="0" smtClean="0"/>
                        <a:t>Учащийся</a:t>
                      </a:r>
                      <a:r>
                        <a:rPr lang="ru-RU" sz="2200" baseline="0" dirty="0" smtClean="0"/>
                        <a:t> показывает хороший уровень понимания задания, однако приходится повторить вопрос. Он достаточно свободно ведет беседу, излагая не только факты, но и свое личное мнение по теме общения. Владеет техникой участия в беседе, но ему не всегда удается спонтанно отреагировать на изменения речевого поведения партнера. Владеет компенсаторными умениями, хотя их арсенал недостаточно разнообразен. В речи встречаются лексические и грамматические ошибки, но они не препятствуют общению.</a:t>
                      </a:r>
                      <a:endParaRPr lang="ru-RU" sz="2200" dirty="0"/>
                    </a:p>
                  </a:txBody>
                  <a:tcPr marL="91449" marR="91449" marT="45718" marB="45718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634082"/>
          </a:xfrm>
        </p:spPr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</a:rPr>
              <a:t>Критерии оценивания </a:t>
            </a:r>
            <a:b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</a:rPr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99885176"/>
              </p:ext>
            </p:extLst>
          </p:nvPr>
        </p:nvGraphicFramePr>
        <p:xfrm>
          <a:off x="683568" y="1268760"/>
          <a:ext cx="7848872" cy="5062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4316"/>
                <a:gridCol w="6534556"/>
              </a:tblGrid>
              <a:tr h="458759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оценка</a:t>
                      </a:r>
                      <a:endParaRPr lang="ru-RU" sz="2800" dirty="0"/>
                    </a:p>
                  </a:txBody>
                  <a:tcPr marL="91449" marR="91449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критерии</a:t>
                      </a:r>
                      <a:endParaRPr lang="ru-RU" sz="2400" dirty="0"/>
                    </a:p>
                  </a:txBody>
                  <a:tcPr marL="91449" marR="91449" marT="45732" marB="45732"/>
                </a:tc>
              </a:tr>
              <a:tr h="4544372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3</a:t>
                      </a:r>
                      <a:endParaRPr lang="ru-RU" sz="4800" dirty="0"/>
                    </a:p>
                  </a:txBody>
                  <a:tcPr marL="91449" marR="91449" marT="45732" marB="45732"/>
                </a:tc>
                <a:tc>
                  <a:txBody>
                    <a:bodyPr/>
                    <a:lstStyle/>
                    <a:p>
                      <a:r>
                        <a:rPr lang="ru-RU" sz="2000" baseline="0" dirty="0" smtClean="0"/>
                        <a:t>Учащийся демонстрирует общее понимание обращенных к нему вопросов и желание участвовать в разговоре. Способность выхода из затруднений, возникающих в процессе общения выражена недостаточно. Он может определить необходимость в той или иной информации и выразить свое мнение, используя простейшие языковые формы. Он часто нуждается в повторении и объяснении вопросов, возникающих входе общения. Его ответы не отличаются разнообразием используемых единиц языка и структурно однообразны. В процессе общения учащийся часто делает неоправданные паузы. Не логичен, говорит выученным текстом.</a:t>
                      </a:r>
                      <a:endParaRPr lang="ru-RU" sz="2000" dirty="0"/>
                    </a:p>
                  </a:txBody>
                  <a:tcPr marL="91449" marR="91449" marT="45732" marB="45732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634082"/>
          </a:xfrm>
        </p:spPr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</a:rPr>
              <a:t>Критерии оценивания </a:t>
            </a:r>
            <a:b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</a:rPr>
            </a:b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90801575"/>
              </p:ext>
            </p:extLst>
          </p:nvPr>
        </p:nvGraphicFramePr>
        <p:xfrm>
          <a:off x="683569" y="1412776"/>
          <a:ext cx="7776864" cy="47619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9642"/>
                <a:gridCol w="6207222"/>
              </a:tblGrid>
              <a:tr h="647157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оценка</a:t>
                      </a:r>
                      <a:endParaRPr lang="ru-RU" sz="2800" dirty="0"/>
                    </a:p>
                  </a:txBody>
                  <a:tcPr marL="91449" marR="91449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критерии</a:t>
                      </a:r>
                      <a:endParaRPr lang="ru-RU" sz="2800" dirty="0"/>
                    </a:p>
                  </a:txBody>
                  <a:tcPr marL="91449" marR="91449" marT="45732" marB="45732"/>
                </a:tc>
              </a:tr>
              <a:tr h="3975481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2</a:t>
                      </a:r>
                      <a:endParaRPr lang="ru-RU" sz="4800" dirty="0"/>
                    </a:p>
                  </a:txBody>
                  <a:tcPr marL="91449" marR="91449" marT="45732" marB="45732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 smtClean="0"/>
                        <a:t>Учащийся</a:t>
                      </a:r>
                      <a:r>
                        <a:rPr lang="ru-RU" sz="2200" baseline="0" dirty="0" smtClean="0"/>
                        <a:t>  испытывает трудности в понимании обращенной к нему речи и участии в общении. Он часто просит повторить вопрос  и говорить медленнее. Его ответы состоят из коротких фраз с использованием ограниченного набора речевых единиц и моделей языка. Не умеет адекватно реагировать на речь участников общения. Высказывание может содержать лексико-грамматические ошибки, затрудняющие понимание высказывания и даже делающего его невозможным.</a:t>
                      </a:r>
                      <a:endParaRPr lang="ru-RU" sz="2200" dirty="0" smtClean="0"/>
                    </a:p>
                    <a:p>
                      <a:endParaRPr lang="ru-RU" sz="2200" dirty="0"/>
                    </a:p>
                  </a:txBody>
                  <a:tcPr marL="91449" marR="91449" marT="45732" marB="45732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Резюме: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600200"/>
            <a:ext cx="7632848" cy="4525963"/>
          </a:xfrm>
        </p:spPr>
        <p:txBody>
          <a:bodyPr/>
          <a:lstStyle/>
          <a:p>
            <a:r>
              <a:rPr lang="ru-RU" sz="2000" dirty="0" smtClean="0"/>
              <a:t>существует множество методов и приемов обучения диалогической речи на современном этапе преподавания иностранных языков;</a:t>
            </a:r>
          </a:p>
          <a:p>
            <a:r>
              <a:rPr lang="ru-RU" sz="2000" dirty="0" smtClean="0"/>
              <a:t>ОКП  помогают обучать диалогической речи и имеют необходимое количество разнообразных упражнений;</a:t>
            </a:r>
          </a:p>
          <a:p>
            <a:r>
              <a:rPr lang="ru-RU" sz="2000" dirty="0" smtClean="0"/>
              <a:t>Коммуникативная технология уделяет важную роль обучению диалогической речи.</a:t>
            </a:r>
          </a:p>
          <a:p>
            <a:endParaRPr lang="ru-RU" sz="2000" dirty="0" smtClean="0"/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Рекомендуемая литература: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600200"/>
            <a:ext cx="7632848" cy="4637112"/>
          </a:xfrm>
        </p:spPr>
        <p:txBody>
          <a:bodyPr/>
          <a:lstStyle/>
          <a:p>
            <a:pPr marL="457200" indent="-457200">
              <a:defRPr/>
            </a:pPr>
            <a:r>
              <a:rPr lang="ru-RU" sz="2000" dirty="0" smtClean="0">
                <a:latin typeface="+mj-lt"/>
              </a:rPr>
              <a:t>Методика обучения иностранным языкам: традиции и современность, под редакцией: А.А. Миролюбова, Обнинск, «Титул», 2012</a:t>
            </a:r>
          </a:p>
          <a:p>
            <a:pPr marL="457200" indent="-457200">
              <a:defRPr/>
            </a:pPr>
            <a:r>
              <a:rPr lang="ru-RU" sz="2000" dirty="0" smtClean="0"/>
              <a:t>Использование учебно-речевых ситуаций при обучении устной речи на иностранном языке: </a:t>
            </a:r>
            <a:r>
              <a:rPr lang="ru-RU" sz="2000" dirty="0" err="1" smtClean="0"/>
              <a:t>Вайсбурд</a:t>
            </a:r>
            <a:r>
              <a:rPr lang="ru-RU" sz="2000" dirty="0" smtClean="0"/>
              <a:t> М. Л. «Титул», 2001</a:t>
            </a:r>
            <a:endParaRPr lang="ru-RU" sz="2000" dirty="0" smtClean="0">
              <a:latin typeface="+mj-lt"/>
            </a:endParaRPr>
          </a:p>
          <a:p>
            <a:pPr marL="457200" indent="-457200">
              <a:defRPr/>
            </a:pPr>
            <a:r>
              <a:rPr lang="ru-RU" sz="2000" dirty="0" smtClean="0">
                <a:latin typeface="+mj-lt"/>
              </a:rPr>
              <a:t>Методика обучения речевому общению на иностранном языке, автор: А.Н. Щукин, Москва, 2011</a:t>
            </a:r>
          </a:p>
          <a:p>
            <a:pPr marL="457200" indent="-457200">
              <a:defRPr/>
            </a:pPr>
            <a:r>
              <a:rPr lang="ru-RU" sz="2000" dirty="0" smtClean="0">
                <a:latin typeface="+mj-lt"/>
              </a:rPr>
              <a:t>Теория методики: принципы иноязычного образования – Книга 6, автор: Е.И. Пассов,</a:t>
            </a:r>
            <a:r>
              <a:rPr lang="en-US" sz="2000" dirty="0" smtClean="0">
                <a:latin typeface="+mj-lt"/>
              </a:rPr>
              <a:t> </a:t>
            </a:r>
            <a:r>
              <a:rPr lang="ru-RU" sz="2000" dirty="0" smtClean="0">
                <a:latin typeface="+mj-lt"/>
              </a:rPr>
              <a:t>Елец:, 2013 – 603 с.</a:t>
            </a:r>
            <a:endParaRPr lang="en-US" sz="2000" dirty="0" smtClean="0">
              <a:latin typeface="+mj-lt"/>
            </a:endParaRPr>
          </a:p>
          <a:p>
            <a:r>
              <a:rPr lang="en-GB" sz="2000" dirty="0" smtClean="0">
                <a:latin typeface="+mj-lt"/>
              </a:rPr>
              <a:t> </a:t>
            </a:r>
            <a:r>
              <a:rPr lang="ru-RU" sz="2000" dirty="0" smtClean="0">
                <a:latin typeface="+mj-lt"/>
              </a:rPr>
              <a:t>Методика обучения иностранным языкам в начальной и основной общеобразовательной школе (Под ред. В.М. Филатова).- Ростов-на-Дону 2004</a:t>
            </a:r>
            <a:r>
              <a:rPr lang="en-GB" sz="2000" dirty="0" smtClean="0">
                <a:latin typeface="+mj-lt"/>
              </a:rPr>
              <a:t>. </a:t>
            </a:r>
          </a:p>
          <a:p>
            <a:r>
              <a:rPr lang="en-GB" sz="2000" dirty="0" smtClean="0">
                <a:latin typeface="+mj-lt"/>
              </a:rPr>
              <a:t>Michael Harris, David Mower, Anna </a:t>
            </a:r>
            <a:r>
              <a:rPr lang="en-GB" sz="2000" dirty="0" err="1" smtClean="0">
                <a:latin typeface="+mj-lt"/>
              </a:rPr>
              <a:t>Sikorzynska</a:t>
            </a:r>
            <a:r>
              <a:rPr lang="en-GB" sz="2000" dirty="0" smtClean="0">
                <a:latin typeface="+mj-lt"/>
              </a:rPr>
              <a:t> “Opportunities” (Pre- </a:t>
            </a:r>
            <a:r>
              <a:rPr lang="en-GB" sz="2000" dirty="0" err="1" smtClean="0">
                <a:latin typeface="+mj-lt"/>
              </a:rPr>
              <a:t>Intermediate,Intermediate</a:t>
            </a:r>
            <a:r>
              <a:rPr lang="en-GB" sz="2000" dirty="0" smtClean="0">
                <a:latin typeface="+mj-lt"/>
              </a:rPr>
              <a:t>)</a:t>
            </a:r>
          </a:p>
          <a:p>
            <a:endParaRPr lang="ru-RU" sz="2000" dirty="0" smtClean="0"/>
          </a:p>
          <a:p>
            <a:pPr marL="457200" indent="-457200">
              <a:buFont typeface="Arial" pitchFamily="34" charset="0"/>
              <a:buAutoNum type="arabicPeriod"/>
              <a:defRPr/>
            </a:pPr>
            <a:endParaRPr lang="ru-RU" sz="2000" b="1" i="1" dirty="0" smtClean="0"/>
          </a:p>
          <a:p>
            <a:endParaRPr lang="ru-RU" sz="2000" dirty="0" smtClean="0"/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Объект 2"/>
          <p:cNvSpPr>
            <a:spLocks noGrp="1"/>
          </p:cNvSpPr>
          <p:nvPr>
            <p:ph idx="1"/>
          </p:nvPr>
        </p:nvSpPr>
        <p:spPr>
          <a:xfrm>
            <a:off x="755576" y="692696"/>
            <a:ext cx="7560840" cy="547260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Умения обеспечивающие беседу:</a:t>
            </a:r>
          </a:p>
          <a:p>
            <a:pPr algn="ctr">
              <a:buNone/>
            </a:pPr>
            <a:endParaRPr lang="ru-RU" dirty="0" smtClean="0"/>
          </a:p>
          <a:p>
            <a:r>
              <a:rPr lang="ru-RU" sz="2800" dirty="0" smtClean="0"/>
              <a:t>стимулирование собеседника на высказывание;</a:t>
            </a:r>
          </a:p>
          <a:p>
            <a:r>
              <a:rPr lang="ru-RU" sz="2800" dirty="0" smtClean="0"/>
              <a:t>реагирование на речевой стимул;</a:t>
            </a:r>
          </a:p>
          <a:p>
            <a:r>
              <a:rPr lang="ru-RU" sz="2800" dirty="0" smtClean="0"/>
              <a:t>развертывание реплики ответа.  </a:t>
            </a:r>
          </a:p>
          <a:p>
            <a:pPr algn="ctr">
              <a:buNone/>
            </a:pPr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7" y="162856"/>
            <a:ext cx="4752528" cy="6537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Users\Илья\Desktop\аспирантура говорение\2 класс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6712"/>
            <a:ext cx="1759544" cy="2431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16632"/>
            <a:ext cx="4688582" cy="65457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48" name="Picture 4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764704"/>
            <a:ext cx="1872208" cy="2059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88640"/>
            <a:ext cx="4746021" cy="6465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4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692696"/>
            <a:ext cx="1382741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Приемы обучения: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600200"/>
            <a:ext cx="7632848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Два основных пути:</a:t>
            </a:r>
          </a:p>
          <a:p>
            <a:r>
              <a:rPr lang="ru-RU" dirty="0" smtClean="0"/>
              <a:t>дедуктивный –  путь сверху вниз от диалога к усвоению его отдельных реплик;</a:t>
            </a:r>
          </a:p>
          <a:p>
            <a:r>
              <a:rPr lang="ru-RU" dirty="0" smtClean="0"/>
              <a:t>индуктивный – путь снизу вверх (</a:t>
            </a:r>
            <a:r>
              <a:rPr lang="en-US" dirty="0" smtClean="0"/>
              <a:t>bottom-up processing)</a:t>
            </a:r>
            <a:r>
              <a:rPr lang="ru-RU" dirty="0" smtClean="0"/>
              <a:t>, от отдельных реплик к диалогу.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436910"/>
          </a:xfrm>
        </p:spPr>
        <p:txBody>
          <a:bodyPr/>
          <a:lstStyle/>
          <a:p>
            <a:r>
              <a:rPr lang="ru-RU" dirty="0" smtClean="0"/>
              <a:t>Дедуктивный метод: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196752"/>
            <a:ext cx="7632848" cy="4713387"/>
          </a:xfrm>
        </p:spPr>
        <p:txBody>
          <a:bodyPr/>
          <a:lstStyle/>
          <a:p>
            <a:pPr>
              <a:buNone/>
            </a:pPr>
            <a:endParaRPr lang="ru-RU" sz="2400" dirty="0" smtClean="0"/>
          </a:p>
          <a:p>
            <a:pPr lvl="0"/>
            <a:r>
              <a:rPr lang="ru-RU" sz="2200" dirty="0" smtClean="0"/>
              <a:t>прослушать диалог с предварительными ориентирами («наводящие» вопросы, истинные и ложные утверждения, т.д.), либо с использованием визуальной опоры;</a:t>
            </a:r>
          </a:p>
          <a:p>
            <a:pPr lvl="0"/>
            <a:r>
              <a:rPr lang="ru-RU" sz="2200" dirty="0" smtClean="0"/>
              <a:t>прочитать диалог по ролям;</a:t>
            </a:r>
          </a:p>
          <a:p>
            <a:pPr lvl="0"/>
            <a:r>
              <a:rPr lang="ru-RU" sz="2200" dirty="0" smtClean="0"/>
              <a:t>прочитать диалог с пропущенными словами или опираясь на убывающую подсказку;</a:t>
            </a:r>
          </a:p>
          <a:p>
            <a:pPr lvl="0"/>
            <a:r>
              <a:rPr lang="ru-RU" sz="2200" dirty="0" smtClean="0"/>
              <a:t>заполнить пропуски, раскрыть скобки в диалоге;</a:t>
            </a:r>
          </a:p>
          <a:p>
            <a:pPr lvl="0"/>
            <a:r>
              <a:rPr lang="ru-RU" sz="2200" dirty="0" smtClean="0"/>
              <a:t>воспроизвести диалог – с частичным переводом, восстановив опущенные фрагменты реплик, и, наконец, - диалог целиком;</a:t>
            </a:r>
          </a:p>
          <a:p>
            <a:pPr lvl="0"/>
            <a:r>
              <a:rPr lang="ru-RU" sz="2200" dirty="0" smtClean="0"/>
              <a:t>самостоятельно расширить реплики в диалоге;</a:t>
            </a:r>
          </a:p>
          <a:p>
            <a:pPr lvl="0"/>
            <a:r>
              <a:rPr lang="ru-RU" sz="2200" dirty="0" smtClean="0"/>
              <a:t>трансформировать диалог.</a:t>
            </a:r>
          </a:p>
          <a:p>
            <a:pPr>
              <a:buNone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840</Words>
  <Application>Microsoft Office PowerPoint</Application>
  <PresentationFormat>Экран (4:3)</PresentationFormat>
  <Paragraphs>96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Приемы обучения:</vt:lpstr>
      <vt:lpstr>Дедуктивный метод: </vt:lpstr>
      <vt:lpstr> </vt:lpstr>
      <vt:lpstr> </vt:lpstr>
      <vt:lpstr>Слайд 12</vt:lpstr>
      <vt:lpstr>Слайд 13</vt:lpstr>
      <vt:lpstr>Индуктивный метод: </vt:lpstr>
      <vt:lpstr> </vt:lpstr>
      <vt:lpstr> </vt:lpstr>
      <vt:lpstr> </vt:lpstr>
      <vt:lpstr> </vt:lpstr>
      <vt:lpstr> </vt:lpstr>
      <vt:lpstr>Слайд 20</vt:lpstr>
      <vt:lpstr>Слайд 21</vt:lpstr>
      <vt:lpstr>Слайд 22</vt:lpstr>
      <vt:lpstr>Слайд 23</vt:lpstr>
      <vt:lpstr> Важно показать вариативность ответов: </vt:lpstr>
      <vt:lpstr>Слайд 25</vt:lpstr>
      <vt:lpstr>Слайд 26</vt:lpstr>
      <vt:lpstr>  Применение ОКП для обучения диалогической речи</vt:lpstr>
      <vt:lpstr>Ролевая игра в обучении диалогической речи: </vt:lpstr>
      <vt:lpstr>Включает этапы:</vt:lpstr>
      <vt:lpstr>Слайд 30</vt:lpstr>
      <vt:lpstr>Слайд 31</vt:lpstr>
      <vt:lpstr>Прием «Горячий стул»</vt:lpstr>
      <vt:lpstr>Прием «Горячий стул»</vt:lpstr>
      <vt:lpstr>Критерии оценивания  </vt:lpstr>
      <vt:lpstr>Критерии оценивания  </vt:lpstr>
      <vt:lpstr>Критерии оценивания  </vt:lpstr>
      <vt:lpstr>Критерии оценивания  </vt:lpstr>
      <vt:lpstr>Резюме:</vt:lpstr>
      <vt:lpstr>Рекомендуемая литература: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bim</cp:lastModifiedBy>
  <cp:revision>15</cp:revision>
  <dcterms:created xsi:type="dcterms:W3CDTF">2012-05-09T15:29:49Z</dcterms:created>
  <dcterms:modified xsi:type="dcterms:W3CDTF">2014-12-16T07:15:10Z</dcterms:modified>
</cp:coreProperties>
</file>