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4"/>
  </p:notesMasterIdLst>
  <p:sldIdLst>
    <p:sldId id="257" r:id="rId3"/>
    <p:sldId id="467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396" r:id="rId13"/>
    <p:sldId id="466" r:id="rId14"/>
    <p:sldId id="433" r:id="rId15"/>
    <p:sldId id="434" r:id="rId16"/>
    <p:sldId id="448" r:id="rId17"/>
    <p:sldId id="397" r:id="rId18"/>
    <p:sldId id="426" r:id="rId19"/>
    <p:sldId id="409" r:id="rId20"/>
    <p:sldId id="411" r:id="rId21"/>
    <p:sldId id="465" r:id="rId22"/>
    <p:sldId id="430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14" autoAdjust="0"/>
    <p:restoredTop sz="94660"/>
  </p:normalViewPr>
  <p:slideViewPr>
    <p:cSldViewPr>
      <p:cViewPr varScale="1">
        <p:scale>
          <a:sx n="93" d="100"/>
          <a:sy n="93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2100C-DAF0-4A68-9F99-28430C933983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BE8BE-35B3-4AB9-8637-A41B3D5C9B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3962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5564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4660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504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884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4676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2470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3055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8022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0123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883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910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3F883-6EEA-4E63-BC78-B79AE69265C6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825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4499992" y="4481736"/>
            <a:ext cx="4547295" cy="2376264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ведущий методист                              </a:t>
            </a:r>
          </a:p>
          <a:p>
            <a:pPr algn="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издательства  Титул» 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988840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Подготовка к межкультурной коммуникации на английском языке: от обучения дошкольников до 11 класса школы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7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-387424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77072"/>
            <a:ext cx="3816424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6934"/>
            <a:ext cx="4874380" cy="6821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83972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/>
              <a:t>Эффективное межкультурное общение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/>
              <a:t>«Адекватное взаимопонимание участников коммуникативного акта, принадлежащих к разным культурам» (Е.М. Верещагин, В. Г. Костомаров. Язык и культура. 1990)</a:t>
            </a:r>
          </a:p>
          <a:p>
            <a:pPr eaLnBrk="1" hangingPunct="1"/>
            <a:r>
              <a:rPr lang="ru-RU"/>
              <a:t>Учет культурных особенностей собеседника;</a:t>
            </a:r>
          </a:p>
          <a:p>
            <a:pPr eaLnBrk="1" hangingPunct="1"/>
            <a:r>
              <a:rPr lang="ru-RU"/>
              <a:t>Сохранение позиций своей культуры.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«Единственный способ вызвать глубокий эмоциональный отклик подростка – поставить его перед близкой ему проблемой, заставляющей самостоятельно размышлять и формулировать вывод» </a:t>
            </a:r>
          </a:p>
          <a:p>
            <a:pPr marL="0" indent="0" algn="r">
              <a:buNone/>
            </a:pPr>
            <a:r>
              <a:rPr lang="ru-RU" dirty="0"/>
              <a:t>И.С Кон </a:t>
            </a:r>
          </a:p>
        </p:txBody>
      </p:sp>
    </p:spTree>
    <p:extLst>
      <p:ext uri="{BB962C8B-B14F-4D97-AF65-F5344CB8AC3E}">
        <p14:creationId xmlns:p14="http://schemas.microsoft.com/office/powerpoint/2010/main" xmlns="" val="2275491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0324"/>
            <a:ext cx="1547664" cy="213285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592" y="1196752"/>
            <a:ext cx="4123439" cy="5661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1" y="1196752"/>
            <a:ext cx="4135042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5937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47" y="744012"/>
            <a:ext cx="8729742" cy="59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1277547" cy="1789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4979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0" y="570488"/>
            <a:ext cx="9144000" cy="6287513"/>
            <a:chOff x="0" y="570488"/>
            <a:chExt cx="9144000" cy="62875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0489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8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1138061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/>
              <a:t>Подготовка к межкультурному общению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/>
              <a:t>Фоновые знания жизненных реалий;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/>
              <a:t>Осознание разницы культур (</a:t>
            </a:r>
            <a:r>
              <a:rPr lang="en-US" sz="2800"/>
              <a:t>cultural awareness)</a:t>
            </a:r>
            <a:r>
              <a:rPr lang="ru-RU" sz="2800"/>
              <a:t>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/>
              <a:t>Знание «нестыковок» между культурами, потенциально могущих вызвать культурный шок или привести к сбоям в коммуникации;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/>
              <a:t>Умение избегать «нестыковок»;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/>
              <a:t>Уважение к собственной культуре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145337"/>
            <a:ext cx="4788024" cy="671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27863" r="28416"/>
          <a:stretch>
            <a:fillRect/>
          </a:stretch>
        </p:blipFill>
        <p:spPr bwMode="auto">
          <a:xfrm>
            <a:off x="4507790" y="0"/>
            <a:ext cx="463621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87624" cy="163041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0"/>
            <a:ext cx="5392677" cy="380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761656"/>
            <a:ext cx="539267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5341" t="12544" r="3859" b="2185"/>
          <a:stretch>
            <a:fillRect/>
          </a:stretch>
        </p:blipFill>
        <p:spPr bwMode="auto">
          <a:xfrm>
            <a:off x="971600" y="188640"/>
            <a:ext cx="7140217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8483" y="1844824"/>
            <a:ext cx="8094336" cy="479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163845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7221041" cy="6212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6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26831" cy="126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/>
              <a:t>«Великая цель образования – это не знания, а действия »</a:t>
            </a:r>
            <a:br>
              <a:rPr lang="ru-RU" sz="4800" dirty="0"/>
            </a:br>
            <a:endParaRPr lang="ru-RU" i="1" dirty="0"/>
          </a:p>
          <a:p>
            <a:pPr marL="0" indent="0" algn="r">
              <a:buNone/>
            </a:pPr>
            <a:r>
              <a:rPr lang="ru-RU" i="1" dirty="0"/>
              <a:t>Герберт Спенсер</a:t>
            </a:r>
            <a:endParaRPr lang="ru-RU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598450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9208" r="30630"/>
          <a:stretch/>
        </p:blipFill>
        <p:spPr>
          <a:xfrm>
            <a:off x="3768579" y="0"/>
            <a:ext cx="4918221" cy="6885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6926" t="40196" r="18500" b="12182"/>
          <a:stretch/>
        </p:blipFill>
        <p:spPr>
          <a:xfrm>
            <a:off x="271019" y="2708920"/>
            <a:ext cx="6995120" cy="2900417"/>
          </a:xfrm>
          <a:prstGeom prst="rect">
            <a:avLst/>
          </a:prstGeom>
        </p:spPr>
      </p:pic>
      <p:pic>
        <p:nvPicPr>
          <p:cNvPr id="102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721575" cy="244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9404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3600" dirty="0"/>
              <a:t>Давайте подведем итоги: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19256" cy="4525963"/>
          </a:xfrm>
        </p:spPr>
        <p:txBody>
          <a:bodyPr/>
          <a:lstStyle/>
          <a:p>
            <a:r>
              <a:rPr lang="ru-RU" dirty="0"/>
              <a:t>Главная задача на каждом этапе обучения научится решать поставленную коммуникативную задачу;</a:t>
            </a:r>
          </a:p>
          <a:p>
            <a:r>
              <a:rPr lang="ru-RU" dirty="0"/>
              <a:t>Обучение межкультурной коммуникации тесно связано с преемственностью в обучении;</a:t>
            </a:r>
          </a:p>
          <a:p>
            <a:r>
              <a:rPr lang="ru-RU" dirty="0"/>
              <a:t>Современные пособия позволяют эффективно развивать коммуникативные умения у </a:t>
            </a:r>
            <a:r>
              <a:rPr lang="ru-RU" dirty="0" smtClean="0"/>
              <a:t>школьников</a:t>
            </a:r>
            <a:r>
              <a:rPr lang="en-US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36265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Лучший возраст для изучения иностранного языка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793122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  Лучше всего изучать иностранный язык в </a:t>
            </a:r>
            <a:r>
              <a:rPr lang="ru-RU" b="1" dirty="0"/>
              <a:t>5 – 7 лет</a:t>
            </a:r>
            <a:r>
              <a:rPr lang="ru-RU" dirty="0"/>
              <a:t>, когда </a:t>
            </a:r>
            <a:r>
              <a:rPr lang="ru-RU" b="1" dirty="0"/>
              <a:t>система родного языка </a:t>
            </a:r>
            <a:r>
              <a:rPr lang="ru-RU" dirty="0"/>
              <a:t>ребенком уже достаточно хорошо </a:t>
            </a:r>
            <a:r>
              <a:rPr lang="ru-RU" b="1" dirty="0"/>
              <a:t>усвоена</a:t>
            </a:r>
            <a:r>
              <a:rPr lang="ru-RU" dirty="0"/>
              <a:t>, а </a:t>
            </a:r>
            <a:r>
              <a:rPr lang="ru-RU" u="sng" dirty="0"/>
              <a:t>к новому языку он относится сознательно</a:t>
            </a:r>
            <a:r>
              <a:rPr lang="ru-RU" dirty="0"/>
              <a:t>. </a:t>
            </a:r>
          </a:p>
          <a:p>
            <a:r>
              <a:rPr lang="ru-RU" dirty="0"/>
              <a:t>В этом возрасте: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 мало штампов речевого поведения, 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 легко по-новому “кодировать” свои мысли, 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 нет больших трудностей при вступлении в контакт на иностранном языке.</a:t>
            </a:r>
          </a:p>
        </p:txBody>
      </p:sp>
    </p:spTree>
    <p:extLst>
      <p:ext uri="{BB962C8B-B14F-4D97-AF65-F5344CB8AC3E}">
        <p14:creationId xmlns:p14="http://schemas.microsoft.com/office/powerpoint/2010/main" xmlns="" val="2339479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Речемыслительное развитие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включает:</a:t>
            </a:r>
          </a:p>
          <a:p>
            <a:r>
              <a:rPr lang="ru-RU" dirty="0"/>
              <a:t>взаимодействие в игровой и бытовой сферах;</a:t>
            </a:r>
          </a:p>
          <a:p>
            <a:r>
              <a:rPr lang="ru-RU" dirty="0"/>
              <a:t>познание окружающего мира;</a:t>
            </a:r>
          </a:p>
          <a:p>
            <a:r>
              <a:rPr lang="ru-RU" dirty="0"/>
              <a:t>продуктивные виды деятельности (конструирование, экспериментирование);</a:t>
            </a:r>
          </a:p>
          <a:p>
            <a:r>
              <a:rPr lang="ru-RU" dirty="0"/>
              <a:t>творческое развитие;</a:t>
            </a:r>
          </a:p>
          <a:p>
            <a:r>
              <a:rPr lang="ru-RU" dirty="0"/>
              <a:t>развитие логики;</a:t>
            </a:r>
          </a:p>
          <a:p>
            <a:r>
              <a:rPr lang="ru-RU" dirty="0"/>
              <a:t>развитие собственно речи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519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835695" y="188913"/>
            <a:ext cx="6862217" cy="777875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Предъявление нового материала. Комплексное развитие</a:t>
            </a:r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182" y="908720"/>
            <a:ext cx="4318725" cy="5949280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94629" y="908720"/>
            <a:ext cx="4270554" cy="5949280"/>
          </a:xfrm>
          <a:prstGeom prst="rect">
            <a:avLst/>
          </a:prstGeom>
          <a:noFill/>
        </p:spPr>
      </p:pic>
      <p:pic>
        <p:nvPicPr>
          <p:cNvPr id="5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331639" cy="1832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019666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913"/>
            <a:ext cx="8590409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Речемыслительное развитие: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64" y="908720"/>
            <a:ext cx="8424936" cy="575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C:\Users\Alexey\Desktop\Обложки\Kur_Toy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75655" cy="19888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71663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71330"/>
            <a:ext cx="5338404" cy="57047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152105" y="188640"/>
            <a:ext cx="3969922" cy="34363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796136" y="3884224"/>
            <a:ext cx="2195513" cy="297656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5536" y="116632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Наглядность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1373424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131" y="692696"/>
            <a:ext cx="4332129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8331" y="692696"/>
            <a:ext cx="4339409" cy="617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7686" y="0"/>
            <a:ext cx="1254192" cy="170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9646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1403647" cy="1932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973" y="3284984"/>
            <a:ext cx="3491880" cy="1224136"/>
          </a:xfrm>
        </p:spPr>
        <p:txBody>
          <a:bodyPr>
            <a:normAutofit fontScale="90000"/>
          </a:bodyPr>
          <a:lstStyle/>
          <a:p>
            <a:r>
              <a:rPr lang="ru-RU" dirty="0"/>
              <a:t>1. Играем в английского гостя (или разыгрываем сценку с компьютером)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96813"/>
            <a:ext cx="5040560" cy="653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4297712"/>
      </p:ext>
    </p:extLst>
  </p:cSld>
  <p:clrMapOvr>
    <a:masterClrMapping/>
  </p:clrMapOvr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9065</TotalTime>
  <Words>249</Words>
  <Application>Microsoft Office PowerPoint</Application>
  <PresentationFormat>Экран (4:3)</PresentationFormat>
  <Paragraphs>41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Elegant</vt:lpstr>
      <vt:lpstr>Тема Office</vt:lpstr>
      <vt:lpstr>Слайд 1</vt:lpstr>
      <vt:lpstr>Слайд 2</vt:lpstr>
      <vt:lpstr>Лучший возраст для изучения иностранного языка</vt:lpstr>
      <vt:lpstr>Речемыслительное развитие</vt:lpstr>
      <vt:lpstr>Предъявление нового материала. Комплексное развитие</vt:lpstr>
      <vt:lpstr>Речемыслительное развитие:</vt:lpstr>
      <vt:lpstr>Слайд 7</vt:lpstr>
      <vt:lpstr>Слайд 8</vt:lpstr>
      <vt:lpstr>1. Играем в английского гостя (или разыгрываем сценку с компьютером)</vt:lpstr>
      <vt:lpstr>Слайд 10</vt:lpstr>
      <vt:lpstr>Эффективное межкультурное общение </vt:lpstr>
      <vt:lpstr>Слайд 12</vt:lpstr>
      <vt:lpstr>Слайд 13</vt:lpstr>
      <vt:lpstr>Слайд 14</vt:lpstr>
      <vt:lpstr>Слайд 15</vt:lpstr>
      <vt:lpstr>Подготовка к межкультурному общению</vt:lpstr>
      <vt:lpstr>Слайд 17</vt:lpstr>
      <vt:lpstr>Слайд 18</vt:lpstr>
      <vt:lpstr>Слайд 19</vt:lpstr>
      <vt:lpstr>Слайд 20</vt:lpstr>
      <vt:lpstr>Давайте подведем итоги: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bae</cp:lastModifiedBy>
  <cp:revision>298</cp:revision>
  <dcterms:created xsi:type="dcterms:W3CDTF">2014-09-24T05:28:12Z</dcterms:created>
  <dcterms:modified xsi:type="dcterms:W3CDTF">2017-08-22T05:21:51Z</dcterms:modified>
</cp:coreProperties>
</file>