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098" y="72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6" name="Рисунок 35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7" name="Рисунок 36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3" name="Рисунок 72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74" name="Рисунок 73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10" name="Рисунок 109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11" name="Рисунок 110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9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5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50" name="Рисунок 149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51" name="Рисунок 150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763713"/>
            <a:ext cx="9072563" cy="4989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4825" y="7007225"/>
            <a:ext cx="2351088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ED9A1-1B1F-4017-BF18-7C162751FA52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7007225"/>
            <a:ext cx="3190875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3" y="7007225"/>
            <a:ext cx="2352675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036A6-142B-4F3C-870E-65778C6AE31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/>
          <p:nvPr/>
        </p:nvPicPr>
        <p:blipFill>
          <a:blip r:embed="rId14"/>
          <a:stretch/>
        </p:blipFill>
        <p:spPr>
          <a:xfrm>
            <a:off x="0" y="0"/>
            <a:ext cx="10079280" cy="7559640"/>
          </a:xfrm>
          <a:prstGeom prst="rect">
            <a:avLst/>
          </a:prstGeom>
          <a:ln>
            <a:noFill/>
          </a:ln>
        </p:spPr>
      </p:pic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1640" cy="134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Рисунок 74"/>
          <p:cNvPicPr/>
          <p:nvPr/>
        </p:nvPicPr>
        <p:blipFill>
          <a:blip r:embed="rId14"/>
          <a:stretch/>
        </p:blipFill>
        <p:spPr>
          <a:xfrm>
            <a:off x="0" y="0"/>
            <a:ext cx="10079280" cy="7559640"/>
          </a:xfrm>
          <a:prstGeom prst="rect">
            <a:avLst/>
          </a:prstGeom>
          <a:ln>
            <a:noFill/>
          </a:ln>
        </p:spPr>
      </p:pic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Рисунок 111"/>
          <p:cNvPicPr/>
          <p:nvPr/>
        </p:nvPicPr>
        <p:blipFill>
          <a:blip r:embed="rId14"/>
          <a:stretch/>
        </p:blipFill>
        <p:spPr>
          <a:xfrm>
            <a:off x="0" y="0"/>
            <a:ext cx="10079280" cy="7559640"/>
          </a:xfrm>
          <a:prstGeom prst="rect">
            <a:avLst/>
          </a:prstGeom>
          <a:ln>
            <a:noFill/>
          </a:ln>
        </p:spPr>
      </p:pic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115" name="PlaceHolder 3"/>
          <p:cNvSpPr>
            <a:spLocks noGrp="1"/>
          </p:cNvSpPr>
          <p:nvPr>
            <p:ph type="dt"/>
          </p:nvPr>
        </p:nvSpPr>
        <p:spPr>
          <a:xfrm>
            <a:off x="504000" y="6886800"/>
            <a:ext cx="2348280" cy="520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116" name="PlaceHolder 4"/>
          <p:cNvSpPr>
            <a:spLocks noGrp="1"/>
          </p:cNvSpPr>
          <p:nvPr>
            <p:ph type="ftr"/>
          </p:nvPr>
        </p:nvSpPr>
        <p:spPr>
          <a:xfrm>
            <a:off x="3447360" y="6886800"/>
            <a:ext cx="3195000" cy="52092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117" name="PlaceHolder 5"/>
          <p:cNvSpPr>
            <a:spLocks noGrp="1"/>
          </p:cNvSpPr>
          <p:nvPr>
            <p:ph type="sldNum"/>
          </p:nvPr>
        </p:nvSpPr>
        <p:spPr>
          <a:xfrm>
            <a:off x="7227720" y="6886800"/>
            <a:ext cx="2348280" cy="52092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E4FA31ED-ED12-444A-8FB6-95287582DD67}" type="slidenum">
              <a:rPr lang="ru-RU" sz="1400">
                <a:latin typeface="Times New Roman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504000" y="258480"/>
            <a:ext cx="9071280" cy="134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3" name="CustomShape 2"/>
          <p:cNvSpPr/>
          <p:nvPr/>
        </p:nvSpPr>
        <p:spPr>
          <a:xfrm>
            <a:off x="504000" y="1769040"/>
            <a:ext cx="907128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4" name="CustomShape 3"/>
          <p:cNvSpPr/>
          <p:nvPr/>
        </p:nvSpPr>
        <p:spPr>
          <a:xfrm>
            <a:off x="454320" y="1728000"/>
            <a:ext cx="9481320" cy="423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000" b="1" strike="noStrike">
                <a:latin typeface="Georgia"/>
              </a:rPr>
              <a:t>Организация работы методического объединения учителей иностранных языков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000" b="1" strike="noStrike">
                <a:latin typeface="Georgia"/>
              </a:rPr>
              <a:t>с использованием  методических и учебных пособий издательства “Титул” и бесплатных интернет ресурсов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r">
              <a:lnSpc>
                <a:spcPct val="100000"/>
              </a:lnSpc>
            </a:pPr>
            <a:r>
              <a:rPr lang="ru-RU" sz="2400" i="1" strike="noStrike">
                <a:latin typeface="Georgia"/>
              </a:rPr>
              <a:t>Апальков В.Г., </a:t>
            </a:r>
            <a:endParaRPr/>
          </a:p>
          <a:p>
            <a:pPr algn="r">
              <a:lnSpc>
                <a:spcPct val="100000"/>
              </a:lnSpc>
            </a:pPr>
            <a:r>
              <a:rPr lang="ru-RU" sz="2400" i="1" strike="noStrike">
                <a:latin typeface="Georgia"/>
              </a:rPr>
              <a:t>кандидат педагогических наук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ustomShape 1"/>
          <p:cNvSpPr/>
          <p:nvPr/>
        </p:nvSpPr>
        <p:spPr>
          <a:xfrm>
            <a:off x="1656000" y="21600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Внутришкольный контроль</a:t>
            </a:r>
            <a:endParaRPr/>
          </a:p>
        </p:txBody>
      </p:sp>
      <p:sp>
        <p:nvSpPr>
          <p:cNvPr id="192" name="CustomShape 2"/>
          <p:cNvSpPr/>
          <p:nvPr/>
        </p:nvSpPr>
        <p:spPr>
          <a:xfrm>
            <a:off x="504000" y="1296000"/>
            <a:ext cx="4967640" cy="237528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Проведение и анализ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диагностических работ</a:t>
            </a:r>
            <a:endParaRPr/>
          </a:p>
        </p:txBody>
      </p:sp>
      <p:sp>
        <p:nvSpPr>
          <p:cNvPr id="193" name="CustomShape 3"/>
          <p:cNvSpPr/>
          <p:nvPr/>
        </p:nvSpPr>
        <p:spPr>
          <a:xfrm>
            <a:off x="432360" y="4032720"/>
            <a:ext cx="4967640" cy="237528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Контроль работы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с тетрадями</a:t>
            </a:r>
            <a:endParaRPr/>
          </a:p>
        </p:txBody>
      </p:sp>
      <p:sp>
        <p:nvSpPr>
          <p:cNvPr id="194" name="CustomShape 4"/>
          <p:cNvSpPr/>
          <p:nvPr/>
        </p:nvSpPr>
        <p:spPr>
          <a:xfrm>
            <a:off x="4968000" y="3312000"/>
            <a:ext cx="4967640" cy="237528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Взаимопосещение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уроков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1512000" y="648000"/>
            <a:ext cx="7703640" cy="935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800" b="1" strike="noStrike">
                <a:solidFill>
                  <a:srgbClr val="800000"/>
                </a:solidFill>
                <a:latin typeface="Georgia"/>
                <a:ea typeface="DejaVu Sans"/>
              </a:rPr>
              <a:t>Урочная и внеурочная деятельность</a:t>
            </a:r>
            <a:endParaRPr/>
          </a:p>
        </p:txBody>
      </p:sp>
      <p:pic>
        <p:nvPicPr>
          <p:cNvPr id="196" name="Рисунок 195"/>
          <p:cNvPicPr/>
          <p:nvPr/>
        </p:nvPicPr>
        <p:blipFill>
          <a:blip r:embed="rId2"/>
          <a:stretch/>
        </p:blipFill>
        <p:spPr>
          <a:xfrm>
            <a:off x="3240000" y="2858760"/>
            <a:ext cx="6840000" cy="4125240"/>
          </a:xfrm>
          <a:prstGeom prst="rect">
            <a:avLst/>
          </a:prstGeom>
          <a:ln>
            <a:noFill/>
          </a:ln>
        </p:spPr>
      </p:pic>
      <p:sp>
        <p:nvSpPr>
          <p:cNvPr id="197" name="CustomShape 2"/>
          <p:cNvSpPr/>
          <p:nvPr/>
        </p:nvSpPr>
        <p:spPr>
          <a:xfrm>
            <a:off x="288360" y="662400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Happy English.ru 10 класс</a:t>
            </a:r>
            <a:endParaRPr/>
          </a:p>
        </p:txBody>
      </p:sp>
      <p:sp>
        <p:nvSpPr>
          <p:cNvPr id="198" name="CustomShape 3"/>
          <p:cNvSpPr/>
          <p:nvPr/>
        </p:nvSpPr>
        <p:spPr>
          <a:xfrm>
            <a:off x="288000" y="1944360"/>
            <a:ext cx="4173840" cy="1367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800" strike="noStrike">
                <a:solidFill>
                  <a:srgbClr val="000000"/>
                </a:solidFill>
                <a:latin typeface="Georgia"/>
                <a:ea typeface="DejaVu Sans"/>
              </a:rPr>
              <a:t>Как сделать изучение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 strike="noStrike">
                <a:solidFill>
                  <a:srgbClr val="000000"/>
                </a:solidFill>
                <a:latin typeface="Georgia"/>
                <a:ea typeface="DejaVu Sans"/>
              </a:rPr>
              <a:t>предмета интересным?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Рисунок 198"/>
          <p:cNvPicPr/>
          <p:nvPr/>
        </p:nvPicPr>
        <p:blipFill>
          <a:blip r:embed="rId2"/>
          <a:srcRect l="19445" t="12308" r="46270" b="7642"/>
          <a:stretch/>
        </p:blipFill>
        <p:spPr>
          <a:xfrm>
            <a:off x="470160" y="1372680"/>
            <a:ext cx="3561840" cy="4675320"/>
          </a:xfrm>
          <a:prstGeom prst="rect">
            <a:avLst/>
          </a:prstGeom>
          <a:ln>
            <a:noFill/>
          </a:ln>
        </p:spPr>
      </p:pic>
      <p:pic>
        <p:nvPicPr>
          <p:cNvPr id="200" name="Рисунок 199"/>
          <p:cNvPicPr/>
          <p:nvPr/>
        </p:nvPicPr>
        <p:blipFill>
          <a:blip r:embed="rId3"/>
          <a:stretch/>
        </p:blipFill>
        <p:spPr>
          <a:xfrm>
            <a:off x="4968000" y="768240"/>
            <a:ext cx="3960000" cy="5279760"/>
          </a:xfrm>
          <a:prstGeom prst="rect">
            <a:avLst/>
          </a:prstGeom>
          <a:ln>
            <a:noFill/>
          </a:ln>
        </p:spPr>
      </p:pic>
      <p:sp>
        <p:nvSpPr>
          <p:cNvPr id="201" name="CustomShape 1"/>
          <p:cNvSpPr/>
          <p:nvPr/>
        </p:nvSpPr>
        <p:spPr>
          <a:xfrm>
            <a:off x="3024360" y="619236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Read up!  9 класс</a:t>
            </a:r>
            <a:endParaRPr/>
          </a:p>
        </p:txBody>
      </p:sp>
      <p:sp>
        <p:nvSpPr>
          <p:cNvPr id="202" name="CustomShape 2"/>
          <p:cNvSpPr/>
          <p:nvPr/>
        </p:nvSpPr>
        <p:spPr>
          <a:xfrm>
            <a:off x="504000" y="21600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Happy English.ru 4 класс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Рисунок 202"/>
          <p:cNvPicPr/>
          <p:nvPr/>
        </p:nvPicPr>
        <p:blipFill>
          <a:blip r:embed="rId2"/>
          <a:srcRect l="15001" t="19050" r="23570" b="21230"/>
          <a:stretch/>
        </p:blipFill>
        <p:spPr>
          <a:xfrm>
            <a:off x="792000" y="1440000"/>
            <a:ext cx="8610840" cy="4705560"/>
          </a:xfrm>
          <a:prstGeom prst="rect">
            <a:avLst/>
          </a:prstGeom>
          <a:ln>
            <a:noFill/>
          </a:ln>
        </p:spPr>
      </p:pic>
      <p:sp>
        <p:nvSpPr>
          <p:cNvPr id="204" name="CustomShape 1"/>
          <p:cNvSpPr/>
          <p:nvPr/>
        </p:nvSpPr>
        <p:spPr>
          <a:xfrm>
            <a:off x="1872000" y="216000"/>
            <a:ext cx="676800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https://www.englishteachers.ru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stomShape 1"/>
          <p:cNvSpPr/>
          <p:nvPr/>
        </p:nvSpPr>
        <p:spPr>
          <a:xfrm>
            <a:off x="1224000" y="216360"/>
            <a:ext cx="820800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Урочная и внеурочная деятельность</a:t>
            </a:r>
            <a:endParaRPr/>
          </a:p>
        </p:txBody>
      </p:sp>
      <p:pic>
        <p:nvPicPr>
          <p:cNvPr id="206" name="Рисунок 205"/>
          <p:cNvPicPr/>
          <p:nvPr/>
        </p:nvPicPr>
        <p:blipFill>
          <a:blip r:embed="rId2"/>
          <a:srcRect l="32755" r="4239" b="8417"/>
          <a:stretch/>
        </p:blipFill>
        <p:spPr>
          <a:xfrm>
            <a:off x="69120" y="864000"/>
            <a:ext cx="3242880" cy="3528000"/>
          </a:xfrm>
          <a:prstGeom prst="rect">
            <a:avLst/>
          </a:prstGeom>
          <a:ln>
            <a:noFill/>
          </a:ln>
        </p:spPr>
      </p:pic>
      <p:pic>
        <p:nvPicPr>
          <p:cNvPr id="207" name="Рисунок 206"/>
          <p:cNvPicPr/>
          <p:nvPr/>
        </p:nvPicPr>
        <p:blipFill>
          <a:blip r:embed="rId3"/>
          <a:stretch/>
        </p:blipFill>
        <p:spPr>
          <a:xfrm>
            <a:off x="3096000" y="1656000"/>
            <a:ext cx="3272760" cy="4368960"/>
          </a:xfrm>
          <a:prstGeom prst="rect">
            <a:avLst/>
          </a:prstGeom>
          <a:ln>
            <a:noFill/>
          </a:ln>
        </p:spPr>
      </p:pic>
      <p:pic>
        <p:nvPicPr>
          <p:cNvPr id="208" name="Рисунок 207"/>
          <p:cNvPicPr/>
          <p:nvPr/>
        </p:nvPicPr>
        <p:blipFill>
          <a:blip r:embed="rId4"/>
          <a:stretch/>
        </p:blipFill>
        <p:spPr>
          <a:xfrm>
            <a:off x="6128640" y="1301040"/>
            <a:ext cx="3015360" cy="4026960"/>
          </a:xfrm>
          <a:prstGeom prst="rect">
            <a:avLst/>
          </a:prstGeom>
          <a:ln>
            <a:noFill/>
          </a:ln>
        </p:spPr>
      </p:pic>
      <p:pic>
        <p:nvPicPr>
          <p:cNvPr id="209" name="Рисунок 208"/>
          <p:cNvPicPr/>
          <p:nvPr/>
        </p:nvPicPr>
        <p:blipFill>
          <a:blip r:embed="rId5"/>
          <a:stretch/>
        </p:blipFill>
        <p:spPr>
          <a:xfrm>
            <a:off x="645480" y="3312000"/>
            <a:ext cx="2738520" cy="4176000"/>
          </a:xfrm>
          <a:prstGeom prst="rect">
            <a:avLst/>
          </a:prstGeom>
          <a:ln>
            <a:noFill/>
          </a:ln>
        </p:spPr>
      </p:pic>
      <p:pic>
        <p:nvPicPr>
          <p:cNvPr id="210" name="Рисунок 209"/>
          <p:cNvPicPr/>
          <p:nvPr/>
        </p:nvPicPr>
        <p:blipFill>
          <a:blip r:embed="rId6"/>
          <a:stretch/>
        </p:blipFill>
        <p:spPr>
          <a:xfrm>
            <a:off x="4896000" y="4021200"/>
            <a:ext cx="2520000" cy="3394800"/>
          </a:xfrm>
          <a:prstGeom prst="rect">
            <a:avLst/>
          </a:prstGeom>
          <a:ln>
            <a:noFill/>
          </a:ln>
        </p:spPr>
      </p:pic>
      <p:pic>
        <p:nvPicPr>
          <p:cNvPr id="211" name="Рисунок 210"/>
          <p:cNvPicPr/>
          <p:nvPr/>
        </p:nvPicPr>
        <p:blipFill>
          <a:blip r:embed="rId7"/>
          <a:stretch/>
        </p:blipFill>
        <p:spPr>
          <a:xfrm>
            <a:off x="7658640" y="3672000"/>
            <a:ext cx="2205360" cy="309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>
            <a:off x="1656720" y="21672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Внеурочная деятельность</a:t>
            </a:r>
            <a:endParaRPr/>
          </a:p>
        </p:txBody>
      </p:sp>
      <p:sp>
        <p:nvSpPr>
          <p:cNvPr id="213" name="CustomShape 2"/>
          <p:cNvSpPr/>
          <p:nvPr/>
        </p:nvSpPr>
        <p:spPr>
          <a:xfrm>
            <a:off x="1728360" y="115236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Из опыта работы:</a:t>
            </a:r>
            <a:endParaRPr/>
          </a:p>
        </p:txBody>
      </p:sp>
      <p:sp>
        <p:nvSpPr>
          <p:cNvPr id="214" name="CustomShape 3"/>
          <p:cNvSpPr/>
          <p:nvPr/>
        </p:nvSpPr>
        <p:spPr>
          <a:xfrm>
            <a:off x="504360" y="223200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День английского языка</a:t>
            </a:r>
            <a:endParaRPr/>
          </a:p>
        </p:txBody>
      </p:sp>
      <p:sp>
        <p:nvSpPr>
          <p:cNvPr id="215" name="CustomShape 4"/>
          <p:cNvSpPr/>
          <p:nvPr/>
        </p:nvSpPr>
        <p:spPr>
          <a:xfrm>
            <a:off x="1656720" y="21672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Внеурочная деятельность</a:t>
            </a:r>
            <a:endParaRPr/>
          </a:p>
        </p:txBody>
      </p:sp>
      <p:sp>
        <p:nvSpPr>
          <p:cNvPr id="216" name="CustomShape 5"/>
          <p:cNvSpPr/>
          <p:nvPr/>
        </p:nvSpPr>
        <p:spPr>
          <a:xfrm>
            <a:off x="2952000" y="345600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Конкурс ораторов</a:t>
            </a:r>
            <a:endParaRPr/>
          </a:p>
        </p:txBody>
      </p:sp>
      <p:sp>
        <p:nvSpPr>
          <p:cNvPr id="217" name="CustomShape 6"/>
          <p:cNvSpPr/>
          <p:nvPr/>
        </p:nvSpPr>
        <p:spPr>
          <a:xfrm>
            <a:off x="216000" y="4464360"/>
            <a:ext cx="7200000" cy="1583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Оформление пространства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(кабинет, зоны общения на АЯ)</a:t>
            </a:r>
            <a:endParaRPr/>
          </a:p>
        </p:txBody>
      </p:sp>
      <p:sp>
        <p:nvSpPr>
          <p:cNvPr id="218" name="CustomShape 7"/>
          <p:cNvSpPr/>
          <p:nvPr/>
        </p:nvSpPr>
        <p:spPr>
          <a:xfrm>
            <a:off x="3096000" y="640800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Кружки и факультативы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ustomShape 1"/>
          <p:cNvSpPr/>
          <p:nvPr/>
        </p:nvSpPr>
        <p:spPr>
          <a:xfrm>
            <a:off x="1657080" y="21708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День английского языка</a:t>
            </a:r>
            <a:endParaRPr/>
          </a:p>
        </p:txBody>
      </p:sp>
      <p:sp>
        <p:nvSpPr>
          <p:cNvPr id="220" name="CustomShape 2"/>
          <p:cNvSpPr/>
          <p:nvPr/>
        </p:nvSpPr>
        <p:spPr>
          <a:xfrm>
            <a:off x="360000" y="1512000"/>
            <a:ext cx="403200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Страноведение</a:t>
            </a:r>
            <a:endParaRPr/>
          </a:p>
        </p:txBody>
      </p:sp>
      <p:sp>
        <p:nvSpPr>
          <p:cNvPr id="221" name="CustomShape 3"/>
          <p:cNvSpPr/>
          <p:nvPr/>
        </p:nvSpPr>
        <p:spPr>
          <a:xfrm>
            <a:off x="2016000" y="2880000"/>
            <a:ext cx="784800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Интеграция с другими предметами</a:t>
            </a:r>
            <a:endParaRPr/>
          </a:p>
        </p:txBody>
      </p:sp>
      <p:sp>
        <p:nvSpPr>
          <p:cNvPr id="222" name="CustomShape 4"/>
          <p:cNvSpPr/>
          <p:nvPr/>
        </p:nvSpPr>
        <p:spPr>
          <a:xfrm>
            <a:off x="504000" y="4248000"/>
            <a:ext cx="676800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Создание музея предмета АЯ</a:t>
            </a:r>
            <a:endParaRPr/>
          </a:p>
        </p:txBody>
      </p:sp>
      <p:sp>
        <p:nvSpPr>
          <p:cNvPr id="223" name="CustomShape 5"/>
          <p:cNvSpPr/>
          <p:nvPr/>
        </p:nvSpPr>
        <p:spPr>
          <a:xfrm>
            <a:off x="3024000" y="5472000"/>
            <a:ext cx="6480000" cy="1800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Проектная работа, 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интерактивные игры, 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квесты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CustomShape 1"/>
          <p:cNvSpPr/>
          <p:nvPr/>
        </p:nvSpPr>
        <p:spPr>
          <a:xfrm>
            <a:off x="3600000" y="288000"/>
            <a:ext cx="2088000" cy="864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Квесты</a:t>
            </a:r>
            <a:endParaRPr/>
          </a:p>
        </p:txBody>
      </p:sp>
      <p:sp>
        <p:nvSpPr>
          <p:cNvPr id="225" name="CustomShape 2"/>
          <p:cNvSpPr/>
          <p:nvPr/>
        </p:nvSpPr>
        <p:spPr>
          <a:xfrm>
            <a:off x="0" y="1584000"/>
            <a:ext cx="9936000" cy="864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Определить тему, участников, организаторов</a:t>
            </a:r>
            <a:endParaRPr/>
          </a:p>
        </p:txBody>
      </p:sp>
      <p:sp>
        <p:nvSpPr>
          <p:cNvPr id="226" name="CustomShape 3"/>
          <p:cNvSpPr/>
          <p:nvPr/>
        </p:nvSpPr>
        <p:spPr>
          <a:xfrm>
            <a:off x="2736000" y="2736000"/>
            <a:ext cx="4968000" cy="864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Определить станции</a:t>
            </a:r>
            <a:endParaRPr/>
          </a:p>
        </p:txBody>
      </p:sp>
      <p:sp>
        <p:nvSpPr>
          <p:cNvPr id="227" name="CustomShape 4"/>
          <p:cNvSpPr/>
          <p:nvPr/>
        </p:nvSpPr>
        <p:spPr>
          <a:xfrm>
            <a:off x="2808000" y="3816000"/>
            <a:ext cx="5112000" cy="1944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Выполнив правильно 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задание — получить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на станции букву</a:t>
            </a:r>
            <a:endParaRPr/>
          </a:p>
        </p:txBody>
      </p:sp>
      <p:sp>
        <p:nvSpPr>
          <p:cNvPr id="228" name="CustomShape 5"/>
          <p:cNvSpPr/>
          <p:nvPr/>
        </p:nvSpPr>
        <p:spPr>
          <a:xfrm>
            <a:off x="2592000" y="6048000"/>
            <a:ext cx="5544000" cy="792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Поощрение отметками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1656720" y="21672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День английского языка</a:t>
            </a:r>
            <a:endParaRPr/>
          </a:p>
        </p:txBody>
      </p:sp>
      <p:sp>
        <p:nvSpPr>
          <p:cNvPr id="230" name="CustomShape 2"/>
          <p:cNvSpPr/>
          <p:nvPr/>
        </p:nvSpPr>
        <p:spPr>
          <a:xfrm>
            <a:off x="360360" y="1512360"/>
            <a:ext cx="691164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Мероприятия на переменах</a:t>
            </a:r>
            <a:endParaRPr/>
          </a:p>
        </p:txBody>
      </p:sp>
      <p:sp>
        <p:nvSpPr>
          <p:cNvPr id="231" name="CustomShape 3"/>
          <p:cNvSpPr/>
          <p:nvPr/>
        </p:nvSpPr>
        <p:spPr>
          <a:xfrm>
            <a:off x="1296000" y="2808000"/>
            <a:ext cx="763200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Интерактивные  уроки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по одной теме во всех классах</a:t>
            </a:r>
            <a:endParaRPr/>
          </a:p>
        </p:txBody>
      </p:sp>
      <p:sp>
        <p:nvSpPr>
          <p:cNvPr id="232" name="CustomShape 4"/>
          <p:cNvSpPr/>
          <p:nvPr/>
        </p:nvSpPr>
        <p:spPr>
          <a:xfrm>
            <a:off x="432360" y="4248000"/>
            <a:ext cx="691164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Мероприятия после уроков</a:t>
            </a:r>
            <a:endParaRPr/>
          </a:p>
        </p:txBody>
      </p:sp>
      <p:sp>
        <p:nvSpPr>
          <p:cNvPr id="233" name="CustomShape 5"/>
          <p:cNvSpPr/>
          <p:nvPr/>
        </p:nvSpPr>
        <p:spPr>
          <a:xfrm>
            <a:off x="1440000" y="5544000"/>
            <a:ext cx="691164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Дистанционные мероприятия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Рисунок 233"/>
          <p:cNvPicPr/>
          <p:nvPr/>
        </p:nvPicPr>
        <p:blipFill>
          <a:blip r:embed="rId2"/>
          <a:srcRect l="6352" t="3371" r="18651" b="8966"/>
          <a:stretch/>
        </p:blipFill>
        <p:spPr>
          <a:xfrm>
            <a:off x="72360" y="1007640"/>
            <a:ext cx="9970560" cy="6552000"/>
          </a:xfrm>
          <a:prstGeom prst="rect">
            <a:avLst/>
          </a:prstGeom>
          <a:ln>
            <a:noFill/>
          </a:ln>
        </p:spPr>
      </p:pic>
      <p:sp>
        <p:nvSpPr>
          <p:cNvPr id="235" name="CustomShape 1"/>
          <p:cNvSpPr/>
          <p:nvPr/>
        </p:nvSpPr>
        <p:spPr>
          <a:xfrm>
            <a:off x="2232000" y="144000"/>
            <a:ext cx="439200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Интернет ресурсы</a:t>
            </a:r>
            <a:endParaRPr/>
          </a:p>
        </p:txBody>
      </p:sp>
      <p:sp>
        <p:nvSpPr>
          <p:cNvPr id="236" name="CustomShape 2"/>
          <p:cNvSpPr/>
          <p:nvPr/>
        </p:nvSpPr>
        <p:spPr>
          <a:xfrm>
            <a:off x="360000" y="6551640"/>
            <a:ext cx="936000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https://www.englishteachers.ru/createbanner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504000" y="288000"/>
            <a:ext cx="9071640" cy="1247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759" strike="noStrike">
                <a:latin typeface="Arial"/>
              </a:rPr>
              <a:t>ww.titul.ru</a:t>
            </a:r>
            <a:endParaRPr/>
          </a:p>
        </p:txBody>
      </p:sp>
      <p:pic>
        <p:nvPicPr>
          <p:cNvPr id="156" name="Рисунок 155"/>
          <p:cNvPicPr/>
          <p:nvPr/>
        </p:nvPicPr>
        <p:blipFill>
          <a:blip r:embed="rId2"/>
          <a:stretch/>
        </p:blipFill>
        <p:spPr>
          <a:xfrm>
            <a:off x="216000" y="1293840"/>
            <a:ext cx="2879640" cy="3961800"/>
          </a:xfrm>
          <a:prstGeom prst="rect">
            <a:avLst/>
          </a:prstGeom>
          <a:ln>
            <a:noFill/>
          </a:ln>
        </p:spPr>
      </p:pic>
      <p:pic>
        <p:nvPicPr>
          <p:cNvPr id="157" name="Рисунок 156"/>
          <p:cNvPicPr/>
          <p:nvPr/>
        </p:nvPicPr>
        <p:blipFill>
          <a:blip r:embed="rId3"/>
          <a:stretch/>
        </p:blipFill>
        <p:spPr>
          <a:xfrm>
            <a:off x="3978360" y="1586160"/>
            <a:ext cx="5714280" cy="5533200"/>
          </a:xfrm>
          <a:prstGeom prst="rect">
            <a:avLst/>
          </a:prstGeom>
          <a:ln>
            <a:noFill/>
          </a:ln>
        </p:spPr>
      </p:pic>
      <p:pic>
        <p:nvPicPr>
          <p:cNvPr id="158" name="Рисунок 157"/>
          <p:cNvPicPr/>
          <p:nvPr/>
        </p:nvPicPr>
        <p:blipFill>
          <a:blip r:embed="rId4"/>
          <a:stretch/>
        </p:blipFill>
        <p:spPr>
          <a:xfrm>
            <a:off x="1872000" y="4248000"/>
            <a:ext cx="2106000" cy="2879640"/>
          </a:xfrm>
          <a:prstGeom prst="rect">
            <a:avLst/>
          </a:prstGeom>
          <a:ln>
            <a:noFill/>
          </a:ln>
        </p:spPr>
      </p:pic>
      <p:pic>
        <p:nvPicPr>
          <p:cNvPr id="159" name="Рисунок 158"/>
          <p:cNvPicPr/>
          <p:nvPr/>
        </p:nvPicPr>
        <p:blipFill>
          <a:blip r:embed="rId5"/>
          <a:stretch/>
        </p:blipFill>
        <p:spPr>
          <a:xfrm>
            <a:off x="254520" y="4896000"/>
            <a:ext cx="1545120" cy="1560600"/>
          </a:xfrm>
          <a:prstGeom prst="rect">
            <a:avLst/>
          </a:prstGeom>
          <a:ln>
            <a:noFill/>
          </a:ln>
        </p:spPr>
      </p:pic>
      <p:pic>
        <p:nvPicPr>
          <p:cNvPr id="160" name="Рисунок 159"/>
          <p:cNvPicPr/>
          <p:nvPr/>
        </p:nvPicPr>
        <p:blipFill>
          <a:blip r:embed="rId6"/>
          <a:stretch/>
        </p:blipFill>
        <p:spPr>
          <a:xfrm>
            <a:off x="2446200" y="1451880"/>
            <a:ext cx="2161440" cy="2939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Рисунок 236"/>
          <p:cNvPicPr/>
          <p:nvPr/>
        </p:nvPicPr>
        <p:blipFill>
          <a:blip r:embed="rId2"/>
          <a:srcRect l="15635" t="10994" r="15790" b="12770"/>
          <a:stretch/>
        </p:blipFill>
        <p:spPr>
          <a:xfrm>
            <a:off x="432000" y="1575000"/>
            <a:ext cx="9345960" cy="5841000"/>
          </a:xfrm>
          <a:prstGeom prst="rect">
            <a:avLst/>
          </a:prstGeom>
          <a:ln>
            <a:noFill/>
          </a:ln>
        </p:spPr>
      </p:pic>
      <p:sp>
        <p:nvSpPr>
          <p:cNvPr id="238" name="CustomShape 1"/>
          <p:cNvSpPr/>
          <p:nvPr/>
        </p:nvSpPr>
        <p:spPr>
          <a:xfrm>
            <a:off x="2448360" y="288000"/>
            <a:ext cx="460764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Интернет ресурсы</a:t>
            </a:r>
            <a:endParaRPr/>
          </a:p>
        </p:txBody>
      </p:sp>
      <p:sp>
        <p:nvSpPr>
          <p:cNvPr id="239" name="CustomShape 2"/>
          <p:cNvSpPr/>
          <p:nvPr/>
        </p:nvSpPr>
        <p:spPr>
          <a:xfrm>
            <a:off x="360000" y="6552000"/>
            <a:ext cx="936000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https://www.englishteachers.ru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CustomShape 1"/>
          <p:cNvSpPr/>
          <p:nvPr/>
        </p:nvSpPr>
        <p:spPr>
          <a:xfrm>
            <a:off x="2448360" y="288000"/>
            <a:ext cx="460764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Интернет ресурсы</a:t>
            </a:r>
            <a:endParaRPr/>
          </a:p>
        </p:txBody>
      </p:sp>
      <p:sp>
        <p:nvSpPr>
          <p:cNvPr id="241" name="CustomShape 2"/>
          <p:cNvSpPr/>
          <p:nvPr/>
        </p:nvSpPr>
        <p:spPr>
          <a:xfrm>
            <a:off x="288000" y="1584000"/>
            <a:ext cx="936000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https://www.englishteachers.ru</a:t>
            </a:r>
            <a:endParaRPr/>
          </a:p>
        </p:txBody>
      </p:sp>
      <p:sp>
        <p:nvSpPr>
          <p:cNvPr id="242" name="CustomShape 3"/>
          <p:cNvSpPr/>
          <p:nvPr/>
        </p:nvSpPr>
        <p:spPr>
          <a:xfrm>
            <a:off x="2664000" y="2880000"/>
            <a:ext cx="460764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Блоги </a:t>
            </a:r>
            <a:endParaRPr/>
          </a:p>
        </p:txBody>
      </p:sp>
      <p:sp>
        <p:nvSpPr>
          <p:cNvPr id="243" name="CustomShape 4"/>
          <p:cNvSpPr/>
          <p:nvPr/>
        </p:nvSpPr>
        <p:spPr>
          <a:xfrm>
            <a:off x="2664360" y="4248000"/>
            <a:ext cx="460764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Wiki  </a:t>
            </a:r>
            <a:endParaRPr/>
          </a:p>
        </p:txBody>
      </p:sp>
      <p:sp>
        <p:nvSpPr>
          <p:cNvPr id="244" name="CustomShape 5"/>
          <p:cNvSpPr/>
          <p:nvPr/>
        </p:nvSpPr>
        <p:spPr>
          <a:xfrm>
            <a:off x="2664360" y="5616000"/>
            <a:ext cx="460764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E-mails  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CustomShape 1"/>
          <p:cNvSpPr/>
          <p:nvPr/>
        </p:nvSpPr>
        <p:spPr>
          <a:xfrm>
            <a:off x="1657440" y="21744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Конкурс ораторов</a:t>
            </a:r>
            <a:endParaRPr/>
          </a:p>
        </p:txBody>
      </p:sp>
      <p:pic>
        <p:nvPicPr>
          <p:cNvPr id="246" name="Рисунок 245"/>
          <p:cNvPicPr/>
          <p:nvPr/>
        </p:nvPicPr>
        <p:blipFill>
          <a:blip r:embed="rId2"/>
          <a:srcRect l="20366" t="11835" r="46062" b="8115"/>
          <a:stretch/>
        </p:blipFill>
        <p:spPr>
          <a:xfrm>
            <a:off x="5904000" y="1271160"/>
            <a:ext cx="3456000" cy="4632840"/>
          </a:xfrm>
          <a:prstGeom prst="rect">
            <a:avLst/>
          </a:prstGeom>
          <a:ln>
            <a:noFill/>
          </a:ln>
        </p:spPr>
      </p:pic>
      <p:pic>
        <p:nvPicPr>
          <p:cNvPr id="247" name="Рисунок 246"/>
          <p:cNvPicPr/>
          <p:nvPr/>
        </p:nvPicPr>
        <p:blipFill>
          <a:blip r:embed="rId3"/>
          <a:srcRect b="22441"/>
          <a:stretch/>
        </p:blipFill>
        <p:spPr>
          <a:xfrm>
            <a:off x="360000" y="1392840"/>
            <a:ext cx="4571640" cy="4727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CustomShape 1"/>
          <p:cNvSpPr/>
          <p:nvPr/>
        </p:nvSpPr>
        <p:spPr>
          <a:xfrm>
            <a:off x="1657440" y="21744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Конкурс ораторов</a:t>
            </a:r>
            <a:endParaRPr/>
          </a:p>
        </p:txBody>
      </p:sp>
      <p:pic>
        <p:nvPicPr>
          <p:cNvPr id="249" name="Рисунок 248"/>
          <p:cNvPicPr/>
          <p:nvPr/>
        </p:nvPicPr>
        <p:blipFill>
          <a:blip r:embed="rId2"/>
          <a:stretch/>
        </p:blipFill>
        <p:spPr>
          <a:xfrm>
            <a:off x="144000" y="1080000"/>
            <a:ext cx="6552000" cy="6122160"/>
          </a:xfrm>
          <a:prstGeom prst="rect">
            <a:avLst/>
          </a:prstGeom>
          <a:ln>
            <a:noFill/>
          </a:ln>
        </p:spPr>
      </p:pic>
      <p:pic>
        <p:nvPicPr>
          <p:cNvPr id="250" name="Рисунок 249"/>
          <p:cNvPicPr/>
          <p:nvPr/>
        </p:nvPicPr>
        <p:blipFill>
          <a:blip r:embed="rId3"/>
          <a:stretch/>
        </p:blipFill>
        <p:spPr>
          <a:xfrm>
            <a:off x="5040000" y="1763640"/>
            <a:ext cx="4923720" cy="5688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CustomShape 1"/>
          <p:cNvSpPr/>
          <p:nvPr/>
        </p:nvSpPr>
        <p:spPr>
          <a:xfrm>
            <a:off x="1657440" y="21744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Портфолио МО</a:t>
            </a:r>
            <a:endParaRPr/>
          </a:p>
        </p:txBody>
      </p:sp>
      <p:sp>
        <p:nvSpPr>
          <p:cNvPr id="252" name="CustomShape 2"/>
          <p:cNvSpPr/>
          <p:nvPr/>
        </p:nvSpPr>
        <p:spPr>
          <a:xfrm>
            <a:off x="1656360" y="1368360"/>
            <a:ext cx="6767640" cy="395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Информация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по кадровому составу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по курсам ПК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по темам самообразования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по достижениям педагогов и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учеников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sp>
        <p:nvSpPr>
          <p:cNvPr id="253" name="CustomShape 3"/>
          <p:cNvSpPr/>
          <p:nvPr/>
        </p:nvSpPr>
        <p:spPr>
          <a:xfrm>
            <a:off x="504000" y="5904000"/>
            <a:ext cx="9216000" cy="136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Сайт МО — как основа информационного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пространства деятельности МО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Рисунок 253"/>
          <p:cNvPicPr/>
          <p:nvPr/>
        </p:nvPicPr>
        <p:blipFill>
          <a:blip r:embed="rId2"/>
          <a:srcRect l="10411" t="8449" r="12448" b="22942"/>
          <a:stretch/>
        </p:blipFill>
        <p:spPr>
          <a:xfrm>
            <a:off x="144360" y="216360"/>
            <a:ext cx="8639640" cy="4319640"/>
          </a:xfrm>
          <a:prstGeom prst="rect">
            <a:avLst/>
          </a:prstGeom>
          <a:ln>
            <a:noFill/>
          </a:ln>
        </p:spPr>
      </p:pic>
      <p:pic>
        <p:nvPicPr>
          <p:cNvPr id="255" name="Рисунок 254"/>
          <p:cNvPicPr/>
          <p:nvPr/>
        </p:nvPicPr>
        <p:blipFill>
          <a:blip r:embed="rId3"/>
          <a:srcRect l="35410" t="8449" r="16731" b="11505"/>
          <a:stretch/>
        </p:blipFill>
        <p:spPr>
          <a:xfrm>
            <a:off x="4032000" y="1868760"/>
            <a:ext cx="5976000" cy="5619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CustomShape 1"/>
          <p:cNvSpPr/>
          <p:nvPr/>
        </p:nvSpPr>
        <p:spPr>
          <a:xfrm>
            <a:off x="72000" y="217440"/>
            <a:ext cx="1000872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Анализ работы МО — основа планирования</a:t>
            </a:r>
            <a:endParaRPr/>
          </a:p>
        </p:txBody>
      </p:sp>
      <p:sp>
        <p:nvSpPr>
          <p:cNvPr id="257" name="CustomShape 2"/>
          <p:cNvSpPr/>
          <p:nvPr/>
        </p:nvSpPr>
        <p:spPr>
          <a:xfrm>
            <a:off x="504000" y="1512360"/>
            <a:ext cx="633600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Степень достижения цели</a:t>
            </a:r>
            <a:endParaRPr/>
          </a:p>
        </p:txBody>
      </p:sp>
      <p:sp>
        <p:nvSpPr>
          <p:cNvPr id="258" name="CustomShape 3"/>
          <p:cNvSpPr/>
          <p:nvPr/>
        </p:nvSpPr>
        <p:spPr>
          <a:xfrm>
            <a:off x="576000" y="2376360"/>
            <a:ext cx="633600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Успеваемость </a:t>
            </a:r>
            <a:endParaRPr/>
          </a:p>
        </p:txBody>
      </p:sp>
      <p:sp>
        <p:nvSpPr>
          <p:cNvPr id="259" name="CustomShape 4"/>
          <p:cNvSpPr/>
          <p:nvPr/>
        </p:nvSpPr>
        <p:spPr>
          <a:xfrm>
            <a:off x="576000" y="3384360"/>
            <a:ext cx="813600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Профессиональный рост педагогов</a:t>
            </a:r>
            <a:endParaRPr/>
          </a:p>
        </p:txBody>
      </p:sp>
      <p:sp>
        <p:nvSpPr>
          <p:cNvPr id="260" name="CustomShape 5"/>
          <p:cNvSpPr/>
          <p:nvPr/>
        </p:nvSpPr>
        <p:spPr>
          <a:xfrm>
            <a:off x="576000" y="4392360"/>
            <a:ext cx="633600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Участие в конкурсах...</a:t>
            </a:r>
            <a:endParaRPr/>
          </a:p>
        </p:txBody>
      </p:sp>
      <p:sp>
        <p:nvSpPr>
          <p:cNvPr id="261" name="CustomShape 6"/>
          <p:cNvSpPr/>
          <p:nvPr/>
        </p:nvSpPr>
        <p:spPr>
          <a:xfrm>
            <a:off x="576000" y="5544000"/>
            <a:ext cx="698400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Степень активности педагогов</a:t>
            </a:r>
            <a:endParaRPr/>
          </a:p>
        </p:txBody>
      </p:sp>
      <p:sp>
        <p:nvSpPr>
          <p:cNvPr id="262" name="CustomShape 7"/>
          <p:cNvSpPr/>
          <p:nvPr/>
        </p:nvSpPr>
        <p:spPr>
          <a:xfrm>
            <a:off x="504000" y="6552360"/>
            <a:ext cx="633600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В Ш К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CustomShape 1"/>
          <p:cNvSpPr/>
          <p:nvPr/>
        </p:nvSpPr>
        <p:spPr>
          <a:xfrm>
            <a:off x="1657800" y="217800"/>
            <a:ext cx="6767640" cy="22302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МО — МЕСТО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ПРОФЕССИОНАЛЬНОГО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РОСТА</a:t>
            </a:r>
            <a:endParaRPr/>
          </a:p>
        </p:txBody>
      </p:sp>
      <p:sp>
        <p:nvSpPr>
          <p:cNvPr id="264" name="CustomShape 2"/>
          <p:cNvSpPr/>
          <p:nvPr/>
        </p:nvSpPr>
        <p:spPr>
          <a:xfrm>
            <a:off x="2664360" y="2880000"/>
            <a:ext cx="5111640" cy="15822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ДИСКУССИОННЫЕ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ЗАСЕДАНИЯ</a:t>
            </a:r>
            <a:endParaRPr/>
          </a:p>
        </p:txBody>
      </p:sp>
      <p:sp>
        <p:nvSpPr>
          <p:cNvPr id="265" name="CustomShape 3"/>
          <p:cNvSpPr/>
          <p:nvPr/>
        </p:nvSpPr>
        <p:spPr>
          <a:xfrm>
            <a:off x="2664360" y="4753800"/>
            <a:ext cx="5111640" cy="15822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СЕМИНАРЫ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>
            <a:off x="432000" y="288360"/>
            <a:ext cx="928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ПРОФЕССИОНАЛЬНЫЕ ДИСКУССИИ</a:t>
            </a:r>
            <a:endParaRPr/>
          </a:p>
        </p:txBody>
      </p:sp>
      <p:sp>
        <p:nvSpPr>
          <p:cNvPr id="267" name="CustomShape 2"/>
          <p:cNvSpPr/>
          <p:nvPr/>
        </p:nvSpPr>
        <p:spPr>
          <a:xfrm>
            <a:off x="432000" y="1656000"/>
            <a:ext cx="928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ПРЕДСТАВЛЕНИЕ ОПЫТА</a:t>
            </a:r>
            <a:endParaRPr/>
          </a:p>
        </p:txBody>
      </p:sp>
      <p:sp>
        <p:nvSpPr>
          <p:cNvPr id="268" name="CustomShape 3"/>
          <p:cNvSpPr/>
          <p:nvPr/>
        </p:nvSpPr>
        <p:spPr>
          <a:xfrm>
            <a:off x="432000" y="3096360"/>
            <a:ext cx="928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АНАЛИЗ ПОСЕЩЕННЫХ УРОКОВ</a:t>
            </a:r>
            <a:endParaRPr/>
          </a:p>
        </p:txBody>
      </p:sp>
      <p:sp>
        <p:nvSpPr>
          <p:cNvPr id="269" name="CustomShape 4"/>
          <p:cNvSpPr/>
          <p:nvPr/>
        </p:nvSpPr>
        <p:spPr>
          <a:xfrm>
            <a:off x="432000" y="4464360"/>
            <a:ext cx="9287640" cy="151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ОБСУЖДЕНИЕ ПРОФЕССИОНАЛЬНОЙ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ЛИТЕРАТУРЫ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ustomShape 1"/>
          <p:cNvSpPr/>
          <p:nvPr/>
        </p:nvSpPr>
        <p:spPr>
          <a:xfrm>
            <a:off x="360000" y="218520"/>
            <a:ext cx="900000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ПРОФЕССИОНАЛЬНАЯ ЛИТЕРАТУРА</a:t>
            </a:r>
            <a:endParaRPr/>
          </a:p>
        </p:txBody>
      </p:sp>
      <p:pic>
        <p:nvPicPr>
          <p:cNvPr id="271" name="Рисунок 270"/>
          <p:cNvPicPr/>
          <p:nvPr/>
        </p:nvPicPr>
        <p:blipFill>
          <a:blip r:embed="rId2"/>
          <a:srcRect l="4698" t="9719" r="25302" b="8966"/>
          <a:stretch/>
        </p:blipFill>
        <p:spPr>
          <a:xfrm>
            <a:off x="360000" y="1041840"/>
            <a:ext cx="9540360" cy="6230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504000" y="237960"/>
            <a:ext cx="9071640" cy="134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759" strike="noStrike">
                <a:latin typeface="Arial"/>
              </a:rPr>
              <a:t>Методическое объединение</a:t>
            </a:r>
            <a:endParaRPr/>
          </a:p>
        </p:txBody>
      </p:sp>
      <p:sp>
        <p:nvSpPr>
          <p:cNvPr id="162" name="CustomShape 2"/>
          <p:cNvSpPr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just">
              <a:lnSpc>
                <a:spcPct val="100000"/>
              </a:lnSpc>
            </a:pPr>
            <a:endParaRPr/>
          </a:p>
          <a:p>
            <a:pPr algn="just"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470" strike="noStrike">
                <a:latin typeface="Arial"/>
              </a:rPr>
              <a:t>Это основное штатное подразделение школы, профессиональное объединение педагогов, осуществляющее и координирующее проведение учебно-воспитательной, методической, внеклассной, инновационной работы по одному или смежным предметам. (Макарова Т.Н.)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648000" y="218880"/>
            <a:ext cx="7778520" cy="165312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алгоритм проведения </a:t>
            </a:r>
            <a:endParaRPr/>
          </a:p>
          <a:p>
            <a:pPr algn="ctr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дискуссионных заседаний </a:t>
            </a:r>
            <a:endParaRPr/>
          </a:p>
          <a:p>
            <a:pPr algn="ctr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методического объединения:</a:t>
            </a:r>
            <a:endParaRPr/>
          </a:p>
        </p:txBody>
      </p:sp>
      <p:sp>
        <p:nvSpPr>
          <p:cNvPr id="273" name="CustomShape 2"/>
          <p:cNvSpPr/>
          <p:nvPr/>
        </p:nvSpPr>
        <p:spPr>
          <a:xfrm>
            <a:off x="720000" y="2016000"/>
            <a:ext cx="777852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определение цели организации </a:t>
            </a:r>
            <a:endParaRPr/>
          </a:p>
          <a:p>
            <a:pPr algn="just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дискуссионного заседания</a:t>
            </a:r>
            <a:endParaRPr/>
          </a:p>
        </p:txBody>
      </p:sp>
      <p:sp>
        <p:nvSpPr>
          <p:cNvPr id="274" name="CustomShape 3"/>
          <p:cNvSpPr/>
          <p:nvPr/>
        </p:nvSpPr>
        <p:spPr>
          <a:xfrm>
            <a:off x="717480" y="3456000"/>
            <a:ext cx="777852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изучение профессиональной </a:t>
            </a:r>
            <a:endParaRPr/>
          </a:p>
          <a:p>
            <a:pPr algn="just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литературы</a:t>
            </a:r>
            <a:endParaRPr/>
          </a:p>
        </p:txBody>
      </p:sp>
      <p:sp>
        <p:nvSpPr>
          <p:cNvPr id="275" name="CustomShape 4"/>
          <p:cNvSpPr/>
          <p:nvPr/>
        </p:nvSpPr>
        <p:spPr>
          <a:xfrm>
            <a:off x="717480" y="4824000"/>
            <a:ext cx="777852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распределение материала</a:t>
            </a:r>
            <a:endParaRPr/>
          </a:p>
        </p:txBody>
      </p:sp>
      <p:sp>
        <p:nvSpPr>
          <p:cNvPr id="276" name="CustomShape 5"/>
          <p:cNvSpPr/>
          <p:nvPr/>
        </p:nvSpPr>
        <p:spPr>
          <a:xfrm>
            <a:off x="720000" y="6192000"/>
            <a:ext cx="777852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вопросы для дискуссии</a:t>
            </a:r>
            <a:endParaRPr/>
          </a:p>
        </p:txBody>
      </p:sp>
      <p:pic>
        <p:nvPicPr>
          <p:cNvPr id="277" name="Рисунок 276"/>
          <p:cNvPicPr/>
          <p:nvPr/>
        </p:nvPicPr>
        <p:blipFill>
          <a:blip r:embed="rId2"/>
          <a:stretch/>
        </p:blipFill>
        <p:spPr>
          <a:xfrm>
            <a:off x="7776000" y="4176000"/>
            <a:ext cx="2205360" cy="3096000"/>
          </a:xfrm>
          <a:prstGeom prst="rect">
            <a:avLst/>
          </a:prstGeom>
          <a:ln>
            <a:noFill/>
          </a:ln>
        </p:spPr>
      </p:pic>
      <p:pic>
        <p:nvPicPr>
          <p:cNvPr id="278" name="Рисунок 277"/>
          <p:cNvPicPr/>
          <p:nvPr/>
        </p:nvPicPr>
        <p:blipFill>
          <a:blip r:embed="rId3"/>
          <a:srcRect l="8923" t="20556" r="58322" b="11781"/>
          <a:stretch/>
        </p:blipFill>
        <p:spPr>
          <a:xfrm>
            <a:off x="7776000" y="1368000"/>
            <a:ext cx="2170080" cy="252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CustomShape 1"/>
          <p:cNvSpPr/>
          <p:nvPr/>
        </p:nvSpPr>
        <p:spPr>
          <a:xfrm>
            <a:off x="648000" y="219240"/>
            <a:ext cx="7778520" cy="165312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алгоритм проведения </a:t>
            </a:r>
            <a:endParaRPr/>
          </a:p>
          <a:p>
            <a:pPr algn="ctr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дискуссионных заседаний </a:t>
            </a:r>
            <a:endParaRPr/>
          </a:p>
          <a:p>
            <a:pPr algn="ctr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методического объединения:</a:t>
            </a:r>
            <a:endParaRPr/>
          </a:p>
        </p:txBody>
      </p:sp>
      <p:sp>
        <p:nvSpPr>
          <p:cNvPr id="280" name="CustomShape 2"/>
          <p:cNvSpPr/>
          <p:nvPr/>
        </p:nvSpPr>
        <p:spPr>
          <a:xfrm>
            <a:off x="573480" y="2376000"/>
            <a:ext cx="777852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дискуссия</a:t>
            </a:r>
            <a:endParaRPr/>
          </a:p>
        </p:txBody>
      </p:sp>
      <p:sp>
        <p:nvSpPr>
          <p:cNvPr id="281" name="CustomShape 3"/>
          <p:cNvSpPr/>
          <p:nvPr/>
        </p:nvSpPr>
        <p:spPr>
          <a:xfrm>
            <a:off x="573480" y="3744000"/>
            <a:ext cx="777852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подведение итогов</a:t>
            </a:r>
            <a:endParaRPr/>
          </a:p>
        </p:txBody>
      </p:sp>
      <p:sp>
        <p:nvSpPr>
          <p:cNvPr id="282" name="CustomShape 4"/>
          <p:cNvSpPr/>
          <p:nvPr/>
        </p:nvSpPr>
        <p:spPr>
          <a:xfrm>
            <a:off x="573480" y="5256000"/>
            <a:ext cx="7778520" cy="1008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определение перспектив развития</a:t>
            </a:r>
            <a:endParaRPr/>
          </a:p>
        </p:txBody>
      </p:sp>
      <p:pic>
        <p:nvPicPr>
          <p:cNvPr id="283" name="Рисунок 282"/>
          <p:cNvPicPr/>
          <p:nvPr/>
        </p:nvPicPr>
        <p:blipFill>
          <a:blip r:embed="rId2"/>
          <a:stretch/>
        </p:blipFill>
        <p:spPr>
          <a:xfrm>
            <a:off x="7154640" y="2016000"/>
            <a:ext cx="2205360" cy="3096000"/>
          </a:xfrm>
          <a:prstGeom prst="rect">
            <a:avLst/>
          </a:prstGeom>
          <a:ln>
            <a:noFill/>
          </a:ln>
        </p:spPr>
      </p:pic>
      <p:pic>
        <p:nvPicPr>
          <p:cNvPr id="284" name="Рисунок 283"/>
          <p:cNvPicPr/>
          <p:nvPr/>
        </p:nvPicPr>
        <p:blipFill>
          <a:blip r:embed="rId3"/>
          <a:srcRect l="8923" t="20556" r="58322" b="11781"/>
          <a:stretch/>
        </p:blipFill>
        <p:spPr>
          <a:xfrm>
            <a:off x="8280000" y="4392000"/>
            <a:ext cx="1735920" cy="201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CustomShape 1"/>
          <p:cNvSpPr/>
          <p:nvPr/>
        </p:nvSpPr>
        <p:spPr>
          <a:xfrm>
            <a:off x="1800000" y="219600"/>
            <a:ext cx="6480000" cy="11484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МО — основная ячейка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школьного общества</a:t>
            </a:r>
            <a:endParaRPr/>
          </a:p>
        </p:txBody>
      </p:sp>
      <p:sp>
        <p:nvSpPr>
          <p:cNvPr id="286" name="CustomShape 2"/>
          <p:cNvSpPr/>
          <p:nvPr/>
        </p:nvSpPr>
        <p:spPr>
          <a:xfrm>
            <a:off x="1872000" y="2952000"/>
            <a:ext cx="6480000" cy="11484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СОСТАВЬТЕ СИНКВЕЙН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Рисунок 286"/>
          <p:cNvPicPr/>
          <p:nvPr/>
        </p:nvPicPr>
        <p:blipFill>
          <a:blip r:embed="rId2"/>
          <a:stretch/>
        </p:blipFill>
        <p:spPr>
          <a:xfrm>
            <a:off x="2468520" y="751680"/>
            <a:ext cx="5163480" cy="3424320"/>
          </a:xfrm>
          <a:prstGeom prst="rect">
            <a:avLst/>
          </a:prstGeom>
          <a:ln>
            <a:noFill/>
          </a:ln>
        </p:spPr>
      </p:pic>
      <p:sp>
        <p:nvSpPr>
          <p:cNvPr id="288" name="CustomShape 1"/>
          <p:cNvSpPr/>
          <p:nvPr/>
        </p:nvSpPr>
        <p:spPr>
          <a:xfrm>
            <a:off x="360000" y="4320000"/>
            <a:ext cx="9360000" cy="11484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Апальков Валерий Геннадиевич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Immaculate.v@gmail.com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864000" y="288000"/>
            <a:ext cx="8711640" cy="1728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759" b="1" i="1" strike="noStrike">
                <a:latin typeface="Arial"/>
              </a:rPr>
              <a:t>МО и школа</a:t>
            </a:r>
            <a:endParaRPr/>
          </a:p>
        </p:txBody>
      </p:sp>
      <p:sp>
        <p:nvSpPr>
          <p:cNvPr id="164" name="TextShape 2"/>
          <p:cNvSpPr txBox="1"/>
          <p:nvPr/>
        </p:nvSpPr>
        <p:spPr>
          <a:xfrm>
            <a:off x="64080" y="2160000"/>
            <a:ext cx="9928080" cy="3243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/>
            <a:r>
              <a:rPr lang="ru-RU" sz="3200">
                <a:latin typeface="Arial"/>
              </a:rPr>
              <a:t>Контроль за деятельностью МО осуществляется директором школы, его заместителями по методической и учебно-воспитательной работе в соответствии с планами методической работы школы и внутришкольного контроля, утверждаемыми директором ОУ.</a:t>
            </a:r>
            <a:endParaRPr/>
          </a:p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576000" y="219240"/>
            <a:ext cx="8999640" cy="11484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Управляющий (Попечительский совет)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sp>
        <p:nvSpPr>
          <p:cNvPr id="166" name="CustomShape 2"/>
          <p:cNvSpPr/>
          <p:nvPr/>
        </p:nvSpPr>
        <p:spPr>
          <a:xfrm>
            <a:off x="2016000" y="1803240"/>
            <a:ext cx="5759640" cy="6444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ru-RU" sz="3600">
                <a:solidFill>
                  <a:srgbClr val="000000"/>
                </a:solidFill>
                <a:latin typeface="Georgia"/>
                <a:ea typeface="DejaVu Sans"/>
              </a:rPr>
              <a:t>Директор школы</a:t>
            </a:r>
            <a:endParaRPr/>
          </a:p>
        </p:txBody>
      </p:sp>
      <p:sp>
        <p:nvSpPr>
          <p:cNvPr id="167" name="CustomShape 3"/>
          <p:cNvSpPr/>
          <p:nvPr/>
        </p:nvSpPr>
        <p:spPr>
          <a:xfrm>
            <a:off x="1800000" y="2952000"/>
            <a:ext cx="6659640" cy="864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ЗАМЕСТИТЕЛИ ДИРЕКТОРА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/>
          </a:p>
        </p:txBody>
      </p:sp>
      <p:sp>
        <p:nvSpPr>
          <p:cNvPr id="168" name="CustomShape 4"/>
          <p:cNvSpPr/>
          <p:nvPr/>
        </p:nvSpPr>
        <p:spPr>
          <a:xfrm>
            <a:off x="577440" y="4536000"/>
            <a:ext cx="8999640" cy="133488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Руководители методических объединений</a:t>
            </a:r>
            <a:endParaRPr/>
          </a:p>
        </p:txBody>
      </p:sp>
      <p:sp>
        <p:nvSpPr>
          <p:cNvPr id="169" name="CustomShape 5"/>
          <p:cNvSpPr/>
          <p:nvPr/>
        </p:nvSpPr>
        <p:spPr>
          <a:xfrm>
            <a:off x="577440" y="6339240"/>
            <a:ext cx="8999640" cy="6444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Педагоги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CustomShape 1"/>
          <p:cNvSpPr/>
          <p:nvPr/>
        </p:nvSpPr>
        <p:spPr>
          <a:xfrm>
            <a:off x="504000" y="792000"/>
            <a:ext cx="8783640" cy="4104000"/>
          </a:xfrm>
          <a:prstGeom prst="roundRect">
            <a:avLst>
              <a:gd name="adj" fmla="val 11578"/>
            </a:avLst>
          </a:prstGeom>
          <a:solidFill>
            <a:srgbClr val="6699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4000" b="1" strike="noStrike">
                <a:solidFill>
                  <a:srgbClr val="000000"/>
                </a:solidFill>
                <a:latin typeface="Georgia"/>
                <a:ea typeface="DejaVu Sans"/>
              </a:rPr>
              <a:t>Как организовать работу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000" b="1" strike="noStrike">
                <a:solidFill>
                  <a:srgbClr val="000000"/>
                </a:solidFill>
                <a:latin typeface="Georgia"/>
                <a:ea typeface="DejaVu Sans"/>
              </a:rPr>
              <a:t>методического объединения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000" b="1" strike="noStrike">
                <a:solidFill>
                  <a:srgbClr val="000000"/>
                </a:solidFill>
                <a:latin typeface="Georgia"/>
                <a:ea typeface="DejaVu Sans"/>
              </a:rPr>
              <a:t>в школе?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504000" y="237960"/>
            <a:ext cx="9071640" cy="134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2" name="CustomShape 2"/>
          <p:cNvSpPr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3" name="CustomShape 3"/>
          <p:cNvSpPr/>
          <p:nvPr/>
        </p:nvSpPr>
        <p:spPr>
          <a:xfrm>
            <a:off x="504360" y="144360"/>
            <a:ext cx="8783640" cy="1799640"/>
          </a:xfrm>
          <a:prstGeom prst="roundRect">
            <a:avLst>
              <a:gd name="adj" fmla="val 11578"/>
            </a:avLst>
          </a:prstGeom>
          <a:solidFill>
            <a:srgbClr val="6699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4000" b="1" strike="noStrike">
                <a:solidFill>
                  <a:srgbClr val="000000"/>
                </a:solidFill>
                <a:latin typeface="Georgia"/>
                <a:ea typeface="DejaVu Sans"/>
              </a:rPr>
              <a:t>Грамотное планирование -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000" b="1" strike="noStrike">
                <a:solidFill>
                  <a:srgbClr val="000000"/>
                </a:solidFill>
                <a:latin typeface="Georgia"/>
                <a:ea typeface="DejaVu Sans"/>
              </a:rPr>
              <a:t>залог успешной деятельности</a:t>
            </a:r>
            <a:endParaRPr/>
          </a:p>
        </p:txBody>
      </p:sp>
      <p:sp>
        <p:nvSpPr>
          <p:cNvPr id="174" name="CustomShape 4"/>
          <p:cNvSpPr/>
          <p:nvPr/>
        </p:nvSpPr>
        <p:spPr>
          <a:xfrm>
            <a:off x="504360" y="2088000"/>
            <a:ext cx="8783640" cy="936000"/>
          </a:xfrm>
          <a:prstGeom prst="roundRect">
            <a:avLst>
              <a:gd name="adj" fmla="val 11578"/>
            </a:avLst>
          </a:prstGeom>
          <a:solidFill>
            <a:srgbClr val="6699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4000" b="1" strike="noStrike">
                <a:solidFill>
                  <a:srgbClr val="000000"/>
                </a:solidFill>
                <a:latin typeface="Georgia"/>
                <a:ea typeface="DejaVu Sans"/>
              </a:rPr>
              <a:t>План работы МО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sp>
        <p:nvSpPr>
          <p:cNvPr id="175" name="CustomShape 5"/>
          <p:cNvSpPr/>
          <p:nvPr/>
        </p:nvSpPr>
        <p:spPr>
          <a:xfrm>
            <a:off x="159840" y="3168000"/>
            <a:ext cx="9344160" cy="4391640"/>
          </a:xfrm>
          <a:prstGeom prst="roundRect">
            <a:avLst>
              <a:gd name="adj" fmla="val 11578"/>
            </a:avLst>
          </a:prstGeom>
          <a:solidFill>
            <a:srgbClr val="6699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3600" b="1" strike="noStrike">
                <a:solidFill>
                  <a:srgbClr val="000000"/>
                </a:solidFill>
                <a:latin typeface="Georgia"/>
                <a:ea typeface="DejaVu Sans"/>
              </a:rPr>
              <a:t>Методическая тема работы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 strike="noStrike">
                <a:solidFill>
                  <a:srgbClr val="000000"/>
                </a:solidFill>
                <a:latin typeface="Georgia"/>
                <a:ea typeface="DejaVu Sans"/>
              </a:rPr>
              <a:t>Планирование заседаний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 strike="noStrike">
                <a:solidFill>
                  <a:srgbClr val="000000"/>
                </a:solidFill>
                <a:latin typeface="Georgia"/>
                <a:ea typeface="DejaVu Sans"/>
              </a:rPr>
              <a:t>Внутришкольный контроль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 strike="noStrike">
                <a:solidFill>
                  <a:srgbClr val="000000"/>
                </a:solidFill>
                <a:latin typeface="Georgia"/>
                <a:ea typeface="DejaVu Sans"/>
              </a:rPr>
              <a:t>Урочная и внеурочная деятельность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 strike="noStrike">
                <a:solidFill>
                  <a:srgbClr val="000000"/>
                </a:solidFill>
                <a:latin typeface="Georgia"/>
                <a:ea typeface="DejaVu Sans"/>
              </a:rPr>
              <a:t>Портфолио МО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 strike="noStrike">
                <a:solidFill>
                  <a:srgbClr val="000000"/>
                </a:solidFill>
                <a:latin typeface="Georgia"/>
                <a:ea typeface="DejaVu Sans"/>
              </a:rPr>
              <a:t>Анализ деятельности МО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 strike="noStrike">
                <a:solidFill>
                  <a:srgbClr val="000000"/>
                </a:solidFill>
                <a:latin typeface="Georgia"/>
                <a:ea typeface="DejaVu Sans"/>
              </a:rPr>
              <a:t>МО-место профессионального роста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ustomShape 1"/>
          <p:cNvSpPr/>
          <p:nvPr/>
        </p:nvSpPr>
        <p:spPr>
          <a:xfrm>
            <a:off x="360" y="432000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Экологическое воспитание</a:t>
            </a:r>
            <a:endParaRPr/>
          </a:p>
        </p:txBody>
      </p:sp>
      <p:sp>
        <p:nvSpPr>
          <p:cNvPr id="177" name="CustomShape 2"/>
          <p:cNvSpPr/>
          <p:nvPr/>
        </p:nvSpPr>
        <p:spPr>
          <a:xfrm>
            <a:off x="4968360" y="208836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Музейная педагогика — ресурс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повышения качества образования</a:t>
            </a:r>
            <a:endParaRPr/>
          </a:p>
        </p:txBody>
      </p:sp>
      <p:sp>
        <p:nvSpPr>
          <p:cNvPr id="178" name="CustomShape 3"/>
          <p:cNvSpPr/>
          <p:nvPr/>
        </p:nvSpPr>
        <p:spPr>
          <a:xfrm>
            <a:off x="6624000" y="4176000"/>
            <a:ext cx="180360" cy="345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9" name="CustomShape 4"/>
          <p:cNvSpPr/>
          <p:nvPr/>
        </p:nvSpPr>
        <p:spPr>
          <a:xfrm>
            <a:off x="72360" y="252000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Реализация требований ФГОС</a:t>
            </a:r>
            <a:endParaRPr/>
          </a:p>
        </p:txBody>
      </p:sp>
      <p:sp>
        <p:nvSpPr>
          <p:cNvPr id="180" name="CustomShape 5"/>
          <p:cNvSpPr/>
          <p:nvPr/>
        </p:nvSpPr>
        <p:spPr>
          <a:xfrm>
            <a:off x="1296000" y="504000"/>
            <a:ext cx="784800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Методическая тема работы учителей МО</a:t>
            </a:r>
            <a:endParaRPr/>
          </a:p>
        </p:txBody>
      </p:sp>
      <p:sp>
        <p:nvSpPr>
          <p:cNvPr id="181" name="CustomShape 6"/>
          <p:cNvSpPr/>
          <p:nvPr/>
        </p:nvSpPr>
        <p:spPr>
          <a:xfrm>
            <a:off x="4968720" y="338472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Использование ИКТ на уроке</a:t>
            </a:r>
            <a:endParaRPr/>
          </a:p>
        </p:txBody>
      </p:sp>
      <p:sp>
        <p:nvSpPr>
          <p:cNvPr id="182" name="CustomShape 7"/>
          <p:cNvSpPr/>
          <p:nvPr/>
        </p:nvSpPr>
        <p:spPr>
          <a:xfrm>
            <a:off x="4969080" y="468108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Положительное отношение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к явлениям языка </a:t>
            </a:r>
            <a:endParaRPr/>
          </a:p>
        </p:txBody>
      </p:sp>
      <p:sp>
        <p:nvSpPr>
          <p:cNvPr id="183" name="CustomShape 8"/>
          <p:cNvSpPr/>
          <p:nvPr/>
        </p:nvSpPr>
        <p:spPr>
          <a:xfrm>
            <a:off x="4969440" y="468144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Критериальное оценивание  </a:t>
            </a:r>
            <a:endParaRPr/>
          </a:p>
        </p:txBody>
      </p:sp>
      <p:sp>
        <p:nvSpPr>
          <p:cNvPr id="184" name="CustomShape 9"/>
          <p:cNvSpPr/>
          <p:nvPr/>
        </p:nvSpPr>
        <p:spPr>
          <a:xfrm>
            <a:off x="4969800" y="597780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Повышение качества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языкового образования</a:t>
            </a: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1656000" y="21600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Планирование заседаний МО</a:t>
            </a:r>
            <a:endParaRPr/>
          </a:p>
        </p:txBody>
      </p:sp>
      <p:sp>
        <p:nvSpPr>
          <p:cNvPr id="186" name="CustomShape 2"/>
          <p:cNvSpPr/>
          <p:nvPr/>
        </p:nvSpPr>
        <p:spPr>
          <a:xfrm>
            <a:off x="72360" y="172836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Рекомендовано: 1 раз в четверть/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триместр</a:t>
            </a:r>
            <a:endParaRPr/>
          </a:p>
        </p:txBody>
      </p:sp>
      <p:sp>
        <p:nvSpPr>
          <p:cNvPr id="187" name="CustomShape 3"/>
          <p:cNvSpPr/>
          <p:nvPr/>
        </p:nvSpPr>
        <p:spPr>
          <a:xfrm>
            <a:off x="4896360" y="172800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Какова реальная потребность?</a:t>
            </a:r>
            <a:endParaRPr/>
          </a:p>
        </p:txBody>
      </p:sp>
      <p:sp>
        <p:nvSpPr>
          <p:cNvPr id="188" name="CustomShape 4"/>
          <p:cNvSpPr/>
          <p:nvPr/>
        </p:nvSpPr>
        <p:spPr>
          <a:xfrm>
            <a:off x="72360" y="309600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Какие вопросы выносятся на обсуждение?</a:t>
            </a:r>
            <a:endParaRPr/>
          </a:p>
        </p:txBody>
      </p:sp>
      <p:sp>
        <p:nvSpPr>
          <p:cNvPr id="189" name="CustomShape 5"/>
          <p:cNvSpPr/>
          <p:nvPr/>
        </p:nvSpPr>
        <p:spPr>
          <a:xfrm>
            <a:off x="4896360" y="309600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Документация заседаний</a:t>
            </a:r>
            <a:endParaRPr/>
          </a:p>
        </p:txBody>
      </p:sp>
      <p:sp>
        <p:nvSpPr>
          <p:cNvPr id="190" name="CustomShape 6"/>
          <p:cNvSpPr/>
          <p:nvPr/>
        </p:nvSpPr>
        <p:spPr>
          <a:xfrm>
            <a:off x="2736000" y="4392000"/>
            <a:ext cx="6264000" cy="29520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Протокол заседания МО учителей иностранных языков</a:t>
            </a:r>
            <a:endParaRPr/>
          </a:p>
          <a:p>
            <a:pPr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/>
          </a:p>
          <a:p>
            <a:pPr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            № ___от________(дата)</a:t>
            </a:r>
            <a:endParaRPr/>
          </a:p>
          <a:p>
            <a:pPr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            Присутствовали:</a:t>
            </a:r>
            <a:endParaRPr/>
          </a:p>
          <a:p>
            <a:pPr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            Тема выступления:</a:t>
            </a:r>
            <a:endParaRPr/>
          </a:p>
          <a:p>
            <a:pPr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            Докладчик:</a:t>
            </a:r>
            <a:endParaRPr/>
          </a:p>
          <a:p>
            <a:pPr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            Решили: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489</Words>
  <Application>Microsoft Office PowerPoint</Application>
  <PresentationFormat>Произвольный</PresentationFormat>
  <Paragraphs>158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33</vt:i4>
      </vt:variant>
    </vt:vector>
  </HeadingPairs>
  <TitlesOfParts>
    <vt:vector size="37" baseType="lpstr">
      <vt:lpstr>Тема Office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</cp:revision>
  <dcterms:created xsi:type="dcterms:W3CDTF">2015-09-25T05:54:29Z</dcterms:created>
  <dcterms:modified xsi:type="dcterms:W3CDTF">2015-12-11T06:25:35Z</dcterms:modified>
  <dc:language>ru-RU</dc:language>
</cp:coreProperties>
</file>