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3" r:id="rId2"/>
  </p:sldMasterIdLst>
  <p:notesMasterIdLst>
    <p:notesMasterId r:id="rId43"/>
  </p:notesMasterIdLst>
  <p:sldIdLst>
    <p:sldId id="257" r:id="rId3"/>
    <p:sldId id="323" r:id="rId4"/>
    <p:sldId id="324" r:id="rId5"/>
    <p:sldId id="364" r:id="rId6"/>
    <p:sldId id="372" r:id="rId7"/>
    <p:sldId id="373" r:id="rId8"/>
    <p:sldId id="374" r:id="rId9"/>
    <p:sldId id="375" r:id="rId10"/>
    <p:sldId id="376" r:id="rId11"/>
    <p:sldId id="365" r:id="rId12"/>
    <p:sldId id="366" r:id="rId13"/>
    <p:sldId id="378" r:id="rId14"/>
    <p:sldId id="379" r:id="rId15"/>
    <p:sldId id="335" r:id="rId16"/>
    <p:sldId id="353" r:id="rId17"/>
    <p:sldId id="354" r:id="rId18"/>
    <p:sldId id="355" r:id="rId19"/>
    <p:sldId id="367" r:id="rId20"/>
    <p:sldId id="358" r:id="rId21"/>
    <p:sldId id="359" r:id="rId22"/>
    <p:sldId id="360" r:id="rId23"/>
    <p:sldId id="361" r:id="rId24"/>
    <p:sldId id="362" r:id="rId25"/>
    <p:sldId id="363" r:id="rId26"/>
    <p:sldId id="357" r:id="rId27"/>
    <p:sldId id="356" r:id="rId28"/>
    <p:sldId id="368" r:id="rId29"/>
    <p:sldId id="369" r:id="rId30"/>
    <p:sldId id="370" r:id="rId31"/>
    <p:sldId id="371" r:id="rId32"/>
    <p:sldId id="377" r:id="rId33"/>
    <p:sldId id="386" r:id="rId34"/>
    <p:sldId id="387" r:id="rId35"/>
    <p:sldId id="327" r:id="rId36"/>
    <p:sldId id="328" r:id="rId37"/>
    <p:sldId id="329" r:id="rId38"/>
    <p:sldId id="330" r:id="rId39"/>
    <p:sldId id="382" r:id="rId40"/>
    <p:sldId id="383" r:id="rId41"/>
    <p:sldId id="384" r:id="rId42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518" autoAdjust="0"/>
    <p:restoredTop sz="94660"/>
  </p:normalViewPr>
  <p:slideViewPr>
    <p:cSldViewPr>
      <p:cViewPr>
        <p:scale>
          <a:sx n="100" d="100"/>
          <a:sy n="100" d="100"/>
        </p:scale>
        <p:origin x="-2040" y="-58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tableStyles" Target="tableStyles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theme" Target="theme/theme1.xml"/><Relationship Id="rId20" Type="http://schemas.openxmlformats.org/officeDocument/2006/relationships/slide" Target="slides/slide18.xml"/><Relationship Id="rId41" Type="http://schemas.openxmlformats.org/officeDocument/2006/relationships/slide" Target="slides/slide39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592100C-DAF0-4A68-9F99-28430C933983}" type="datetimeFigureOut">
              <a:rPr lang="ru-RU" smtClean="0"/>
              <a:pPr/>
              <a:t>20.04.2016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4EBE8BE-35B3-4AB9-8637-A41B3D5C9BC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039622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E3B824-F9B1-4BFB-97F3-091FFD97F568}" type="slidenum">
              <a:rPr lang="ru-RU" smtClean="0">
                <a:solidFill>
                  <a:prstClr val="black"/>
                </a:solidFill>
              </a:rPr>
              <a:pPr/>
              <a:t>2</a:t>
            </a:fld>
            <a:endParaRPr lang="ru-RU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K:\ProPowerPoint\Шаблоны\В работе\Элегантный абстрактный\Elegant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3813" y="0"/>
            <a:ext cx="9144001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116632"/>
            <a:ext cx="5327576" cy="1470025"/>
          </a:xfrm>
        </p:spPr>
        <p:txBody>
          <a:bodyPr/>
          <a:lstStyle>
            <a:lvl1pPr>
              <a:defRPr b="1">
                <a:solidFill>
                  <a:schemeClr val="tx2"/>
                </a:solidFill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64088" y="5013176"/>
            <a:ext cx="3643278" cy="1152128"/>
          </a:xfrm>
        </p:spPr>
        <p:txBody>
          <a:bodyPr/>
          <a:lstStyle>
            <a:lvl1pPr marL="0" indent="0" algn="ctr">
              <a:buNone/>
              <a:defRPr b="1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43F883-6EEA-4E63-BC78-B79AE69265C6}" type="datetimeFigureOut">
              <a:rPr lang="ru-RU" smtClean="0"/>
              <a:pPr/>
              <a:t>20.04.2016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B3C69C-9635-4205-AD66-06962BA79C5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455649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43F883-6EEA-4E63-BC78-B79AE69265C6}" type="datetimeFigureOut">
              <a:rPr lang="ru-RU" smtClean="0"/>
              <a:pPr/>
              <a:t>20.04.2016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B3C69C-9635-4205-AD66-06962BA79C5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4466054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43F883-6EEA-4E63-BC78-B79AE69265C6}" type="datetimeFigureOut">
              <a:rPr lang="ru-RU" smtClean="0"/>
              <a:pPr/>
              <a:t>20.04.2016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B3C69C-9635-4205-AD66-06962BA79C5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4350429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43F883-6EEA-4E63-BC78-B79AE69265C6}" type="datetimeFigureOut">
              <a:rPr lang="ru-RU" smtClean="0"/>
              <a:pPr/>
              <a:t>20.04.2016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B3C69C-9635-4205-AD66-06962BA79C5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308848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43F883-6EEA-4E63-BC78-B79AE69265C6}" type="datetimeFigureOut">
              <a:rPr lang="ru-RU" smtClean="0"/>
              <a:pPr/>
              <a:t>20.04.2016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B3C69C-9635-4205-AD66-06962BA79C5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846762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43F883-6EEA-4E63-BC78-B79AE69265C6}" type="datetimeFigureOut">
              <a:rPr lang="ru-RU" smtClean="0"/>
              <a:pPr/>
              <a:t>20.04.2016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B3C69C-9635-4205-AD66-06962BA79C5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12470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43F883-6EEA-4E63-BC78-B79AE69265C6}" type="datetimeFigureOut">
              <a:rPr lang="ru-RU" smtClean="0"/>
              <a:pPr/>
              <a:t>20.04.2016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B3C69C-9635-4205-AD66-06962BA79C5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430555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43F883-6EEA-4E63-BC78-B79AE69265C6}" type="datetimeFigureOut">
              <a:rPr lang="ru-RU" smtClean="0"/>
              <a:pPr/>
              <a:t>20.04.2016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B3C69C-9635-4205-AD66-06962BA79C5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180224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43F883-6EEA-4E63-BC78-B79AE69265C6}" type="datetimeFigureOut">
              <a:rPr lang="ru-RU" smtClean="0"/>
              <a:pPr/>
              <a:t>20.04.2016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B3C69C-9635-4205-AD66-06962BA79C5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901236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43F883-6EEA-4E63-BC78-B79AE69265C6}" type="datetimeFigureOut">
              <a:rPr lang="ru-RU" smtClean="0"/>
              <a:pPr/>
              <a:t>20.04.2016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B3C69C-9635-4205-AD66-06962BA79C5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188301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43F883-6EEA-4E63-BC78-B79AE69265C6}" type="datetimeFigureOut">
              <a:rPr lang="ru-RU" smtClean="0"/>
              <a:pPr/>
              <a:t>20.04.2016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B3C69C-9635-4205-AD66-06962BA79C5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391059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3.xml"/><Relationship Id="rId5" Type="http://schemas.openxmlformats.org/officeDocument/2006/relationships/slideLayout" Target="../slideLayouts/slideLayout7.xml"/><Relationship Id="rId10" Type="http://schemas.openxmlformats.org/officeDocument/2006/relationships/slideLayout" Target="../slideLayouts/slideLayout12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K:\ProPowerPoint\Шаблоны\В работе\Элегантный абстрактный\ElegantSlide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Заголовок 1"/>
          <p:cNvSpPr>
            <a:spLocks noGrp="1"/>
          </p:cNvSpPr>
          <p:nvPr>
            <p:ph type="title"/>
          </p:nvPr>
        </p:nvSpPr>
        <p:spPr bwMode="auto">
          <a:xfrm>
            <a:off x="1331913" y="260350"/>
            <a:ext cx="7488237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8" name="Текст 2"/>
          <p:cNvSpPr>
            <a:spLocks noGrp="1"/>
          </p:cNvSpPr>
          <p:nvPr>
            <p:ph type="body" idx="1"/>
          </p:nvPr>
        </p:nvSpPr>
        <p:spPr bwMode="auto">
          <a:xfrm>
            <a:off x="1331913" y="1557338"/>
            <a:ext cx="7499350" cy="5140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9" name="TextBox 1"/>
          <p:cNvSpPr txBox="1">
            <a:spLocks noChangeArrowheads="1"/>
          </p:cNvSpPr>
          <p:nvPr/>
        </p:nvSpPr>
        <p:spPr bwMode="auto">
          <a:xfrm>
            <a:off x="-31750" y="6638925"/>
            <a:ext cx="1335088" cy="27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defRPr/>
            </a:pPr>
            <a:r>
              <a:rPr lang="en-US" sz="1200" smtClean="0">
                <a:solidFill>
                  <a:schemeClr val="bg1"/>
                </a:solidFill>
                <a:latin typeface="Baskerville Old Face" pitchFamily="18" charset="0"/>
              </a:rPr>
              <a:t>ProPowerPoint.Ru</a:t>
            </a:r>
            <a:endParaRPr lang="ru-RU" sz="1200" smtClean="0">
              <a:solidFill>
                <a:schemeClr val="bg1"/>
              </a:solidFill>
              <a:latin typeface="Ariston" pitchFamily="66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43F883-6EEA-4E63-BC78-B79AE69265C6}" type="datetimeFigureOut">
              <a:rPr lang="ru-RU" smtClean="0"/>
              <a:pPr/>
              <a:t>20.04.2016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B3C69C-9635-4205-AD66-06962BA79C5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482541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  <p:sldLayoutId id="2147483674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0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3.png"/><Relationship Id="rId4" Type="http://schemas.openxmlformats.org/officeDocument/2006/relationships/image" Target="../media/image5.pn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englishteachers.ru/Wares/529.html?backto=V2FyZXM/Y2F0ZWdvcnk9MiZwYWdlPQ" TargetMode="External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6.xml"/><Relationship Id="rId4" Type="http://schemas.openxmlformats.org/officeDocument/2006/relationships/hyperlink" Target="http://audio.neteducom.com/books/14/" TargetMode="Externa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hyperlink" Target="http://audio.neteducom.com/books/15/" TargetMode="External"/><Relationship Id="rId2" Type="http://schemas.openxmlformats.org/officeDocument/2006/relationships/hyperlink" Target="https://www.englishteachers.ru/Wares/527.html?backto=U2hvcC5odG1s" TargetMode="Externa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5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hyperlink" Target="http://audio.neteducom.com/books/13/" TargetMode="External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6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englishteachers.ru/Wares/525.html?backto=V2FyZXM/Y2F0ZWdvcnk9MiZwYWdlPQ" TargetMode="External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6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tiff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0.jpe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7" Type="http://schemas.openxmlformats.org/officeDocument/2006/relationships/image" Target="../media/image36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5.jpeg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Объект 2"/>
          <p:cNvSpPr>
            <a:spLocks noGrp="1"/>
          </p:cNvSpPr>
          <p:nvPr>
            <p:ph idx="1"/>
          </p:nvPr>
        </p:nvSpPr>
        <p:spPr>
          <a:xfrm>
            <a:off x="4499992" y="4481736"/>
            <a:ext cx="4547295" cy="2376264"/>
          </a:xfrm>
        </p:spPr>
        <p:txBody>
          <a:bodyPr/>
          <a:lstStyle/>
          <a:p>
            <a:pPr algn="r">
              <a:buNone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Буров Илья Михайлович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, 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pPr algn="r"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ведущий методист                              </a:t>
            </a:r>
          </a:p>
          <a:p>
            <a:pPr algn="r"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издательства  Титул» </a:t>
            </a:r>
            <a:endParaRPr lang="ru-RU" dirty="0" smtClean="0"/>
          </a:p>
        </p:txBody>
      </p:sp>
      <p:sp>
        <p:nvSpPr>
          <p:cNvPr id="6" name="Прямоугольник 5"/>
          <p:cNvSpPr/>
          <p:nvPr/>
        </p:nvSpPr>
        <p:spPr>
          <a:xfrm>
            <a:off x="539552" y="1988840"/>
            <a:ext cx="813690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/>
              <a:t>Подготовка к разделу “Чтение” ОГЭ по английскому языку учащихся 8 – 9 </a:t>
            </a:r>
            <a:r>
              <a:rPr lang="ru-RU" sz="3200" b="1" dirty="0" smtClean="0"/>
              <a:t>классов</a:t>
            </a:r>
            <a:endParaRPr lang="ru-RU" sz="2800" dirty="0" smtClean="0">
              <a:solidFill>
                <a:srgbClr val="0070C0"/>
              </a:solidFill>
              <a:latin typeface="Arial Black" pitchFamily="34" charset="0"/>
            </a:endParaRPr>
          </a:p>
        </p:txBody>
      </p:sp>
      <p:pic>
        <p:nvPicPr>
          <p:cNvPr id="7" name="Picture 4" descr="Y:\Delo\ОГР\Буров\TIT_Logo_kvadrat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07904" y="-387424"/>
            <a:ext cx="2520280" cy="252028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Кодификатор Чтение</a:t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980728"/>
            <a:ext cx="8928992" cy="5616624"/>
          </a:xfrm>
        </p:spPr>
        <p:txBody>
          <a:bodyPr>
            <a:noAutofit/>
          </a:bodyPr>
          <a:lstStyle/>
          <a:p>
            <a:pPr marL="0" indent="0">
              <a:buNone/>
            </a:pPr>
            <a:endParaRPr lang="ru-RU" sz="1050" dirty="0"/>
          </a:p>
          <a:p>
            <a:r>
              <a:rPr lang="ru-RU" sz="2400" dirty="0"/>
              <a:t>Читать аутентичные тексты различных стилей (публицистические, художественные, </a:t>
            </a:r>
            <a:r>
              <a:rPr lang="ru-RU" sz="2400" dirty="0" smtClean="0"/>
              <a:t>научно- популярные</a:t>
            </a:r>
            <a:r>
              <a:rPr lang="ru-RU" sz="2400" dirty="0"/>
              <a:t>, прагматические) с использованием различных стратегий / видов чтения </a:t>
            </a:r>
            <a:r>
              <a:rPr lang="ru-RU" sz="2400" dirty="0" smtClean="0"/>
              <a:t>в соответствии </a:t>
            </a:r>
            <a:r>
              <a:rPr lang="ru-RU" sz="2400" dirty="0"/>
              <a:t>с коммуникативной задачей</a:t>
            </a:r>
            <a:r>
              <a:rPr lang="ru-RU" sz="2400" dirty="0" smtClean="0"/>
              <a:t>.</a:t>
            </a:r>
          </a:p>
          <a:p>
            <a:endParaRPr lang="ru-RU" sz="2400" dirty="0"/>
          </a:p>
          <a:p>
            <a:r>
              <a:rPr lang="ru-RU" sz="2400" dirty="0"/>
              <a:t>Использовать ознакомительное чтение с целью понимания основного </a:t>
            </a:r>
            <a:r>
              <a:rPr lang="ru-RU" sz="2400" dirty="0" smtClean="0"/>
              <a:t>содержания сообщений</a:t>
            </a:r>
            <a:r>
              <a:rPr lang="ru-RU" sz="2400" dirty="0"/>
              <a:t>, интервью, репортажей, публикаций научно-познавательного характера, </a:t>
            </a:r>
            <a:r>
              <a:rPr lang="ru-RU" sz="2400" dirty="0" smtClean="0"/>
              <a:t>отрывков  из </a:t>
            </a:r>
            <a:r>
              <a:rPr lang="ru-RU" sz="2400" dirty="0"/>
              <a:t>произведений художественной литературы</a:t>
            </a:r>
            <a:r>
              <a:rPr lang="ru-RU" sz="2400" dirty="0" smtClean="0"/>
              <a:t>.</a:t>
            </a:r>
          </a:p>
          <a:p>
            <a:endParaRPr lang="ru-RU" sz="2400" dirty="0"/>
          </a:p>
          <a:p>
            <a:r>
              <a:rPr lang="ru-RU" sz="2400" dirty="0"/>
              <a:t>Использовать просмотровое / поисковое чтение с целью извлечения необходимой </a:t>
            </a:r>
            <a:r>
              <a:rPr lang="ru-RU" sz="2400" dirty="0" smtClean="0"/>
              <a:t>/ запрашиваемой </a:t>
            </a:r>
            <a:r>
              <a:rPr lang="ru-RU" sz="2400" dirty="0"/>
              <a:t>информации из текста статьи, проспекта</a:t>
            </a:r>
            <a:r>
              <a:rPr lang="ru-RU" sz="2400" dirty="0" smtClean="0"/>
              <a:t>.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421504908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Кодификатор Чтение</a:t>
            </a:r>
            <a:br>
              <a:rPr lang="ru-RU" dirty="0"/>
            </a:b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600200"/>
            <a:ext cx="8507288" cy="5069160"/>
          </a:xfrm>
        </p:spPr>
        <p:txBody>
          <a:bodyPr>
            <a:normAutofit fontScale="77500" lnSpcReduction="20000"/>
          </a:bodyPr>
          <a:lstStyle/>
          <a:p>
            <a:r>
              <a:rPr lang="ru-RU" dirty="0"/>
              <a:t>Использовать изучающее чтение с целью полного понимания информации прагматических текстов, публикаций научно-познавательного характера, отрывков из произведений художественной литературы.</a:t>
            </a:r>
          </a:p>
          <a:p>
            <a:r>
              <a:rPr lang="ru-RU" dirty="0"/>
              <a:t>Отделять главную информацию от второстепенной, выявлять наиболее значимые факты.</a:t>
            </a:r>
          </a:p>
          <a:p>
            <a:r>
              <a:rPr lang="ru-RU" dirty="0"/>
              <a:t>Определять свое отношение к прочитанному.</a:t>
            </a:r>
          </a:p>
          <a:p>
            <a:r>
              <a:rPr lang="ru-RU" dirty="0"/>
              <a:t>Определять временную и причинно-следственную взаимосвязь событий, прогнозировать</a:t>
            </a:r>
          </a:p>
          <a:p>
            <a:r>
              <a:rPr lang="ru-RU" dirty="0"/>
              <a:t>развитие/результат излагаемых фактов /событий, обобщать описываемые факты /явления.</a:t>
            </a:r>
          </a:p>
          <a:p>
            <a:r>
              <a:rPr lang="ru-RU" dirty="0"/>
              <a:t>Определять замысел автора, оценивать важность /новизну информации, понимать смысл прочитанного текста.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0937693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Виды чтения: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1340768"/>
            <a:ext cx="8928992" cy="5328592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u="sng" dirty="0"/>
              <a:t>Просмотровое чтение</a:t>
            </a:r>
            <a:r>
              <a:rPr lang="ru-RU" dirty="0"/>
              <a:t> предполагает получение общего представления о читаемом материале. Его целью является получение самого общего представления о теме и круге вопросов, рассматриваемых в тексте</a:t>
            </a:r>
            <a:r>
              <a:rPr lang="ru-RU" dirty="0" smtClean="0"/>
              <a:t>.</a:t>
            </a:r>
          </a:p>
          <a:p>
            <a:pPr marL="0" indent="0">
              <a:buNone/>
            </a:pPr>
            <a:r>
              <a:rPr lang="ru-RU" u="sng" dirty="0"/>
              <a:t>Ознакомительное чтение (</a:t>
            </a:r>
            <a:r>
              <a:rPr lang="ru-RU" u="sng" dirty="0" err="1"/>
              <a:t>reading</a:t>
            </a:r>
            <a:r>
              <a:rPr lang="ru-RU" u="sng" dirty="0"/>
              <a:t> </a:t>
            </a:r>
            <a:r>
              <a:rPr lang="ru-RU" u="sng" dirty="0" err="1"/>
              <a:t>for</a:t>
            </a:r>
            <a:r>
              <a:rPr lang="ru-RU" u="sng" dirty="0"/>
              <a:t> </a:t>
            </a:r>
            <a:r>
              <a:rPr lang="ru-RU" u="sng" dirty="0" err="1"/>
              <a:t>the</a:t>
            </a:r>
            <a:r>
              <a:rPr lang="ru-RU" u="sng" dirty="0"/>
              <a:t> </a:t>
            </a:r>
            <a:r>
              <a:rPr lang="ru-RU" u="sng" dirty="0" err="1"/>
              <a:t>main</a:t>
            </a:r>
            <a:r>
              <a:rPr lang="ru-RU" u="sng" dirty="0"/>
              <a:t> </a:t>
            </a:r>
            <a:r>
              <a:rPr lang="ru-RU" u="sng" dirty="0" err="1"/>
              <a:t>idea</a:t>
            </a:r>
            <a:r>
              <a:rPr lang="ru-RU" u="sng" dirty="0"/>
              <a:t>) </a:t>
            </a:r>
            <a:r>
              <a:rPr lang="ru-RU" dirty="0"/>
              <a:t>представляет собой познающее чтение, при котором предметом внимания читающего становится все речевое произведение (книга, статья, рассказ) без установки на получение определенной информации</a:t>
            </a:r>
            <a:r>
              <a:rPr lang="ru-RU" dirty="0" smtClean="0"/>
              <a:t>.</a:t>
            </a:r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7099493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Виды чтения: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1340768"/>
            <a:ext cx="8928992" cy="532859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u="sng" dirty="0"/>
              <a:t>Изучающее чтение (</a:t>
            </a:r>
            <a:r>
              <a:rPr lang="ru-RU" u="sng" dirty="0" err="1"/>
              <a:t>detail</a:t>
            </a:r>
            <a:r>
              <a:rPr lang="ru-RU" u="sng" dirty="0"/>
              <a:t> </a:t>
            </a:r>
            <a:r>
              <a:rPr lang="ru-RU" u="sng" dirty="0" err="1"/>
              <a:t>reading</a:t>
            </a:r>
            <a:r>
              <a:rPr lang="ru-RU" u="sng" dirty="0"/>
              <a:t>) </a:t>
            </a:r>
            <a:r>
              <a:rPr lang="ru-RU" dirty="0"/>
              <a:t>предусматривает максимально полное и точное понимание всей содержащейся в тексте информации и критическое ее осмысление</a:t>
            </a:r>
            <a:r>
              <a:rPr lang="ru-RU" dirty="0" smtClean="0"/>
              <a:t>.</a:t>
            </a:r>
          </a:p>
          <a:p>
            <a:pPr marL="0" indent="0">
              <a:buNone/>
            </a:pPr>
            <a:r>
              <a:rPr lang="ru-RU" u="sng" dirty="0"/>
              <a:t>Поисковое чтение</a:t>
            </a:r>
            <a:r>
              <a:rPr lang="ru-RU" dirty="0"/>
              <a:t> </a:t>
            </a:r>
            <a:r>
              <a:rPr lang="ru-RU" u="sng" dirty="0"/>
              <a:t>(</a:t>
            </a:r>
            <a:r>
              <a:rPr lang="ru-RU" u="sng" dirty="0" err="1"/>
              <a:t>reading</a:t>
            </a:r>
            <a:r>
              <a:rPr lang="ru-RU" u="sng" dirty="0"/>
              <a:t> </a:t>
            </a:r>
            <a:r>
              <a:rPr lang="ru-RU" u="sng" dirty="0" err="1"/>
              <a:t>for</a:t>
            </a:r>
            <a:r>
              <a:rPr lang="ru-RU" u="sng" dirty="0"/>
              <a:t> </a:t>
            </a:r>
            <a:r>
              <a:rPr lang="ru-RU" u="sng" dirty="0" err="1"/>
              <a:t>specific</a:t>
            </a:r>
            <a:r>
              <a:rPr lang="ru-RU" u="sng" dirty="0"/>
              <a:t> </a:t>
            </a:r>
            <a:r>
              <a:rPr lang="ru-RU" u="sng" dirty="0" err="1"/>
              <a:t>information</a:t>
            </a:r>
            <a:r>
              <a:rPr lang="ru-RU" u="sng" dirty="0"/>
              <a:t>) </a:t>
            </a:r>
            <a:r>
              <a:rPr lang="ru-RU" dirty="0"/>
              <a:t>ориентировано на чтение газет и литературы по специальности. Его цель – быстрое нахождение в тексте вполне определенных данных (фактов, характеристик, цифровых показателей и т.д.). </a:t>
            </a:r>
            <a:endParaRPr lang="ru-RU" dirty="0" smtClean="0"/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0854108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10-klass_exam]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76672"/>
            <a:ext cx="9144000" cy="62951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509035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10-klass_exam]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4600" b="44943"/>
          <a:stretch/>
        </p:blipFill>
        <p:spPr bwMode="auto">
          <a:xfrm>
            <a:off x="-1" y="476672"/>
            <a:ext cx="7164289" cy="59813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274800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10-klass_exam]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17" t="55623" r="54416"/>
          <a:stretch/>
        </p:blipFill>
        <p:spPr bwMode="auto">
          <a:xfrm>
            <a:off x="1187624" y="980728"/>
            <a:ext cx="6724810" cy="51091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55148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ru-RU" dirty="0"/>
          </a:p>
        </p:txBody>
      </p:sp>
      <p:pic>
        <p:nvPicPr>
          <p:cNvPr id="4" name="Picture 2" descr="10-klass_exam]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077" r="3377" b="47772"/>
          <a:stretch/>
        </p:blipFill>
        <p:spPr bwMode="auto">
          <a:xfrm>
            <a:off x="1033023" y="5882"/>
            <a:ext cx="7137200" cy="6658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3792112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Система </a:t>
            </a:r>
            <a:r>
              <a:rPr lang="ru-RU" dirty="0" smtClean="0"/>
              <a:t>упражнений: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124744"/>
            <a:ext cx="8507288" cy="5001419"/>
          </a:xfrm>
        </p:spPr>
        <p:txBody>
          <a:bodyPr>
            <a:normAutofit fontScale="62500" lnSpcReduction="20000"/>
          </a:bodyPr>
          <a:lstStyle/>
          <a:p>
            <a:endParaRPr lang="ru-RU" dirty="0"/>
          </a:p>
          <a:p>
            <a:r>
              <a:rPr lang="ru-RU" dirty="0" smtClean="0"/>
              <a:t>подготовительные </a:t>
            </a:r>
            <a:r>
              <a:rPr lang="ru-RU" dirty="0"/>
              <a:t>(«до предъявления текста»), на понимание («</a:t>
            </a:r>
            <a:r>
              <a:rPr lang="ru-RU" dirty="0" smtClean="0"/>
              <a:t>во время </a:t>
            </a:r>
            <a:r>
              <a:rPr lang="ru-RU" dirty="0"/>
              <a:t>чтения»), речевые («после чтения») с выходом на пересказ</a:t>
            </a:r>
            <a:r>
              <a:rPr lang="ru-RU" dirty="0" smtClean="0"/>
              <a:t>, обсуждение;</a:t>
            </a:r>
            <a:endParaRPr lang="ru-RU" dirty="0"/>
          </a:p>
          <a:p>
            <a:r>
              <a:rPr lang="ru-RU" dirty="0" smtClean="0"/>
              <a:t>совершенствование </a:t>
            </a:r>
            <a:r>
              <a:rPr lang="ru-RU" dirty="0"/>
              <a:t>техники чтения (скорости чтения, восприятия </a:t>
            </a:r>
            <a:r>
              <a:rPr lang="ru-RU" dirty="0" smtClean="0"/>
              <a:t>и понимания </a:t>
            </a:r>
            <a:r>
              <a:rPr lang="ru-RU" dirty="0"/>
              <a:t>заключенной в нем информации</a:t>
            </a:r>
            <a:r>
              <a:rPr lang="ru-RU" dirty="0" smtClean="0"/>
              <a:t>);</a:t>
            </a:r>
            <a:endParaRPr lang="ru-RU" dirty="0"/>
          </a:p>
          <a:p>
            <a:r>
              <a:rPr lang="ru-RU" dirty="0" smtClean="0"/>
              <a:t>игнорирование </a:t>
            </a:r>
            <a:r>
              <a:rPr lang="ru-RU" dirty="0"/>
              <a:t>незнакомых слов и на языковую догадку</a:t>
            </a:r>
            <a:r>
              <a:rPr lang="ru-RU" dirty="0" smtClean="0"/>
              <a:t>;</a:t>
            </a:r>
            <a:endParaRPr lang="ru-RU" dirty="0"/>
          </a:p>
          <a:p>
            <a:r>
              <a:rPr lang="ru-RU" dirty="0" smtClean="0"/>
              <a:t>структурирование </a:t>
            </a:r>
            <a:r>
              <a:rPr lang="ru-RU" dirty="0"/>
              <a:t>текста, разделение его на смысловые части</a:t>
            </a:r>
            <a:r>
              <a:rPr lang="ru-RU" dirty="0" smtClean="0"/>
              <a:t>;</a:t>
            </a:r>
            <a:endParaRPr lang="ru-RU" dirty="0"/>
          </a:p>
          <a:p>
            <a:r>
              <a:rPr lang="ru-RU" dirty="0" smtClean="0"/>
              <a:t>структурирование </a:t>
            </a:r>
            <a:r>
              <a:rPr lang="ru-RU" dirty="0"/>
              <a:t>текста по абзацам, картинкам, </a:t>
            </a:r>
            <a:r>
              <a:rPr lang="ru-RU" dirty="0" smtClean="0"/>
              <a:t>лексико-грамматическим </a:t>
            </a:r>
            <a:r>
              <a:rPr lang="ru-RU" dirty="0"/>
              <a:t>категориям</a:t>
            </a:r>
            <a:r>
              <a:rPr lang="ru-RU" dirty="0" smtClean="0"/>
              <a:t>;</a:t>
            </a:r>
            <a:endParaRPr lang="ru-RU" dirty="0"/>
          </a:p>
          <a:p>
            <a:r>
              <a:rPr lang="ru-RU" dirty="0" smtClean="0"/>
              <a:t>чтение </a:t>
            </a:r>
            <a:r>
              <a:rPr lang="ru-RU" dirty="0"/>
              <a:t>«с карандашом в руке</a:t>
            </a:r>
            <a:r>
              <a:rPr lang="ru-RU" dirty="0" smtClean="0"/>
              <a:t>»;</a:t>
            </a:r>
            <a:endParaRPr lang="ru-RU" dirty="0"/>
          </a:p>
          <a:p>
            <a:r>
              <a:rPr lang="ru-RU" dirty="0" smtClean="0"/>
              <a:t>редуцирование </a:t>
            </a:r>
            <a:r>
              <a:rPr lang="ru-RU" dirty="0"/>
              <a:t>текста с выделением ключевых слов</a:t>
            </a:r>
            <a:r>
              <a:rPr lang="ru-RU" dirty="0" smtClean="0"/>
              <a:t>;</a:t>
            </a:r>
            <a:endParaRPr lang="ru-RU" dirty="0"/>
          </a:p>
          <a:p>
            <a:r>
              <a:rPr lang="ru-RU" dirty="0" smtClean="0"/>
              <a:t>прогнозирование </a:t>
            </a:r>
            <a:r>
              <a:rPr lang="ru-RU" dirty="0"/>
              <a:t>событий по 1-му абзацу и ключевым </a:t>
            </a:r>
            <a:r>
              <a:rPr lang="ru-RU" dirty="0" smtClean="0"/>
              <a:t>словам</a:t>
            </a:r>
            <a:endParaRPr lang="ru-RU" dirty="0"/>
          </a:p>
          <a:p>
            <a:r>
              <a:rPr lang="ru-RU" dirty="0"/>
              <a:t>Перифраз , синонимы, антонимы, дефиниции, </a:t>
            </a:r>
            <a:r>
              <a:rPr lang="ru-RU" dirty="0" smtClean="0"/>
              <a:t>лексическая сочетаемость</a:t>
            </a:r>
            <a:endParaRPr lang="ru-RU" dirty="0"/>
          </a:p>
          <a:p>
            <a:r>
              <a:rPr lang="ru-RU" dirty="0"/>
              <a:t>Самоконтроль, </a:t>
            </a:r>
            <a:r>
              <a:rPr lang="ru-RU" dirty="0" err="1" smtClean="0"/>
              <a:t>самокоректировка</a:t>
            </a:r>
            <a:r>
              <a:rPr lang="ru-RU" dirty="0" smtClean="0"/>
              <a:t>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1133151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3394720" cy="114300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0" y="28439"/>
            <a:ext cx="4784749" cy="69638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 descr="https://www.englishteachers.ru/uploadedfiles/waresimgs/4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2580" y="0"/>
            <a:ext cx="2162175" cy="28194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5527707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11560" y="980728"/>
            <a:ext cx="8382848" cy="5521064"/>
          </a:xfrm>
        </p:spPr>
        <p:txBody>
          <a:bodyPr rtlCol="0">
            <a:noAutofit/>
          </a:bodyPr>
          <a:lstStyle/>
          <a:p>
            <a:pPr>
              <a:defRPr/>
            </a:pPr>
            <a:r>
              <a:rPr lang="ru-RU" sz="4400" dirty="0" smtClean="0">
                <a:solidFill>
                  <a:schemeClr val="tx1"/>
                </a:solidFill>
              </a:rPr>
              <a:t>Нормативные документы:</a:t>
            </a:r>
          </a:p>
          <a:p>
            <a:pPr marL="571500" indent="-571500" algn="l">
              <a:buFont typeface="Arial" panose="020B0604020202020204" pitchFamily="34" charset="0"/>
              <a:buChar char="•"/>
              <a:defRPr/>
            </a:pPr>
            <a:endParaRPr lang="ru-RU" sz="3600" dirty="0">
              <a:solidFill>
                <a:schemeClr val="tx1"/>
              </a:solidFill>
            </a:endParaRPr>
          </a:p>
          <a:p>
            <a:pPr marL="571500" indent="-571500" algn="l">
              <a:buFont typeface="Arial" panose="020B0604020202020204" pitchFamily="34" charset="0"/>
              <a:buChar char="•"/>
              <a:defRPr/>
            </a:pPr>
            <a:r>
              <a:rPr lang="ru-RU" sz="3600" dirty="0" smtClean="0">
                <a:solidFill>
                  <a:schemeClr val="tx1"/>
                </a:solidFill>
              </a:rPr>
              <a:t>кодификатор ОГЭ;</a:t>
            </a:r>
          </a:p>
          <a:p>
            <a:pPr marL="571500" indent="-571500" algn="l">
              <a:buFont typeface="Arial" panose="020B0604020202020204" pitchFamily="34" charset="0"/>
              <a:buChar char="•"/>
              <a:defRPr/>
            </a:pPr>
            <a:r>
              <a:rPr lang="ru-RU" sz="3600" dirty="0" smtClean="0">
                <a:solidFill>
                  <a:schemeClr val="tx1"/>
                </a:solidFill>
              </a:rPr>
              <a:t>спецификация ОГЭ;</a:t>
            </a:r>
          </a:p>
          <a:p>
            <a:pPr marL="571500" indent="-571500" algn="l">
              <a:buFont typeface="Arial" panose="020B0604020202020204" pitchFamily="34" charset="0"/>
              <a:buChar char="•"/>
              <a:defRPr/>
            </a:pPr>
            <a:r>
              <a:rPr lang="ru-RU" sz="3600" dirty="0" smtClean="0">
                <a:solidFill>
                  <a:schemeClr val="tx1"/>
                </a:solidFill>
              </a:rPr>
              <a:t>демоверсия ОГЭ;</a:t>
            </a:r>
          </a:p>
        </p:txBody>
      </p:sp>
    </p:spTree>
    <p:extLst>
      <p:ext uri="{BB962C8B-B14F-4D97-AF65-F5344CB8AC3E}">
        <p14:creationId xmlns:p14="http://schemas.microsoft.com/office/powerpoint/2010/main" val="36267663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76056" y="274638"/>
            <a:ext cx="3610744" cy="114300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297"/>
          <a:stretch/>
        </p:blipFill>
        <p:spPr bwMode="auto">
          <a:xfrm>
            <a:off x="0" y="188640"/>
            <a:ext cx="4788024" cy="6778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0231" y="3717032"/>
            <a:ext cx="7763769" cy="29090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4" descr="https://www.englishteachers.ru/uploadedfiles/waresimgs/48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208" y="0"/>
            <a:ext cx="2162175" cy="28194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0547347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116632"/>
            <a:ext cx="6130142" cy="65378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 descr="https://www.englishteachers.ru/uploadedfiles/waresimgs/4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2580" y="0"/>
            <a:ext cx="2162175" cy="28194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5276653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835606"/>
            <a:ext cx="8873997" cy="59868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0" name="Picture 4" descr="https://www.englishteachers.ru/uploadedfiles/waresimgs/21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6775" y="1"/>
            <a:ext cx="1097869" cy="14847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2031467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58050" y="33564"/>
            <a:ext cx="5553974" cy="6563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4" name="Picture 4" descr="https://www.englishteachers.ru/uploadedfiles/waresimgs/5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589" y="0"/>
            <a:ext cx="2162175" cy="2838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5860302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119"/>
          <a:stretch/>
        </p:blipFill>
        <p:spPr bwMode="auto">
          <a:xfrm>
            <a:off x="3059833" y="-1"/>
            <a:ext cx="6056872" cy="68133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8" name="Picture 4" descr="https://www.englishteachers.ru/uploadedfiles/waresimgs/21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5437"/>
            <a:ext cx="2162175" cy="2924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9645060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i="1" u="sng" dirty="0" smtClean="0"/>
              <a:t>Типичные </a:t>
            </a:r>
            <a:r>
              <a:rPr lang="ru-RU" i="1" u="sng" dirty="0"/>
              <a:t>ошибки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25144"/>
          </a:xfrm>
        </p:spPr>
        <p:txBody>
          <a:bodyPr>
            <a:normAutofit fontScale="77500" lnSpcReduction="20000"/>
          </a:bodyPr>
          <a:lstStyle/>
          <a:p>
            <a:r>
              <a:rPr lang="ru-RU" dirty="0" smtClean="0"/>
              <a:t>Невнимательное </a:t>
            </a:r>
            <a:r>
              <a:rPr lang="ru-RU" dirty="0"/>
              <a:t>чтение </a:t>
            </a:r>
            <a:r>
              <a:rPr lang="ru-RU" dirty="0" smtClean="0"/>
              <a:t>задания;</a:t>
            </a:r>
            <a:endParaRPr lang="ru-RU" dirty="0"/>
          </a:p>
          <a:p>
            <a:r>
              <a:rPr lang="ru-RU" dirty="0"/>
              <a:t>Неверный подбор ключевых слов, часто из-за неумения определить причинно-следственные </a:t>
            </a:r>
            <a:r>
              <a:rPr lang="ru-RU" dirty="0" smtClean="0"/>
              <a:t>связи;</a:t>
            </a:r>
            <a:endParaRPr lang="ru-RU" dirty="0"/>
          </a:p>
          <a:p>
            <a:r>
              <a:rPr lang="ru-RU" dirty="0"/>
              <a:t>Неверный подбор синонимичных слов и </a:t>
            </a:r>
            <a:r>
              <a:rPr lang="ru-RU" dirty="0" smtClean="0"/>
              <a:t>выражений;</a:t>
            </a:r>
            <a:endParaRPr lang="ru-RU" dirty="0"/>
          </a:p>
          <a:p>
            <a:r>
              <a:rPr lang="ru-RU" dirty="0"/>
              <a:t>Пропуск информации, которая может служить ответом на вопрос, часто из-за ожидания последовательного поступления </a:t>
            </a:r>
            <a:r>
              <a:rPr lang="ru-RU" dirty="0" smtClean="0"/>
              <a:t>информации;</a:t>
            </a:r>
            <a:endParaRPr lang="ru-RU" dirty="0"/>
          </a:p>
          <a:p>
            <a:r>
              <a:rPr lang="ru-RU" dirty="0"/>
              <a:t>Смешивание ответов «</a:t>
            </a:r>
            <a:r>
              <a:rPr lang="ru-RU" dirty="0" err="1"/>
              <a:t>False</a:t>
            </a:r>
            <a:r>
              <a:rPr lang="ru-RU" dirty="0"/>
              <a:t>» и «</a:t>
            </a:r>
            <a:r>
              <a:rPr lang="ru-RU" dirty="0" err="1"/>
              <a:t>Not</a:t>
            </a:r>
            <a:r>
              <a:rPr lang="ru-RU" dirty="0"/>
              <a:t> </a:t>
            </a:r>
            <a:r>
              <a:rPr lang="ru-RU" dirty="0" err="1"/>
              <a:t>stated</a:t>
            </a:r>
            <a:r>
              <a:rPr lang="ru-RU" dirty="0" smtClean="0"/>
              <a:t>»;</a:t>
            </a:r>
            <a:endParaRPr lang="ru-RU" dirty="0"/>
          </a:p>
          <a:p>
            <a:r>
              <a:rPr lang="ru-RU" dirty="0"/>
              <a:t>Неумение разделить главную и второстепенную </a:t>
            </a:r>
            <a:r>
              <a:rPr lang="ru-RU" dirty="0" smtClean="0"/>
              <a:t>информацию;</a:t>
            </a:r>
            <a:endParaRPr lang="ru-RU" dirty="0"/>
          </a:p>
          <a:p>
            <a:r>
              <a:rPr lang="ru-RU" dirty="0"/>
              <a:t>Попытка прогнозируемый ответ выдавать без оснований за правильный </a:t>
            </a:r>
            <a:r>
              <a:rPr lang="ru-RU" dirty="0" smtClean="0"/>
              <a:t>ответ;</a:t>
            </a:r>
            <a:endParaRPr lang="ru-RU" dirty="0"/>
          </a:p>
          <a:p>
            <a:r>
              <a:rPr lang="ru-RU" dirty="0"/>
              <a:t>Ошибки в записях ответов в примерных </a:t>
            </a:r>
            <a:r>
              <a:rPr lang="ru-RU" dirty="0" smtClean="0"/>
              <a:t>бланках;</a:t>
            </a: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8292233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i="1" u="sng" dirty="0" smtClean="0"/>
              <a:t>Пути решения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069160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ru-RU" i="1" u="sng" dirty="0" smtClean="0"/>
              <a:t>Пути </a:t>
            </a:r>
            <a:r>
              <a:rPr lang="ru-RU" i="1" u="sng" dirty="0"/>
              <a:t>решения этих проблем</a:t>
            </a:r>
            <a:endParaRPr lang="ru-RU" dirty="0"/>
          </a:p>
          <a:p>
            <a:r>
              <a:rPr lang="ru-RU" dirty="0"/>
              <a:t>Учить внимательно читать </a:t>
            </a:r>
            <a:r>
              <a:rPr lang="ru-RU" dirty="0" smtClean="0"/>
              <a:t>задание;</a:t>
            </a:r>
            <a:endParaRPr lang="ru-RU" dirty="0"/>
          </a:p>
          <a:p>
            <a:r>
              <a:rPr lang="ru-RU" dirty="0"/>
              <a:t>Учить пользоваться памяткой, обращать внимание на последовательность действий и специфику каждого </a:t>
            </a:r>
            <a:r>
              <a:rPr lang="ru-RU" dirty="0" smtClean="0"/>
              <a:t>задания;</a:t>
            </a:r>
            <a:endParaRPr lang="ru-RU" dirty="0"/>
          </a:p>
          <a:p>
            <a:r>
              <a:rPr lang="ru-RU" dirty="0"/>
              <a:t>Учитывать жанры и типы текстов, которые необходимо отрабатывать с </a:t>
            </a:r>
            <a:r>
              <a:rPr lang="ru-RU" dirty="0" smtClean="0"/>
              <a:t>учениками;</a:t>
            </a:r>
            <a:endParaRPr lang="ru-RU" dirty="0"/>
          </a:p>
          <a:p>
            <a:r>
              <a:rPr lang="ru-RU" dirty="0"/>
              <a:t>Учить в соответствии с заданием не переводить каждое слово, обращать внимание на </a:t>
            </a:r>
            <a:r>
              <a:rPr lang="ru-RU" dirty="0" smtClean="0"/>
              <a:t>контекст;</a:t>
            </a:r>
            <a:endParaRPr lang="ru-RU" dirty="0"/>
          </a:p>
          <a:p>
            <a:r>
              <a:rPr lang="ru-RU" dirty="0"/>
              <a:t>Для понимания темы текста учить обращать внимание на первый и последний </a:t>
            </a:r>
            <a:r>
              <a:rPr lang="ru-RU" dirty="0" smtClean="0"/>
              <a:t>абзацы;</a:t>
            </a:r>
            <a:endParaRPr lang="ru-RU" dirty="0"/>
          </a:p>
          <a:p>
            <a:r>
              <a:rPr lang="ru-RU" dirty="0"/>
              <a:t>Помнить, что искомая информация может быть выражена синонимичными </a:t>
            </a:r>
            <a:r>
              <a:rPr lang="ru-RU" dirty="0" smtClean="0"/>
              <a:t>выражениями;</a:t>
            </a:r>
            <a:endParaRPr lang="ru-RU" dirty="0"/>
          </a:p>
          <a:p>
            <a:r>
              <a:rPr lang="ru-RU" dirty="0"/>
              <a:t>Обращать внимание на средства логической </a:t>
            </a:r>
            <a:r>
              <a:rPr lang="ru-RU" dirty="0" smtClean="0"/>
              <a:t>связи;</a:t>
            </a:r>
            <a:endParaRPr lang="ru-RU" dirty="0"/>
          </a:p>
          <a:p>
            <a:r>
              <a:rPr lang="ru-RU" dirty="0"/>
              <a:t>Следить за временем выполнения </a:t>
            </a:r>
            <a:r>
              <a:rPr lang="ru-RU" dirty="0" smtClean="0"/>
              <a:t>заданий;</a:t>
            </a:r>
            <a:endParaRPr lang="ru-RU" dirty="0"/>
          </a:p>
          <a:p>
            <a:r>
              <a:rPr lang="ru-RU" dirty="0"/>
              <a:t>Для формирования навыка использовать систему </a:t>
            </a:r>
            <a:r>
              <a:rPr lang="ru-RU" dirty="0" smtClean="0"/>
              <a:t>упражнений.</a:t>
            </a: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6952876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1685146" cy="2348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1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2532" y="1772816"/>
            <a:ext cx="7150209" cy="46805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4055698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0" y="0"/>
            <a:ext cx="4824536" cy="67654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1685146" cy="2348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4427326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0661" y="0"/>
            <a:ext cx="3938508" cy="14864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71"/>
          <a:stretch/>
        </p:blipFill>
        <p:spPr bwMode="auto">
          <a:xfrm>
            <a:off x="5062883" y="1382664"/>
            <a:ext cx="4038600" cy="54753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1685146" cy="2348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2411194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62068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sz="3600" b="1" dirty="0" smtClean="0"/>
              <a:t>Цели обучения</a:t>
            </a:r>
            <a:r>
              <a:rPr lang="ru-RU" sz="3600" dirty="0" smtClean="0"/>
              <a:t> чтению реализуются в процессе достижения учащимися </a:t>
            </a:r>
            <a:r>
              <a:rPr lang="ru-RU" sz="3600" b="1" dirty="0" smtClean="0"/>
              <a:t>следующих задач:</a:t>
            </a:r>
            <a:r>
              <a:rPr lang="ru-RU" b="1" dirty="0" smtClean="0"/>
              <a:t/>
            </a:r>
            <a:br>
              <a:rPr lang="ru-RU" b="1" dirty="0" smtClean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6032" y="1984248"/>
            <a:ext cx="8229600" cy="4525963"/>
          </a:xfrm>
        </p:spPr>
        <p:txBody>
          <a:bodyPr/>
          <a:lstStyle/>
          <a:p>
            <a:pPr>
              <a:defRPr/>
            </a:pPr>
            <a:r>
              <a:rPr lang="ru-RU" dirty="0" smtClean="0"/>
              <a:t>выработать стратегию выполнения заданий;</a:t>
            </a:r>
            <a:endParaRPr lang="ru-RU" dirty="0"/>
          </a:p>
          <a:p>
            <a:pPr>
              <a:defRPr/>
            </a:pPr>
            <a:r>
              <a:rPr lang="ru-RU" dirty="0" smtClean="0"/>
              <a:t>тренировать навык выполнения типовых заданий;</a:t>
            </a:r>
            <a:endParaRPr lang="ru-RU" dirty="0"/>
          </a:p>
          <a:p>
            <a:pPr>
              <a:defRPr/>
            </a:pPr>
            <a:r>
              <a:rPr lang="ru-RU" dirty="0" smtClean="0"/>
              <a:t>уметь понимать общее содержание текста и ориентироваться в тексте;</a:t>
            </a:r>
          </a:p>
          <a:p>
            <a:pPr>
              <a:defRPr/>
            </a:pPr>
            <a:r>
              <a:rPr lang="ru-RU" dirty="0" smtClean="0"/>
              <a:t>владеть различными навыками чтения: просмотровое, изучающее и т.д.</a:t>
            </a: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955551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0661" y="0"/>
            <a:ext cx="3938508" cy="14864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71"/>
          <a:stretch/>
        </p:blipFill>
        <p:spPr bwMode="auto">
          <a:xfrm>
            <a:off x="5062883" y="1382664"/>
            <a:ext cx="4038600" cy="54753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1685146" cy="2348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5147" y="116632"/>
            <a:ext cx="7405182" cy="44644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67683106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Резюме: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Используйте только валидные задания для подготовки (учебник, доп. пособия, банк бесплатных заданий ФИПИ);</a:t>
            </a:r>
          </a:p>
          <a:p>
            <a:r>
              <a:rPr lang="ru-RU" dirty="0" smtClean="0"/>
              <a:t>Учите стратегиям разных типов чтения;</a:t>
            </a:r>
          </a:p>
          <a:p>
            <a:r>
              <a:rPr lang="ru-RU" dirty="0" smtClean="0"/>
              <a:t>Учите внимательно читать задание;</a:t>
            </a:r>
          </a:p>
        </p:txBody>
      </p:sp>
    </p:spTree>
    <p:extLst>
      <p:ext uri="{BB962C8B-B14F-4D97-AF65-F5344CB8AC3E}">
        <p14:creationId xmlns:p14="http://schemas.microsoft.com/office/powerpoint/2010/main" val="59441296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0"/>
            <a:ext cx="8229600" cy="1143000"/>
          </a:xfrm>
        </p:spPr>
        <p:txBody>
          <a:bodyPr/>
          <a:lstStyle/>
          <a:p>
            <a:r>
              <a:rPr lang="ru-RU" dirty="0" smtClean="0"/>
              <a:t>Апробация </a:t>
            </a:r>
            <a:r>
              <a:rPr lang="en-US" dirty="0" smtClean="0"/>
              <a:t>Happy English.ru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052736"/>
            <a:ext cx="8964488" cy="5400600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ru-RU" sz="1400" b="1" dirty="0" smtClean="0">
                <a:solidFill>
                  <a:srgbClr val="282828"/>
                </a:solidFill>
                <a:latin typeface="helvetica"/>
              </a:rPr>
              <a:t>с предоставлением бесплатных учебников на </a:t>
            </a:r>
            <a:r>
              <a:rPr lang="ru-RU" sz="1400" b="1" dirty="0" smtClean="0">
                <a:solidFill>
                  <a:srgbClr val="282828"/>
                </a:solidFill>
                <a:latin typeface="+mj-lt"/>
              </a:rPr>
              <a:t>2016/17</a:t>
            </a:r>
            <a:r>
              <a:rPr lang="ru-RU" sz="1400" b="1" dirty="0" smtClean="0">
                <a:solidFill>
                  <a:srgbClr val="282828"/>
                </a:solidFill>
                <a:latin typeface="helvetica"/>
              </a:rPr>
              <a:t> учебный год</a:t>
            </a:r>
            <a:r>
              <a:rPr lang="ru-RU" sz="1400" dirty="0" smtClean="0">
                <a:solidFill>
                  <a:srgbClr val="282828"/>
                </a:solidFill>
                <a:latin typeface="helvetica"/>
              </a:rPr>
              <a:t> </a:t>
            </a:r>
          </a:p>
          <a:p>
            <a:pPr>
              <a:buNone/>
            </a:pPr>
            <a:r>
              <a:rPr lang="ru-RU" sz="1400" dirty="0" smtClean="0">
                <a:solidFill>
                  <a:srgbClr val="282828"/>
                </a:solidFill>
                <a:latin typeface="helvetica"/>
              </a:rPr>
              <a:t> </a:t>
            </a:r>
          </a:p>
          <a:p>
            <a:pPr>
              <a:buNone/>
            </a:pPr>
            <a:r>
              <a:rPr lang="ru-RU" sz="1500" dirty="0" smtClean="0">
                <a:solidFill>
                  <a:srgbClr val="282828"/>
                </a:solidFill>
                <a:latin typeface="helvetica"/>
              </a:rPr>
              <a:t>ЗАО «Издательство «Титул»</a:t>
            </a:r>
          </a:p>
          <a:p>
            <a:pPr>
              <a:buNone/>
            </a:pPr>
            <a:r>
              <a:rPr lang="ru-RU" sz="1500" dirty="0" smtClean="0">
                <a:solidFill>
                  <a:srgbClr val="282828"/>
                </a:solidFill>
                <a:latin typeface="helvetica"/>
              </a:rPr>
              <a:t>объявляет о приеме заявок на апробацию учебно-методического комплекта “</a:t>
            </a:r>
            <a:r>
              <a:rPr lang="ru-RU" sz="1500" dirty="0" err="1" smtClean="0">
                <a:solidFill>
                  <a:srgbClr val="282828"/>
                </a:solidFill>
                <a:latin typeface="helvetica"/>
              </a:rPr>
              <a:t>Happy</a:t>
            </a:r>
            <a:r>
              <a:rPr lang="ru-RU" sz="1500" dirty="0" smtClean="0">
                <a:solidFill>
                  <a:srgbClr val="282828"/>
                </a:solidFill>
                <a:latin typeface="helvetica"/>
              </a:rPr>
              <a:t> </a:t>
            </a:r>
            <a:r>
              <a:rPr lang="ru-RU" sz="1500" dirty="0" err="1" smtClean="0">
                <a:solidFill>
                  <a:srgbClr val="282828"/>
                </a:solidFill>
                <a:latin typeface="helvetica"/>
              </a:rPr>
              <a:t>English.ru</a:t>
            </a:r>
            <a:r>
              <a:rPr lang="ru-RU" sz="1500" dirty="0" smtClean="0">
                <a:solidFill>
                  <a:srgbClr val="282828"/>
                </a:solidFill>
                <a:latin typeface="helvetica"/>
              </a:rPr>
              <a:t>” на</a:t>
            </a:r>
            <a:r>
              <a:rPr lang="en-US" sz="1500" dirty="0" smtClean="0">
                <a:solidFill>
                  <a:srgbClr val="282828"/>
                </a:solidFill>
                <a:latin typeface="helvetica"/>
              </a:rPr>
              <a:t> </a:t>
            </a:r>
            <a:r>
              <a:rPr lang="ru-RU" sz="1500" dirty="0" smtClean="0">
                <a:solidFill>
                  <a:srgbClr val="282828"/>
                </a:solidFill>
                <a:latin typeface="+mj-lt"/>
              </a:rPr>
              <a:t>2016/17</a:t>
            </a:r>
            <a:r>
              <a:rPr lang="ru-RU" sz="1500" dirty="0" smtClean="0">
                <a:solidFill>
                  <a:srgbClr val="282828"/>
                </a:solidFill>
                <a:latin typeface="helvetica"/>
              </a:rPr>
              <a:t> учебный год с предоставлением </a:t>
            </a:r>
            <a:r>
              <a:rPr lang="ru-RU" sz="1500" b="1" dirty="0" smtClean="0">
                <a:solidFill>
                  <a:srgbClr val="282828"/>
                </a:solidFill>
                <a:latin typeface="helvetica"/>
              </a:rPr>
              <a:t>бесплатных учебников</a:t>
            </a:r>
            <a:r>
              <a:rPr lang="ru-RU" sz="1500" dirty="0" smtClean="0">
                <a:solidFill>
                  <a:srgbClr val="282828"/>
                </a:solidFill>
                <a:latin typeface="helvetica"/>
              </a:rPr>
              <a:t>.</a:t>
            </a:r>
          </a:p>
          <a:p>
            <a:pPr>
              <a:buNone/>
            </a:pPr>
            <a:r>
              <a:rPr lang="ru-RU" sz="1500" dirty="0" smtClean="0">
                <a:solidFill>
                  <a:srgbClr val="282828"/>
                </a:solidFill>
                <a:latin typeface="helvetica"/>
              </a:rPr>
              <a:t> </a:t>
            </a:r>
          </a:p>
          <a:p>
            <a:pPr>
              <a:buNone/>
            </a:pPr>
            <a:r>
              <a:rPr lang="ru-RU" sz="1500" dirty="0" smtClean="0">
                <a:solidFill>
                  <a:srgbClr val="282828"/>
                </a:solidFill>
                <a:latin typeface="helvetica"/>
              </a:rPr>
              <a:t>Цель апробации – изучить эффективность обучения по полным УМК в условиях ФГОС.</a:t>
            </a:r>
          </a:p>
          <a:p>
            <a:pPr>
              <a:buNone/>
            </a:pPr>
            <a:r>
              <a:rPr lang="ru-RU" sz="1500" dirty="0" smtClean="0">
                <a:solidFill>
                  <a:srgbClr val="282828"/>
                </a:solidFill>
                <a:latin typeface="helvetica"/>
              </a:rPr>
              <a:t> </a:t>
            </a:r>
          </a:p>
          <a:p>
            <a:pPr>
              <a:buNone/>
            </a:pPr>
            <a:r>
              <a:rPr lang="ru-RU" sz="1500" dirty="0" smtClean="0">
                <a:solidFill>
                  <a:srgbClr val="282828"/>
                </a:solidFill>
                <a:latin typeface="helvetica"/>
              </a:rPr>
              <a:t>Для апробации издательство предоставляет библиотеке образовательного учреждения:</a:t>
            </a:r>
          </a:p>
          <a:p>
            <a:pPr>
              <a:buNone/>
            </a:pPr>
            <a:r>
              <a:rPr lang="ru-RU" sz="1500" dirty="0" smtClean="0">
                <a:solidFill>
                  <a:srgbClr val="282828"/>
                </a:solidFill>
                <a:latin typeface="helvetica"/>
              </a:rPr>
              <a:t> - </a:t>
            </a:r>
            <a:r>
              <a:rPr lang="ru-RU" sz="1500" u="sng" dirty="0" smtClean="0">
                <a:solidFill>
                  <a:srgbClr val="282828"/>
                </a:solidFill>
                <a:latin typeface="helvetica"/>
              </a:rPr>
              <a:t>бесплатный полный комплект УМК “</a:t>
            </a:r>
            <a:r>
              <a:rPr lang="ru-RU" sz="1500" u="sng" dirty="0" err="1" smtClean="0">
                <a:solidFill>
                  <a:srgbClr val="282828"/>
                </a:solidFill>
                <a:latin typeface="+mj-lt"/>
              </a:rPr>
              <a:t>Happy</a:t>
            </a:r>
            <a:r>
              <a:rPr lang="ru-RU" sz="1500" u="sng" dirty="0" smtClean="0">
                <a:solidFill>
                  <a:srgbClr val="282828"/>
                </a:solidFill>
                <a:latin typeface="+mj-lt"/>
              </a:rPr>
              <a:t> </a:t>
            </a:r>
            <a:r>
              <a:rPr lang="ru-RU" sz="1500" u="sng" dirty="0" err="1" smtClean="0">
                <a:solidFill>
                  <a:srgbClr val="282828"/>
                </a:solidFill>
                <a:latin typeface="+mj-lt"/>
              </a:rPr>
              <a:t>English.ru</a:t>
            </a:r>
            <a:r>
              <a:rPr lang="ru-RU" sz="1500" u="sng" dirty="0" smtClean="0">
                <a:solidFill>
                  <a:srgbClr val="282828"/>
                </a:solidFill>
                <a:latin typeface="helvetica"/>
              </a:rPr>
              <a:t>”</a:t>
            </a:r>
            <a:r>
              <a:rPr lang="ru-RU" sz="1500" dirty="0" smtClean="0">
                <a:solidFill>
                  <a:srgbClr val="282828"/>
                </a:solidFill>
                <a:latin typeface="helvetica"/>
              </a:rPr>
              <a:t> для </a:t>
            </a:r>
            <a:r>
              <a:rPr lang="ru-RU" sz="1500" dirty="0" err="1" smtClean="0">
                <a:solidFill>
                  <a:srgbClr val="282828"/>
                </a:solidFill>
                <a:latin typeface="helvetica"/>
              </a:rPr>
              <a:t>педагога-апробатора</a:t>
            </a:r>
            <a:r>
              <a:rPr lang="ru-RU" sz="1500" dirty="0" smtClean="0">
                <a:solidFill>
                  <a:srgbClr val="282828"/>
                </a:solidFill>
                <a:latin typeface="helvetica"/>
              </a:rPr>
              <a:t> (включающий учебник, </a:t>
            </a:r>
            <a:r>
              <a:rPr lang="ru-RU" sz="1500" dirty="0" err="1" smtClean="0">
                <a:solidFill>
                  <a:srgbClr val="282828"/>
                </a:solidFill>
                <a:latin typeface="helvetica"/>
              </a:rPr>
              <a:t>аудиоприложение</a:t>
            </a:r>
            <a:r>
              <a:rPr lang="ru-RU" sz="1500" dirty="0" smtClean="0">
                <a:solidFill>
                  <a:srgbClr val="282828"/>
                </a:solidFill>
                <a:latin typeface="helvetica"/>
              </a:rPr>
              <a:t>, книгу для учителя, рабочие тетради №1 и №2)</a:t>
            </a:r>
          </a:p>
          <a:p>
            <a:pPr>
              <a:buNone/>
            </a:pPr>
            <a:r>
              <a:rPr lang="ru-RU" sz="1500" dirty="0" smtClean="0">
                <a:solidFill>
                  <a:srgbClr val="282828"/>
                </a:solidFill>
                <a:latin typeface="helvetica"/>
              </a:rPr>
              <a:t> - </a:t>
            </a:r>
            <a:r>
              <a:rPr lang="ru-RU" sz="1500" u="sng" dirty="0" smtClean="0">
                <a:solidFill>
                  <a:srgbClr val="282828"/>
                </a:solidFill>
                <a:latin typeface="helvetica"/>
              </a:rPr>
              <a:t>бесплатные учебники на класс</a:t>
            </a:r>
            <a:r>
              <a:rPr lang="ru-RU" sz="1500" dirty="0" smtClean="0">
                <a:solidFill>
                  <a:srgbClr val="282828"/>
                </a:solidFill>
                <a:latin typeface="helvetica"/>
              </a:rPr>
              <a:t>, в соответствии с количеством участвующих в апробации учеников</a:t>
            </a:r>
          </a:p>
          <a:p>
            <a:pPr>
              <a:buNone/>
            </a:pPr>
            <a:r>
              <a:rPr lang="ru-RU" sz="1500" dirty="0" smtClean="0">
                <a:solidFill>
                  <a:srgbClr val="282828"/>
                </a:solidFill>
                <a:latin typeface="helvetica"/>
              </a:rPr>
              <a:t> - </a:t>
            </a:r>
            <a:r>
              <a:rPr lang="ru-RU" sz="1500" u="sng" dirty="0" smtClean="0">
                <a:solidFill>
                  <a:srgbClr val="282828"/>
                </a:solidFill>
                <a:latin typeface="helvetica"/>
              </a:rPr>
              <a:t>рабочие тетради и другие компоненты УМК (кроме бесплатных учебников) приобретаются непосредственно в издательстве.</a:t>
            </a:r>
            <a:r>
              <a:rPr lang="en-US" sz="1500" u="sng" dirty="0" smtClean="0">
                <a:solidFill>
                  <a:srgbClr val="282828"/>
                </a:solidFill>
                <a:latin typeface="helvetica"/>
              </a:rPr>
              <a:t> </a:t>
            </a:r>
            <a:r>
              <a:rPr lang="ru-RU" sz="1500" dirty="0" smtClean="0">
                <a:solidFill>
                  <a:srgbClr val="282828"/>
                </a:solidFill>
                <a:latin typeface="helvetica"/>
              </a:rPr>
              <a:t>В апробации с получением </a:t>
            </a:r>
            <a:r>
              <a:rPr lang="ru-RU" sz="1500" b="1" dirty="0" smtClean="0">
                <a:solidFill>
                  <a:srgbClr val="282828"/>
                </a:solidFill>
                <a:latin typeface="helvetica"/>
              </a:rPr>
              <a:t>бесплатных</a:t>
            </a:r>
            <a:r>
              <a:rPr lang="ru-RU" sz="1500" dirty="0" smtClean="0">
                <a:solidFill>
                  <a:srgbClr val="282828"/>
                </a:solidFill>
                <a:latin typeface="helvetica"/>
              </a:rPr>
              <a:t> учебников участвуют только те образовательные учреждения, которые приобрели рабочие тетради в издательстве.</a:t>
            </a:r>
          </a:p>
          <a:p>
            <a:pPr>
              <a:buNone/>
            </a:pPr>
            <a:r>
              <a:rPr lang="ru-RU" sz="1500" dirty="0" smtClean="0">
                <a:solidFill>
                  <a:srgbClr val="282828"/>
                </a:solidFill>
                <a:latin typeface="helvetica"/>
              </a:rPr>
              <a:t>Образовательное учреждение организует работу по УМК для выбранного класса (классов).  </a:t>
            </a:r>
          </a:p>
          <a:p>
            <a:pPr>
              <a:buNone/>
            </a:pPr>
            <a:r>
              <a:rPr lang="ru-RU" sz="1500" dirty="0" smtClean="0">
                <a:solidFill>
                  <a:srgbClr val="282828"/>
                </a:solidFill>
                <a:latin typeface="helvetica"/>
              </a:rPr>
              <a:t> </a:t>
            </a:r>
          </a:p>
          <a:p>
            <a:pPr>
              <a:buNone/>
            </a:pPr>
            <a:r>
              <a:rPr lang="ru-RU" sz="1500" dirty="0" smtClean="0">
                <a:solidFill>
                  <a:srgbClr val="282828"/>
                </a:solidFill>
                <a:latin typeface="helvetica"/>
              </a:rPr>
              <a:t>Доставка осуществляется почтовыми посылками за счет заказчика. </a:t>
            </a:r>
            <a:r>
              <a:rPr lang="ru-RU" sz="1500" i="1" dirty="0" smtClean="0">
                <a:solidFill>
                  <a:srgbClr val="282828"/>
                </a:solidFill>
                <a:latin typeface="helvetica"/>
              </a:rPr>
              <a:t>Количество участников апробации ограничено!</a:t>
            </a:r>
            <a:endParaRPr lang="ru-RU" sz="1500" dirty="0" smtClean="0">
              <a:solidFill>
                <a:srgbClr val="282828"/>
              </a:solidFill>
              <a:latin typeface="helvetica"/>
            </a:endParaRPr>
          </a:p>
          <a:p>
            <a:pPr>
              <a:buNone/>
            </a:pPr>
            <a:endParaRPr lang="ru-RU" sz="1400" dirty="0"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Авторский </a:t>
            </a:r>
            <a:r>
              <a:rPr lang="ru-RU" dirty="0" err="1" smtClean="0"/>
              <a:t>вебинар</a:t>
            </a:r>
            <a:r>
              <a:rPr lang="ru-RU" dirty="0" smtClean="0"/>
              <a:t> 22 апреля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b="1" dirty="0" smtClean="0"/>
              <a:t>22 апреля 2016 года в 11.00 и в 17.00 по московскому времени</a:t>
            </a:r>
            <a:br>
              <a:rPr lang="ru-RU" b="1" dirty="0" smtClean="0"/>
            </a:br>
            <a:r>
              <a:rPr lang="ru-RU" b="1" dirty="0" smtClean="0"/>
              <a:t>«Как научить читать по-английски во 2 классе (на примере учебника “</a:t>
            </a:r>
            <a:r>
              <a:rPr lang="ru-RU" b="1" dirty="0" err="1" smtClean="0"/>
              <a:t>Happy</a:t>
            </a:r>
            <a:r>
              <a:rPr lang="ru-RU" b="1" dirty="0" smtClean="0"/>
              <a:t> </a:t>
            </a:r>
            <a:r>
              <a:rPr lang="ru-RU" b="1" dirty="0" err="1" smtClean="0"/>
              <a:t>English.ru</a:t>
            </a:r>
            <a:r>
              <a:rPr lang="ru-RU" b="1" dirty="0" smtClean="0"/>
              <a:t>” для 2 класса).</a:t>
            </a:r>
            <a:r>
              <a:rPr lang="ru-RU" dirty="0" smtClean="0"/>
              <a:t> </a:t>
            </a:r>
            <a:br>
              <a:rPr lang="ru-RU" dirty="0" smtClean="0"/>
            </a:br>
            <a:r>
              <a:rPr lang="ru-RU" dirty="0" err="1" smtClean="0"/>
              <a:t>Вебинар</a:t>
            </a:r>
            <a:r>
              <a:rPr lang="ru-RU" dirty="0" smtClean="0"/>
              <a:t> проводит </a:t>
            </a:r>
            <a:r>
              <a:rPr lang="ru-RU" u="sng" dirty="0" smtClean="0"/>
              <a:t>Клара Исааковна Кауфман</a:t>
            </a:r>
            <a:r>
              <a:rPr lang="ru-RU" dirty="0" smtClean="0"/>
              <a:t>, автор курса “</a:t>
            </a:r>
            <a:r>
              <a:rPr lang="ru-RU" dirty="0" err="1" smtClean="0"/>
              <a:t>Happy</a:t>
            </a:r>
            <a:r>
              <a:rPr lang="ru-RU" dirty="0" smtClean="0"/>
              <a:t> </a:t>
            </a:r>
            <a:r>
              <a:rPr lang="ru-RU" dirty="0" err="1" smtClean="0"/>
              <a:t>English.ru</a:t>
            </a:r>
            <a:r>
              <a:rPr lang="ru-RU" dirty="0" smtClean="0"/>
              <a:t>” для 2-11 классов и учебных пособий по английскому языку.</a:t>
            </a:r>
            <a:endParaRPr lang="ru-RU" dirty="0"/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ru-RU" altLang="ru-RU" sz="3600" smtClean="0"/>
              <a:t>Система подготовки к итоговой аттестации</a:t>
            </a:r>
          </a:p>
        </p:txBody>
      </p:sp>
      <p:pic>
        <p:nvPicPr>
          <p:cNvPr id="32771" name="Содержимое 8" descr="kaufman itogovye testy.jpg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54025" y="1484313"/>
            <a:ext cx="3590925" cy="4948237"/>
          </a:xfrm>
        </p:spPr>
      </p:pic>
      <p:sp>
        <p:nvSpPr>
          <p:cNvPr id="8" name="Содержимое 7"/>
          <p:cNvSpPr>
            <a:spLocks noGrp="1"/>
          </p:cNvSpPr>
          <p:nvPr>
            <p:ph sz="half" idx="2"/>
          </p:nvPr>
        </p:nvSpPr>
        <p:spPr/>
        <p:txBody>
          <a:bodyPr rtlCol="0">
            <a:normAutofit fontScale="62500" lnSpcReduction="20000"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Сборник итоговых контрольных работ для выпускников начальной школы содержит 4 теста, состоящих из разделов „</a:t>
            </a:r>
            <a:r>
              <a:rPr lang="ru-RU" dirty="0" err="1" smtClean="0"/>
              <a:t>Аудирование</a:t>
            </a:r>
            <a:r>
              <a:rPr lang="ru-RU" dirty="0" smtClean="0"/>
              <a:t>“, „Чтение“, „Лексика и грамматика“, „Письмо“ и „Говорение“, и предназначен для использования в IV четверти 4-го класса. По тематическому содержанию и языковому наполнению задания тестов соответствуют требованиям Примерной программы по английскому языку для начальной школы. 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>
                <a:hlinkClick r:id="rId3"/>
              </a:rPr>
              <a:t>https://www.englishteachers.ru/Wares/529.html?backto=V2FyZXM/Y2F0ZWdvcnk9MiZwYWdlPQ</a:t>
            </a:r>
            <a:r>
              <a:rPr lang="en-US" dirty="0" smtClean="0"/>
              <a:t>==</a:t>
            </a:r>
            <a:r>
              <a:rPr lang="ru-RU" dirty="0" smtClean="0"/>
              <a:t>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>
                <a:hlinkClick r:id="rId4"/>
              </a:rPr>
              <a:t>http://audio.neteducom.com/books/14/</a:t>
            </a:r>
            <a:endParaRPr lang="ru-RU" dirty="0" smtClean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 smtClean="0"/>
          </a:p>
        </p:txBody>
      </p:sp>
    </p:spTree>
    <p:extLst>
      <p:ext uri="{BB962C8B-B14F-4D97-AF65-F5344CB8AC3E}">
        <p14:creationId xmlns:p14="http://schemas.microsoft.com/office/powerpoint/2010/main" val="3436265339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/>
              <a:t>ОГЭ. Английский язык. Устная часть. Тренировочные тесты. </a:t>
            </a:r>
          </a:p>
        </p:txBody>
      </p:sp>
      <p:sp>
        <p:nvSpPr>
          <p:cNvPr id="33795" name="Содержимое 4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eaLnBrk="1" hangingPunct="1"/>
            <a:r>
              <a:rPr lang="en-US" altLang="ru-RU" smtClean="0">
                <a:hlinkClick r:id="rId2"/>
              </a:rPr>
              <a:t>https://www.englishteachers.ru/Wares/527.html?backto=U2hvcC5odG1s</a:t>
            </a:r>
            <a:endParaRPr lang="ru-RU" altLang="ru-RU" smtClean="0"/>
          </a:p>
          <a:p>
            <a:pPr eaLnBrk="1" hangingPunct="1"/>
            <a:r>
              <a:rPr lang="en-US" altLang="ru-RU" smtClean="0">
                <a:hlinkClick r:id="rId3"/>
              </a:rPr>
              <a:t>http://audio.neteducom.com/books/15/</a:t>
            </a:r>
            <a:endParaRPr lang="ru-RU" altLang="ru-RU" smtClean="0"/>
          </a:p>
          <a:p>
            <a:pPr eaLnBrk="1" hangingPunct="1"/>
            <a:endParaRPr lang="ru-RU" altLang="ru-RU" smtClean="0"/>
          </a:p>
        </p:txBody>
      </p:sp>
      <p:pic>
        <p:nvPicPr>
          <p:cNvPr id="33796" name="Содержимое 5" descr="ОГЭ.jpg"/>
          <p:cNvPicPr>
            <a:picLocks noGrp="1" noChangeAspect="1"/>
          </p:cNvPicPr>
          <p:nvPr>
            <p:ph sz="half"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39750" y="1484313"/>
            <a:ext cx="3754438" cy="5148262"/>
          </a:xfrm>
        </p:spPr>
      </p:pic>
    </p:spTree>
    <p:extLst>
      <p:ext uri="{BB962C8B-B14F-4D97-AF65-F5344CB8AC3E}">
        <p14:creationId xmlns:p14="http://schemas.microsoft.com/office/powerpoint/2010/main" val="2778480974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/>
              <a:t>Система подготовки к итоговой аттестации</a:t>
            </a:r>
          </a:p>
        </p:txBody>
      </p:sp>
      <p:pic>
        <p:nvPicPr>
          <p:cNvPr id="34819" name="Содержимое 4" descr="ЕГЭ.jpg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31850" y="1600200"/>
            <a:ext cx="3289300" cy="4525963"/>
          </a:xfrm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171950" cy="4781550"/>
          </a:xfrm>
        </p:spPr>
        <p:txBody>
          <a:bodyPr rtlCol="0">
            <a:normAutofit fontScale="55000" lnSpcReduction="20000"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3300" dirty="0" smtClean="0"/>
              <a:t>Учебное пособие содержит 160 тренировочных упражнений для подготовки к устной части единого государственного экзамена по английскому языку (ЕГЭ). Все упражнения по формату и уровню сложности соответствуют реальному экзамену и могут использоваться для подготовки к ЕГЭ в 10 и 11 классах. Все тексты задания 1 озвучены, аудиозапись учащиеся могут использовать для самопроверки.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3300" dirty="0" err="1" smtClean="0"/>
              <a:t>Аудиопрложение</a:t>
            </a:r>
            <a:r>
              <a:rPr lang="ru-RU" sz="3300" dirty="0" smtClean="0"/>
              <a:t> к тестам можно скачать, </a:t>
            </a:r>
            <a:r>
              <a:rPr lang="ru-RU" sz="3300" dirty="0" err="1" smtClean="0"/>
              <a:t>сосканировав</a:t>
            </a:r>
            <a:r>
              <a:rPr lang="ru-RU" sz="3300" dirty="0" smtClean="0"/>
              <a:t> мобильным устройством QR-код на первой странице обложки или пройдя по ссылке: </a:t>
            </a:r>
            <a:r>
              <a:rPr lang="en-US" sz="3300" dirty="0" smtClean="0">
                <a:hlinkClick r:id="rId3"/>
              </a:rPr>
              <a:t>http://audio.neteducom.com/books/13/</a:t>
            </a:r>
            <a:r>
              <a:rPr lang="en-US" sz="3300" dirty="0" smtClean="0"/>
              <a:t> </a:t>
            </a:r>
            <a:r>
              <a:rPr lang="ru-RU" dirty="0" smtClean="0"/>
              <a:t> </a:t>
            </a:r>
            <a:br>
              <a:rPr lang="ru-RU" dirty="0" smtClean="0"/>
            </a:br>
            <a:endParaRPr lang="ru-RU" dirty="0" smtClean="0"/>
          </a:p>
        </p:txBody>
      </p:sp>
    </p:spTree>
    <p:extLst>
      <p:ext uri="{BB962C8B-B14F-4D97-AF65-F5344CB8AC3E}">
        <p14:creationId xmlns:p14="http://schemas.microsoft.com/office/powerpoint/2010/main" val="3702356255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/>
              <a:t>Система подготовки к итоговой аттестации</a:t>
            </a:r>
          </a:p>
        </p:txBody>
      </p:sp>
      <p:pic>
        <p:nvPicPr>
          <p:cNvPr id="35843" name="Содержимое 4" descr="Олипиады.jpg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31850" y="1600200"/>
            <a:ext cx="3289300" cy="4525963"/>
          </a:xfrm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84313"/>
            <a:ext cx="4171950" cy="4824412"/>
          </a:xfrm>
        </p:spPr>
        <p:txBody>
          <a:bodyPr rtlCol="0">
            <a:normAutofit fontScale="62500" lnSpcReduction="20000"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Практикум содержит задания, направленные на подготовку к олимпиадам учащихся 9–11-х классов, критерии оценивания ряда творческих заданий, включает краткие рекомендации, разбор типичных ошибок учащихся, допущенных при выполнении некоторых заданий, и </a:t>
            </a:r>
            <a:r>
              <a:rPr lang="ru-RU" dirty="0" err="1" smtClean="0"/>
              <a:t>аудиоприложение</a:t>
            </a:r>
            <a:r>
              <a:rPr lang="ru-RU" dirty="0" smtClean="0"/>
              <a:t> (CD MP3). Материал практикума позволяет развивать у школьников критическое мышление, творческие способности, умения самоанализа и самооценки и эффективно готовить школьников к участию во всех этапах олимпиад по английскому языку, от школьного до всероссийского. 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>
                <a:hlinkClick r:id="rId3"/>
              </a:rPr>
              <a:t>https://www.englishteachers.ru/Wares/525.html?backto=V2FyZXM/Y2F0ZWdvcnk9MiZwYWdlPQ</a:t>
            </a:r>
            <a:r>
              <a:rPr lang="en-US" dirty="0" smtClean="0"/>
              <a:t>==</a:t>
            </a:r>
            <a:r>
              <a:rPr lang="ru-RU" dirty="0" smtClean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4085104198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0" y="857250"/>
            <a:ext cx="9144000" cy="51435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350"/>
          </a:p>
        </p:txBody>
      </p:sp>
      <p:pic>
        <p:nvPicPr>
          <p:cNvPr id="7" name="Рисунок 6" descr="Tests_primary_coverRGB.t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923789" y="1504055"/>
            <a:ext cx="2587045" cy="3627282"/>
          </a:xfrm>
          <a:prstGeom prst="rect">
            <a:avLst/>
          </a:prstGeom>
        </p:spPr>
      </p:pic>
      <p:pic>
        <p:nvPicPr>
          <p:cNvPr id="8" name="Рисунок 7" descr="SBI_obl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243135" y="2651839"/>
            <a:ext cx="2463779" cy="3431988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68145"/>
            <a:ext cx="8229600" cy="85725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975" b="1" dirty="0">
                <a:solidFill>
                  <a:srgbClr val="FF0000"/>
                </a:solidFill>
              </a:rPr>
              <a:t>Уже в продаже! 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11" name="10-конечная звезда 10"/>
          <p:cNvSpPr/>
          <p:nvPr/>
        </p:nvSpPr>
        <p:spPr>
          <a:xfrm>
            <a:off x="4992902" y="5417726"/>
            <a:ext cx="1325625" cy="1148612"/>
          </a:xfrm>
          <a:prstGeom prst="star10">
            <a:avLst/>
          </a:prstGeom>
          <a:solidFill>
            <a:srgbClr val="C00000"/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 b="1" dirty="0">
                <a:latin typeface="Times New Roman" pitchFamily="18" charset="0"/>
                <a:cs typeface="Times New Roman" pitchFamily="18" charset="0"/>
              </a:rPr>
              <a:t>NEW!</a:t>
            </a:r>
          </a:p>
        </p:txBody>
      </p:sp>
      <p:sp>
        <p:nvSpPr>
          <p:cNvPr id="13" name="10-конечная звезда 12"/>
          <p:cNvSpPr/>
          <p:nvPr/>
        </p:nvSpPr>
        <p:spPr>
          <a:xfrm>
            <a:off x="7585866" y="807130"/>
            <a:ext cx="1325625" cy="1148612"/>
          </a:xfrm>
          <a:prstGeom prst="star10">
            <a:avLst/>
          </a:prstGeom>
          <a:solidFill>
            <a:srgbClr val="C00000"/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 b="1" dirty="0">
                <a:latin typeface="Times New Roman" pitchFamily="18" charset="0"/>
                <a:cs typeface="Times New Roman" pitchFamily="18" charset="0"/>
              </a:rPr>
              <a:t>NEW!</a:t>
            </a:r>
          </a:p>
        </p:txBody>
      </p:sp>
      <p:pic>
        <p:nvPicPr>
          <p:cNvPr id="15" name="Picture 2" descr="https://www.englishteachers.ru/uploadedfiles/waresimgs/53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4833" y="1504055"/>
            <a:ext cx="2671427" cy="3674907"/>
          </a:xfrm>
          <a:prstGeom prst="rect">
            <a:avLst/>
          </a:prstGeom>
          <a:noFill/>
        </p:spPr>
      </p:pic>
      <p:sp>
        <p:nvSpPr>
          <p:cNvPr id="14" name="10-конечная звезда 13"/>
          <p:cNvSpPr/>
          <p:nvPr/>
        </p:nvSpPr>
        <p:spPr>
          <a:xfrm>
            <a:off x="207267" y="4580387"/>
            <a:ext cx="1325625" cy="1148612"/>
          </a:xfrm>
          <a:prstGeom prst="star10">
            <a:avLst/>
          </a:prstGeom>
          <a:solidFill>
            <a:srgbClr val="C00000"/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 b="1" dirty="0">
                <a:latin typeface="Times New Roman" pitchFamily="18" charset="0"/>
                <a:cs typeface="Times New Roman" pitchFamily="18" charset="0"/>
              </a:rPr>
              <a:t>NEW!</a:t>
            </a:r>
          </a:p>
        </p:txBody>
      </p:sp>
    </p:spTree>
    <p:extLst>
      <p:ext uri="{BB962C8B-B14F-4D97-AF65-F5344CB8AC3E}">
        <p14:creationId xmlns:p14="http://schemas.microsoft.com/office/powerpoint/2010/main" val="3822854562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0" y="857250"/>
            <a:ext cx="9144000" cy="51435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35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27584" y="272429"/>
            <a:ext cx="7884368" cy="584821"/>
          </a:xfrm>
        </p:spPr>
        <p:txBody>
          <a:bodyPr>
            <a:normAutofit fontScale="90000"/>
          </a:bodyPr>
          <a:lstStyle/>
          <a:p>
            <a:pPr>
              <a:lnSpc>
                <a:spcPts val="4875"/>
              </a:lnSpc>
              <a:spcBef>
                <a:spcPts val="0"/>
              </a:spcBef>
            </a:pPr>
            <a:r>
              <a:rPr lang="ru-RU" sz="3975" b="1" dirty="0">
                <a:solidFill>
                  <a:srgbClr val="FF0000"/>
                </a:solidFill>
              </a:rPr>
              <a:t>Готовятся к </a:t>
            </a:r>
            <a:r>
              <a:rPr lang="ru-RU" sz="3975" b="1" dirty="0" smtClean="0">
                <a:solidFill>
                  <a:srgbClr val="FF0000"/>
                </a:solidFill>
              </a:rPr>
              <a:t>выпуску!</a:t>
            </a:r>
            <a:r>
              <a:rPr lang="ru-RU" sz="3000" b="1" dirty="0" smtClean="0">
                <a:solidFill>
                  <a:srgbClr val="C32FA7"/>
                </a:solidFill>
              </a:rPr>
              <a:t/>
            </a:r>
            <a:br>
              <a:rPr lang="ru-RU" sz="3000" b="1" dirty="0" smtClean="0">
                <a:solidFill>
                  <a:srgbClr val="C32FA7"/>
                </a:solidFill>
              </a:rPr>
            </a:br>
            <a:r>
              <a:rPr lang="ru-RU" sz="2325" b="1" dirty="0" smtClean="0">
                <a:solidFill>
                  <a:srgbClr val="C32FA7"/>
                </a:solidFill>
              </a:rPr>
              <a:t>К.И</a:t>
            </a:r>
            <a:r>
              <a:rPr lang="ru-RU" sz="2325" b="1" dirty="0">
                <a:solidFill>
                  <a:srgbClr val="C32FA7"/>
                </a:solidFill>
              </a:rPr>
              <a:t>. Кауфман</a:t>
            </a:r>
            <a:r>
              <a:rPr lang="en-US" sz="2325" b="1" dirty="0">
                <a:solidFill>
                  <a:srgbClr val="C32FA7"/>
                </a:solidFill>
              </a:rPr>
              <a:t>, </a:t>
            </a:r>
            <a:r>
              <a:rPr lang="ru-RU" sz="2325" b="1" dirty="0">
                <a:solidFill>
                  <a:srgbClr val="C32FA7"/>
                </a:solidFill>
              </a:rPr>
              <a:t>М.Ю. Кауфман</a:t>
            </a:r>
            <a:endParaRPr lang="ru-RU" sz="3675" b="1" cap="all" spc="75" dirty="0">
              <a:solidFill>
                <a:schemeClr val="accent2">
                  <a:lumMod val="75000"/>
                </a:schemeClr>
              </a:solidFill>
              <a:latin typeface="Pragmatica Bold" pitchFamily="34" charset="0"/>
            </a:endParaRPr>
          </a:p>
        </p:txBody>
      </p:sp>
      <p:pic>
        <p:nvPicPr>
          <p:cNvPr id="3" name="Рисунок 2" descr="Reader_5_6_cover.t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48924" y="1218237"/>
            <a:ext cx="1943419" cy="2668004"/>
          </a:xfrm>
          <a:prstGeom prst="rect">
            <a:avLst/>
          </a:prstGeom>
          <a:effectLst>
            <a:innerShdw blurRad="114300">
              <a:prstClr val="black"/>
            </a:innerShdw>
          </a:effectLst>
        </p:spPr>
      </p:pic>
      <p:pic>
        <p:nvPicPr>
          <p:cNvPr id="4" name="Рисунок 3" descr="Reader_7_8_cover.t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386040" y="1218237"/>
            <a:ext cx="1943419" cy="2668004"/>
          </a:xfrm>
          <a:prstGeom prst="rect">
            <a:avLst/>
          </a:prstGeom>
          <a:effectLst>
            <a:innerShdw blurRad="114300">
              <a:prstClr val="black"/>
            </a:innerShdw>
          </a:effectLst>
        </p:spPr>
      </p:pic>
      <p:pic>
        <p:nvPicPr>
          <p:cNvPr id="5" name="Рисунок 4" descr="Reader_9_cover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8232" y="3998722"/>
            <a:ext cx="1943419" cy="2668004"/>
          </a:xfrm>
          <a:prstGeom prst="rect">
            <a:avLst/>
          </a:prstGeom>
          <a:effectLst>
            <a:innerShdw blurRad="114300">
              <a:prstClr val="black"/>
            </a:innerShdw>
          </a:effectLst>
        </p:spPr>
      </p:pic>
      <p:pic>
        <p:nvPicPr>
          <p:cNvPr id="6" name="Рисунок 5" descr="Reader_10_11_cover.tif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386040" y="4005064"/>
            <a:ext cx="1911250" cy="2668004"/>
          </a:xfrm>
          <a:prstGeom prst="rect">
            <a:avLst/>
          </a:prstGeom>
          <a:effectLst>
            <a:innerShdw blurRad="114300">
              <a:prstClr val="black"/>
            </a:innerShdw>
          </a:effectLst>
        </p:spPr>
      </p:pic>
      <p:pic>
        <p:nvPicPr>
          <p:cNvPr id="7" name="Рисунок 6" descr="Songs_5_11_cover.tif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875251" y="2060986"/>
            <a:ext cx="1984503" cy="2696133"/>
          </a:xfrm>
          <a:prstGeom prst="rect">
            <a:avLst/>
          </a:prstGeom>
          <a:effectLst>
            <a:innerShdw blurRad="114300">
              <a:prstClr val="black"/>
            </a:innerShdw>
          </a:effectLst>
        </p:spPr>
      </p:pic>
      <p:pic>
        <p:nvPicPr>
          <p:cNvPr id="8" name="Рисунок 7" descr="Songs_2_4_coverR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4788024" y="2060987"/>
            <a:ext cx="2009747" cy="2696132"/>
          </a:xfrm>
          <a:prstGeom prst="rect">
            <a:avLst/>
          </a:prstGeom>
          <a:effectLst>
            <a:innerShdw blurRad="114300">
              <a:prstClr val="black"/>
            </a:innerShdw>
          </a:effectLst>
        </p:spPr>
      </p:pic>
    </p:spTree>
    <p:extLst>
      <p:ext uri="{BB962C8B-B14F-4D97-AF65-F5344CB8AC3E}">
        <p14:creationId xmlns:p14="http://schemas.microsoft.com/office/powerpoint/2010/main" val="213399410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Задания раздела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 fontAlgn="base"/>
            <a:r>
              <a:rPr lang="ru-RU" dirty="0"/>
              <a:t>Чтение – это раздел ОГЭ, в котором предоставлены ряд небольших текстов объемом в один абзац каждый и даны соответствующие заголовки. Необходимо распределить заголовки по текстам. Как правило, один заголовок бывает лишним.</a:t>
            </a:r>
          </a:p>
          <a:p>
            <a:pPr fontAlgn="base"/>
            <a:r>
              <a:rPr lang="ru-RU" dirty="0"/>
              <a:t>Еще одним из заданий на чтение является текст с вопросами и несколькими утверждениями. Ученику необходимо прочесть и понять текст, потом определить, верны ли утверждения (</a:t>
            </a:r>
            <a:r>
              <a:rPr lang="ru-RU" dirty="0" err="1"/>
              <a:t>True</a:t>
            </a:r>
            <a:r>
              <a:rPr lang="ru-RU" dirty="0"/>
              <a:t>), или они ложные (</a:t>
            </a:r>
            <a:r>
              <a:rPr lang="ru-RU" dirty="0" err="1"/>
              <a:t>False</a:t>
            </a:r>
            <a:r>
              <a:rPr lang="ru-RU" dirty="0"/>
              <a:t>), или же они не имеют вообще отношения к тексту (</a:t>
            </a:r>
            <a:r>
              <a:rPr lang="ru-RU" dirty="0" err="1"/>
              <a:t>Not</a:t>
            </a:r>
            <a:r>
              <a:rPr lang="ru-RU" dirty="0"/>
              <a:t> </a:t>
            </a:r>
            <a:r>
              <a:rPr lang="ru-RU" dirty="0" err="1"/>
              <a:t>stated</a:t>
            </a:r>
            <a:r>
              <a:rPr lang="ru-RU" dirty="0"/>
              <a:t>).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24149063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scontent.xx.fbcdn.net/hphotos-xfl1/v/t1.0-9/12565420_1650970585164119_2974730706423321169_n.png?oh=cccde37a2a3be34213ab573a4df47ec5&amp;oe=579200DB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02287"/>
            <a:ext cx="9143999" cy="561975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59992972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0" y="0"/>
            <a:ext cx="4932040" cy="6916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1685146" cy="2348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4498129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4866" y="0"/>
            <a:ext cx="4799134" cy="68638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1685146" cy="2348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3534622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Что необходимо?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/>
              <a:t>1) Коммуникативная компетенция</a:t>
            </a:r>
          </a:p>
          <a:p>
            <a:pPr marL="0" indent="0">
              <a:buNone/>
            </a:pPr>
            <a:r>
              <a:rPr lang="ru-RU" dirty="0" smtClean="0"/>
              <a:t>2) Стратегия</a:t>
            </a:r>
          </a:p>
          <a:p>
            <a:pPr marL="0" indent="0">
              <a:buNone/>
            </a:pPr>
            <a:r>
              <a:rPr lang="ru-RU" dirty="0" smtClean="0"/>
              <a:t>3) Формат</a:t>
            </a:r>
          </a:p>
          <a:p>
            <a:pPr marL="0" indent="0">
              <a:buNone/>
            </a:pPr>
            <a:endParaRPr lang="ru-RU" dirty="0" smtClean="0"/>
          </a:p>
        </p:txBody>
      </p:sp>
    </p:spTree>
    <p:extLst>
      <p:ext uri="{BB962C8B-B14F-4D97-AF65-F5344CB8AC3E}">
        <p14:creationId xmlns:p14="http://schemas.microsoft.com/office/powerpoint/2010/main" val="143385408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Правила заполнения бланков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ru-RU" b="1" i="1" dirty="0"/>
              <a:t>Категорически запрещается:</a:t>
            </a:r>
          </a:p>
          <a:p>
            <a:r>
              <a:rPr lang="ru-RU" dirty="0" smtClean="0"/>
              <a:t>делать </a:t>
            </a:r>
            <a:r>
              <a:rPr lang="ru-RU" dirty="0"/>
              <a:t>в полях бланков, вне полей бланков или в полях, заполненных</a:t>
            </a:r>
          </a:p>
          <a:p>
            <a:r>
              <a:rPr lang="ru-RU" dirty="0"/>
              <a:t>типографским способом, какие-либо записи и пометки, не относящиеся к</a:t>
            </a:r>
          </a:p>
          <a:p>
            <a:r>
              <a:rPr lang="ru-RU" dirty="0"/>
              <a:t>содержанию полей бланков;</a:t>
            </a:r>
          </a:p>
          <a:p>
            <a:r>
              <a:rPr lang="ru-RU" dirty="0" smtClean="0"/>
              <a:t>использовать </a:t>
            </a:r>
            <a:r>
              <a:rPr lang="ru-RU" dirty="0"/>
              <a:t>для заполнения бланков цветные ручки вместо черной,</a:t>
            </a:r>
          </a:p>
          <a:p>
            <a:r>
              <a:rPr lang="ru-RU" dirty="0"/>
              <a:t>карандаш (даже для черновых записей на бланках), средства для исправления</a:t>
            </a:r>
          </a:p>
          <a:p>
            <a:r>
              <a:rPr lang="ru-RU" dirty="0"/>
              <a:t>внесенной в бланки информации («замазку» и др.).</a:t>
            </a:r>
          </a:p>
        </p:txBody>
      </p:sp>
    </p:spTree>
    <p:extLst>
      <p:ext uri="{BB962C8B-B14F-4D97-AF65-F5344CB8AC3E}">
        <p14:creationId xmlns:p14="http://schemas.microsoft.com/office/powerpoint/2010/main" val="157908159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Правила заполнения бланков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b="1" dirty="0"/>
              <a:t>Замена ошибочных ответов</a:t>
            </a:r>
          </a:p>
          <a:p>
            <a:r>
              <a:rPr lang="ru-RU" dirty="0"/>
              <a:t>В нижней части бланка приведены поля для замены ошибочных</a:t>
            </a:r>
          </a:p>
          <a:p>
            <a:r>
              <a:rPr lang="ru-RU" dirty="0"/>
              <a:t>ответов на задания с кратким ответом. Для исправления ошибочного ответа</a:t>
            </a:r>
          </a:p>
          <a:p>
            <a:r>
              <a:rPr lang="ru-RU" dirty="0"/>
              <a:t>необходимо вписать номер задания, ответ на который будет изменен, затем</a:t>
            </a:r>
          </a:p>
          <a:p>
            <a:r>
              <a:rPr lang="ru-RU" dirty="0"/>
              <a:t>исправленный ответ, вписывая каждый символ в отдельное поле.</a:t>
            </a:r>
          </a:p>
          <a:p>
            <a:r>
              <a:rPr lang="ru-RU" b="1" dirty="0"/>
              <a:t>Пример заполнения</a:t>
            </a:r>
            <a:endParaRPr lang="ru-RU" dirty="0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5833940"/>
            <a:ext cx="5904656" cy="9455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14051601"/>
      </p:ext>
    </p:extLst>
  </p:cSld>
  <p:clrMapOvr>
    <a:masterClrMapping/>
  </p:clrMapOvr>
</p:sld>
</file>

<file path=ppt/theme/theme1.xml><?xml version="1.0" encoding="utf-8"?>
<a:theme xmlns:a="http://schemas.openxmlformats.org/drawingml/2006/main" name="Elegant">
  <a:themeElements>
    <a:clrScheme name="Техническая">
      <a:dk1>
        <a:sysClr val="windowText" lastClr="000000"/>
      </a:dk1>
      <a:lt1>
        <a:sysClr val="window" lastClr="FFFFFF"/>
      </a:lt1>
      <a:dk2>
        <a:srgbClr val="3B3B3B"/>
      </a:dk2>
      <a:lt2>
        <a:srgbClr val="D4D2D0"/>
      </a:lt2>
      <a:accent1>
        <a:srgbClr val="6EA0B0"/>
      </a:accent1>
      <a:accent2>
        <a:srgbClr val="CCAF0A"/>
      </a:accent2>
      <a:accent3>
        <a:srgbClr val="8D89A4"/>
      </a:accent3>
      <a:accent4>
        <a:srgbClr val="748560"/>
      </a:accent4>
      <a:accent5>
        <a:srgbClr val="9E9273"/>
      </a:accent5>
      <a:accent6>
        <a:srgbClr val="7E848D"/>
      </a:accent6>
      <a:hlink>
        <a:srgbClr val="00C8C3"/>
      </a:hlink>
      <a:folHlink>
        <a:srgbClr val="A116E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Elegant</Template>
  <TotalTime>8663</TotalTime>
  <Words>1056</Words>
  <Application>Microsoft Office PowerPoint</Application>
  <PresentationFormat>Экран (4:3)</PresentationFormat>
  <Paragraphs>128</Paragraphs>
  <Slides>40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40</vt:i4>
      </vt:variant>
    </vt:vector>
  </HeadingPairs>
  <TitlesOfParts>
    <vt:vector size="42" baseType="lpstr">
      <vt:lpstr>Elegant</vt:lpstr>
      <vt:lpstr>Тема Office</vt:lpstr>
      <vt:lpstr>Презентация PowerPoint</vt:lpstr>
      <vt:lpstr>Презентация PowerPoint</vt:lpstr>
      <vt:lpstr>Цели обучения чтению реализуются в процессе достижения учащимися следующих задач: </vt:lpstr>
      <vt:lpstr>Задания раздела</vt:lpstr>
      <vt:lpstr>Презентация PowerPoint</vt:lpstr>
      <vt:lpstr>Презентация PowerPoint</vt:lpstr>
      <vt:lpstr>Что необходимо?</vt:lpstr>
      <vt:lpstr>Правила заполнения бланков</vt:lpstr>
      <vt:lpstr>Правила заполнения бланков</vt:lpstr>
      <vt:lpstr>Кодификатор Чтение </vt:lpstr>
      <vt:lpstr>Кодификатор Чтение </vt:lpstr>
      <vt:lpstr>Виды чтения:</vt:lpstr>
      <vt:lpstr>Виды чтения:</vt:lpstr>
      <vt:lpstr>Презентация PowerPoint</vt:lpstr>
      <vt:lpstr>Презентация PowerPoint</vt:lpstr>
      <vt:lpstr>Презентация PowerPoint</vt:lpstr>
      <vt:lpstr>Презентация PowerPoint</vt:lpstr>
      <vt:lpstr>Система упражнений: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Типичные ошибки </vt:lpstr>
      <vt:lpstr>Пути решения </vt:lpstr>
      <vt:lpstr>Презентация PowerPoint</vt:lpstr>
      <vt:lpstr>Презентация PowerPoint</vt:lpstr>
      <vt:lpstr>Презентация PowerPoint</vt:lpstr>
      <vt:lpstr>Презентация PowerPoint</vt:lpstr>
      <vt:lpstr>Резюме:</vt:lpstr>
      <vt:lpstr>Апробация Happy English.ru</vt:lpstr>
      <vt:lpstr>Авторский вебинар 22 апреля</vt:lpstr>
      <vt:lpstr>Система подготовки к итоговой аттестации</vt:lpstr>
      <vt:lpstr>ОГЭ. Английский язык. Устная часть. Тренировочные тесты. </vt:lpstr>
      <vt:lpstr>Система подготовки к итоговой аттестации</vt:lpstr>
      <vt:lpstr>Система подготовки к итоговой аттестации</vt:lpstr>
      <vt:lpstr>Уже в продаже!  </vt:lpstr>
      <vt:lpstr>Готовятся к выпуску! К.И. Кауфман, М.Ю. Кауфман</vt:lpstr>
      <vt:lpstr>Презентация PowerPoint</vt:lpstr>
    </vt:vector>
  </TitlesOfParts>
  <Company>TITUL PUBLISHERS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subject>Абстрактный</dc:subject>
  <dc:creator>bim</dc:creator>
  <dc:description>http://propowerpoint.ru - Бесплатные шаблоны для презентаций. Полезные советы и уроки PowerPoint .</dc:description>
  <cp:lastModifiedBy>admin</cp:lastModifiedBy>
  <cp:revision>269</cp:revision>
  <dcterms:created xsi:type="dcterms:W3CDTF">2014-09-24T05:28:12Z</dcterms:created>
  <dcterms:modified xsi:type="dcterms:W3CDTF">2016-04-20T07:56:47Z</dcterms:modified>
</cp:coreProperties>
</file>