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307" r:id="rId3"/>
    <p:sldId id="304" r:id="rId4"/>
    <p:sldId id="310" r:id="rId5"/>
    <p:sldId id="305" r:id="rId6"/>
    <p:sldId id="306" r:id="rId7"/>
    <p:sldId id="311" r:id="rId8"/>
    <p:sldId id="316" r:id="rId9"/>
    <p:sldId id="317" r:id="rId10"/>
    <p:sldId id="318" r:id="rId11"/>
    <p:sldId id="319" r:id="rId12"/>
    <p:sldId id="320" r:id="rId13"/>
    <p:sldId id="322" r:id="rId14"/>
    <p:sldId id="321" r:id="rId15"/>
    <p:sldId id="312" r:id="rId16"/>
    <p:sldId id="315" r:id="rId17"/>
    <p:sldId id="325" r:id="rId18"/>
    <p:sldId id="279" r:id="rId19"/>
    <p:sldId id="268" r:id="rId20"/>
    <p:sldId id="313" r:id="rId21"/>
    <p:sldId id="259" r:id="rId22"/>
    <p:sldId id="314" r:id="rId23"/>
    <p:sldId id="308" r:id="rId24"/>
    <p:sldId id="274" r:id="rId25"/>
    <p:sldId id="276" r:id="rId26"/>
    <p:sldId id="284" r:id="rId27"/>
    <p:sldId id="278" r:id="rId28"/>
    <p:sldId id="300" r:id="rId29"/>
    <p:sldId id="292" r:id="rId30"/>
    <p:sldId id="293" r:id="rId31"/>
    <p:sldId id="323" r:id="rId32"/>
    <p:sldId id="260" r:id="rId33"/>
    <p:sldId id="324" r:id="rId34"/>
    <p:sldId id="261" r:id="rId35"/>
    <p:sldId id="263" r:id="rId36"/>
    <p:sldId id="262" r:id="rId37"/>
    <p:sldId id="265" r:id="rId38"/>
    <p:sldId id="271" r:id="rId39"/>
    <p:sldId id="299" r:id="rId40"/>
    <p:sldId id="282" r:id="rId41"/>
    <p:sldId id="326" r:id="rId42"/>
    <p:sldId id="327" r:id="rId43"/>
    <p:sldId id="289" r:id="rId44"/>
    <p:sldId id="281" r:id="rId45"/>
    <p:sldId id="303" r:id="rId46"/>
    <p:sldId id="328" r:id="rId47"/>
    <p:sldId id="329" r:id="rId48"/>
    <p:sldId id="330" r:id="rId4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997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CEE39-4076-4E50-9CFE-B47AF54E0336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B48A3-742C-4C00-A656-4E6A2C133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30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31B5469-AE6F-4EDE-80D5-75E0140C6553}" type="slidenum">
              <a:rPr lang="ru-RU" altLang="ru-RU"/>
              <a:pPr eaLnBrk="1" hangingPunct="1"/>
              <a:t>41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9039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ru.jimdo.com/" TargetMode="External"/><Relationship Id="rId2" Type="http://schemas.openxmlformats.org/officeDocument/2006/relationships/hyperlink" Target="http://www.ucoz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5.ru/" TargetMode="External"/><Relationship Id="rId5" Type="http://schemas.openxmlformats.org/officeDocument/2006/relationships/hyperlink" Target="http://www.setup.ru/" TargetMode="External"/><Relationship Id="rId4" Type="http://schemas.openxmlformats.org/officeDocument/2006/relationships/hyperlink" Target="http://ru.wix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hashtag/iloveenglish?source=feed_text&amp;story_id=1538877999706712" TargetMode="External"/><Relationship Id="rId3" Type="http://schemas.openxmlformats.org/officeDocument/2006/relationships/image" Target="../media/image36.jpe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4.png"/><Relationship Id="rId4" Type="http://schemas.openxmlformats.org/officeDocument/2006/relationships/oleObject" Target="../embeddings/oleObject1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11510"/>
            <a:ext cx="7920880" cy="2808312"/>
          </a:xfrm>
        </p:spPr>
        <p:txBody>
          <a:bodyPr>
            <a:normAutofit/>
          </a:bodyPr>
          <a:lstStyle/>
          <a:p>
            <a:r>
              <a:rPr lang="ru-RU" sz="2800" b="1" dirty="0"/>
              <a:t>Использование дистанционных образовательных технологий в обучении иностранному языку: </a:t>
            </a:r>
            <a:r>
              <a:rPr lang="en-US" sz="2800" b="1" dirty="0" smtClean="0"/>
              <a:t>         </a:t>
            </a:r>
            <a:r>
              <a:rPr lang="ru-RU" sz="2800" b="1" dirty="0" smtClean="0"/>
              <a:t>от </a:t>
            </a:r>
            <a:r>
              <a:rPr lang="ru-RU" sz="2800" b="1" dirty="0"/>
              <a:t>дошкольного этапа до обучения взрослых </a:t>
            </a:r>
            <a:r>
              <a:rPr lang="en-US" sz="2800" b="1" dirty="0" smtClean="0"/>
              <a:t>         </a:t>
            </a:r>
            <a:r>
              <a:rPr lang="ru-RU" sz="2000" b="1" dirty="0" smtClean="0"/>
              <a:t>(</a:t>
            </a:r>
            <a:r>
              <a:rPr lang="ru-RU" sz="2000" b="1" dirty="0"/>
              <a:t>на примере курсов, пособий и ЭУП издательства “Титул</a:t>
            </a:r>
            <a:r>
              <a:rPr lang="ru-RU" sz="2000" b="1" dirty="0" smtClean="0"/>
              <a:t>”)</a:t>
            </a:r>
            <a:r>
              <a:rPr lang="ru-RU" sz="2000" b="1" dirty="0"/>
              <a:t> 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6705" y="4011910"/>
            <a:ext cx="5598622" cy="99041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135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Казеичева Алёна Евгеньевна</a:t>
            </a:r>
            <a:r>
              <a:rPr lang="ru-RU" sz="16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lvl="0">
              <a:defRPr/>
            </a:pPr>
            <a:r>
              <a: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заместитель руководителя </a:t>
            </a:r>
            <a:endParaRPr lang="en-US" sz="105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ru-RU" sz="105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</a:t>
            </a:r>
            <a:r>
              <a:rPr lang="ru-RU" sz="105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образовательных программ издательства </a:t>
            </a:r>
            <a:r>
              <a:rPr lang="en-US" sz="105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105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Титул</a:t>
            </a:r>
            <a:r>
              <a:rPr lang="en-US" sz="105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каких целей удобно использовать дистанционные технологии и какие применять электронные продукты?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208823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Всегда иметь возможность передать задание (например, во время карантина) или при работе с одаренными обучающимися (доп. задания по запросу ученика);</a:t>
            </a:r>
          </a:p>
          <a:p>
            <a:r>
              <a:rPr lang="ru-RU" dirty="0" smtClean="0"/>
              <a:t>При работе с детьми, находящимися на надомном обучении (при условии отсутствия у них медицинских показаний по работе с компьютером);</a:t>
            </a:r>
          </a:p>
        </p:txBody>
      </p:sp>
    </p:spTree>
    <p:extLst>
      <p:ext uri="{BB962C8B-B14F-4D97-AF65-F5344CB8AC3E}">
        <p14:creationId xmlns:p14="http://schemas.microsoft.com/office/powerpoint/2010/main" val="2413942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каких целей удобно использовать дистанционные технологии и какие применять электронные продукты?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02433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Всегда иметь возможность передать задание (например, во время карантина) или при работе с одаренными обучающимися (доп. задания по запросу ученика);</a:t>
            </a:r>
          </a:p>
          <a:p>
            <a:r>
              <a:rPr lang="ru-RU" dirty="0" smtClean="0"/>
              <a:t>При работе с детьми, находящимися на надомном обучении (при условии отсутствия у них медицинских показаний по работе с компьютером);</a:t>
            </a:r>
          </a:p>
          <a:p>
            <a:r>
              <a:rPr lang="ru-RU" dirty="0" smtClean="0"/>
              <a:t>Для проведения проектной и исследовательской деятельность (например, в рамках научного общества учащихся);</a:t>
            </a:r>
          </a:p>
        </p:txBody>
      </p:sp>
    </p:spTree>
    <p:extLst>
      <p:ext uri="{BB962C8B-B14F-4D97-AF65-F5344CB8AC3E}">
        <p14:creationId xmlns:p14="http://schemas.microsoft.com/office/powerpoint/2010/main" val="876863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каких целей удобно использовать дистанционные технологии и какие применять электронные продукты?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39447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Всегда иметь возможность передать задание (например, во время карантина) или при работе с одаренными обучающимися (доп. задания по запросу ученика);</a:t>
            </a:r>
          </a:p>
          <a:p>
            <a:r>
              <a:rPr lang="ru-RU" dirty="0" smtClean="0"/>
              <a:t>При работе с детьми, находящимися на надомном обучении (при условии отсутствия у них медицинских показаний по работе с компьютером);</a:t>
            </a:r>
          </a:p>
          <a:p>
            <a:r>
              <a:rPr lang="ru-RU" dirty="0" smtClean="0"/>
              <a:t>Для проведения проектной и исследовательской деятельность (например, в рамках научного общества учащихся);</a:t>
            </a:r>
          </a:p>
          <a:p>
            <a:r>
              <a:rPr lang="ru-RU" dirty="0" smtClean="0"/>
              <a:t>Для ведения частных дополнительных занятий.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921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55526"/>
            <a:ext cx="8291264" cy="4320480"/>
          </a:xfrm>
        </p:spPr>
        <p:txBody>
          <a:bodyPr>
            <a:normAutofit/>
          </a:bodyPr>
          <a:lstStyle/>
          <a:p>
            <a:r>
              <a:rPr lang="ru-RU" dirty="0" smtClean="0"/>
              <a:t>Работа с ребенком дошкольного возраста может проводиться с помощью тех же средств, что и работа со школьниками и взрослыми учащимися (например, урок по </a:t>
            </a:r>
            <a:r>
              <a:rPr lang="en-US" dirty="0" smtClean="0"/>
              <a:t>Skype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75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55526"/>
            <a:ext cx="8291264" cy="4320480"/>
          </a:xfrm>
        </p:spPr>
        <p:txBody>
          <a:bodyPr>
            <a:normAutofit/>
          </a:bodyPr>
          <a:lstStyle/>
          <a:p>
            <a:r>
              <a:rPr lang="ru-RU" dirty="0" smtClean="0"/>
              <a:t>Работа с ребенком дошкольного возраста может проводиться с помощью тех же средств, что и работа со школьниками и взрослыми учащимися (например, урок по </a:t>
            </a:r>
            <a:r>
              <a:rPr lang="en-US" dirty="0" smtClean="0"/>
              <a:t>Skype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Для дополнительной работы с дошкольниками подходят такие средства ИКТ как мобильные приложения. </a:t>
            </a:r>
          </a:p>
          <a:p>
            <a:r>
              <a:rPr lang="ru-RU" dirty="0" smtClean="0"/>
              <a:t>Мобильные приложения способствуют повторению, отработке и закреплению пройденного материала (например, выученных слов).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808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245" y="433588"/>
            <a:ext cx="6338705" cy="35470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008" y="3884812"/>
            <a:ext cx="6107181" cy="12554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01" y="0"/>
            <a:ext cx="6705430" cy="555526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6127809" y="0"/>
            <a:ext cx="1296144" cy="4255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73940" y="3858659"/>
            <a:ext cx="2592288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 smtClean="0"/>
              <a:t>Использование мобильных приложений для самостоятельного повторения и закрепления изученного</a:t>
            </a: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409677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5" y="611414"/>
            <a:ext cx="8784976" cy="4428899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403648" y="483518"/>
            <a:ext cx="4896544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156176" y="3291830"/>
            <a:ext cx="2736305" cy="17484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377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3518"/>
            <a:ext cx="2891237" cy="3979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2280298" y="3507854"/>
            <a:ext cx="1355598" cy="10521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779912" y="1635646"/>
            <a:ext cx="4906888" cy="165618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Использование бесплатного аудио к книгам для дошкольников – дополнительная помощь в изучении английского языка.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99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1" y="789552"/>
            <a:ext cx="6845894" cy="3918449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79512" y="195486"/>
            <a:ext cx="2520280" cy="4860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Публикация материалов на сайте ОУ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784306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1444" r="21541" b="66800"/>
          <a:stretch>
            <a:fillRect/>
          </a:stretch>
        </p:blipFill>
        <p:spPr bwMode="auto">
          <a:xfrm>
            <a:off x="2033718" y="141480"/>
            <a:ext cx="5373799" cy="237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1547664" y="141480"/>
            <a:ext cx="3888432" cy="4860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7" name="Овал 6"/>
          <p:cNvSpPr/>
          <p:nvPr/>
        </p:nvSpPr>
        <p:spPr>
          <a:xfrm>
            <a:off x="1655676" y="1944216"/>
            <a:ext cx="3672408" cy="84355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0319" t="53150" r="21541" b="9051"/>
          <a:stretch>
            <a:fillRect/>
          </a:stretch>
        </p:blipFill>
        <p:spPr bwMode="auto">
          <a:xfrm>
            <a:off x="5328084" y="2443200"/>
            <a:ext cx="2073432" cy="27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5220072" y="2301720"/>
            <a:ext cx="1836204" cy="10801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" name="Овал 8"/>
          <p:cNvSpPr/>
          <p:nvPr/>
        </p:nvSpPr>
        <p:spPr>
          <a:xfrm>
            <a:off x="5166066" y="4461960"/>
            <a:ext cx="1998222" cy="5940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2249742" y="4407954"/>
            <a:ext cx="2862318" cy="627534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размещать учебные материалы</a:t>
            </a:r>
            <a:endParaRPr lang="ru-RU" sz="1350" dirty="0"/>
          </a:p>
        </p:txBody>
      </p:sp>
      <p:sp>
        <p:nvSpPr>
          <p:cNvPr id="11" name="Выноска со стрелкой вправо 10"/>
          <p:cNvSpPr/>
          <p:nvPr/>
        </p:nvSpPr>
        <p:spPr>
          <a:xfrm rot="20826287">
            <a:off x="3619362" y="3071380"/>
            <a:ext cx="2159624" cy="902528"/>
          </a:xfrm>
          <a:prstGeom prst="rightArrowCallout">
            <a:avLst>
              <a:gd name="adj1" fmla="val 19394"/>
              <a:gd name="adj2" fmla="val 14886"/>
              <a:gd name="adj3" fmla="val 25000"/>
              <a:gd name="adj4" fmla="val 796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давать ссылки на необходимые интернет ресурсы</a:t>
            </a:r>
            <a:endParaRPr lang="ru-RU" sz="1350" dirty="0"/>
          </a:p>
        </p:txBody>
      </p:sp>
      <p:sp>
        <p:nvSpPr>
          <p:cNvPr id="12" name="Выноска со стрелкой вверх 11"/>
          <p:cNvSpPr/>
          <p:nvPr/>
        </p:nvSpPr>
        <p:spPr>
          <a:xfrm>
            <a:off x="1277634" y="2625756"/>
            <a:ext cx="2160240" cy="1566174"/>
          </a:xfrm>
          <a:prstGeom prst="upArrowCallout">
            <a:avLst>
              <a:gd name="adj1" fmla="val 14922"/>
              <a:gd name="adj2" fmla="val 16434"/>
              <a:gd name="adj3" fmla="val 13914"/>
              <a:gd name="adj4" fmla="val 720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писать объявления, необходимую информацию по заданиям / темам / урокам и.т.д.</a:t>
            </a:r>
            <a:endParaRPr lang="ru-RU" sz="1350" dirty="0"/>
          </a:p>
        </p:txBody>
      </p:sp>
      <p:sp>
        <p:nvSpPr>
          <p:cNvPr id="13" name="Выноска со стрелкой влево 12"/>
          <p:cNvSpPr/>
          <p:nvPr/>
        </p:nvSpPr>
        <p:spPr>
          <a:xfrm rot="793442">
            <a:off x="5036912" y="652310"/>
            <a:ext cx="2646294" cy="594066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45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создавать обсуждения</a:t>
            </a:r>
            <a:endParaRPr lang="ru-RU" sz="135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149" y="114477"/>
            <a:ext cx="2052228" cy="4860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возможностей соцсетей</a:t>
            </a:r>
            <a:endParaRPr lang="ru-RU" sz="13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Дистанционное обучение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3588" y="1275606"/>
            <a:ext cx="7416824" cy="33944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Это форма обучения, при которой взаимодействие учителя и учащихся между собой осуществляется </a:t>
            </a:r>
            <a:r>
              <a:rPr lang="en-US" dirty="0" smtClean="0"/>
              <a:t>       </a:t>
            </a:r>
            <a:r>
              <a:rPr lang="ru-RU" dirty="0" smtClean="0"/>
              <a:t>на </a:t>
            </a:r>
            <a:r>
              <a:rPr lang="ru-RU" dirty="0" smtClean="0"/>
              <a:t>расстоянии и отражает все присущие учебному процессу  компоненты (цели, содержание, методы, формы, средства), реализуемые специфичными средствами интернет-технологий или другими средствами, предусматривающими интерактивность.</a:t>
            </a:r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 smtClean="0"/>
              <a:t>Е.С. </a:t>
            </a:r>
            <a:r>
              <a:rPr lang="ru-RU" dirty="0" err="1" smtClean="0"/>
              <a:t>Полат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111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4263"/>
            <a:ext cx="7615187" cy="5031624"/>
          </a:xfrm>
          <a:prstGeom prst="rect">
            <a:avLst/>
          </a:prstGeom>
        </p:spPr>
      </p:pic>
      <p:sp>
        <p:nvSpPr>
          <p:cNvPr id="3" name="Стрелка вниз 2"/>
          <p:cNvSpPr/>
          <p:nvPr/>
        </p:nvSpPr>
        <p:spPr>
          <a:xfrm rot="14765682">
            <a:off x="5131689" y="252206"/>
            <a:ext cx="504056" cy="918129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84168" y="2550074"/>
            <a:ext cx="2520280" cy="9577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Использование возможностей портала </a:t>
            </a:r>
            <a:r>
              <a:rPr lang="en-US" sz="1600" b="1" dirty="0"/>
              <a:t>www.englishteachers.ru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26554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866"/>
            <a:ext cx="6840760" cy="5120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9502"/>
            <a:ext cx="8001000" cy="4610100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 rot="15814676">
            <a:off x="5278752" y="710901"/>
            <a:ext cx="408672" cy="918129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237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981075"/>
            <a:ext cx="81534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3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2489" y="303498"/>
            <a:ext cx="2677463" cy="460737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058054" y="681540"/>
            <a:ext cx="2430270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пересылки фотографий</a:t>
            </a:r>
            <a:endParaRPr lang="ru-RU" sz="135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62427" y="1422308"/>
            <a:ext cx="2430270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пересылки файлов</a:t>
            </a:r>
            <a:endParaRPr lang="ru-RU" sz="135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58054" y="2163075"/>
            <a:ext cx="2430270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переслать записанное видео участникам чата</a:t>
            </a:r>
            <a:endParaRPr lang="ru-RU" sz="135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58054" y="2907346"/>
            <a:ext cx="2430270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подключать до 25 участников</a:t>
            </a:r>
            <a:endParaRPr lang="ru-RU" sz="1350" dirty="0"/>
          </a:p>
        </p:txBody>
      </p: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3383868" y="894760"/>
            <a:ext cx="1674186" cy="1566174"/>
          </a:xfrm>
          <a:prstGeom prst="bentConnector3">
            <a:avLst>
              <a:gd name="adj1" fmla="val 46633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/>
          <p:nvPr/>
        </p:nvCxnSpPr>
        <p:spPr>
          <a:xfrm rot="10800000" flipV="1">
            <a:off x="3801019" y="1698181"/>
            <a:ext cx="1242138" cy="1080120"/>
          </a:xfrm>
          <a:prstGeom prst="bentConnector3">
            <a:avLst>
              <a:gd name="adj1" fmla="val 46218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/>
          <p:nvPr/>
        </p:nvCxnSpPr>
        <p:spPr>
          <a:xfrm rot="10800000" flipV="1">
            <a:off x="3873638" y="2473547"/>
            <a:ext cx="1188132" cy="759714"/>
          </a:xfrm>
          <a:prstGeom prst="bentConnector3">
            <a:avLst>
              <a:gd name="adj1" fmla="val 38140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/>
          <p:nvPr/>
        </p:nvCxnSpPr>
        <p:spPr>
          <a:xfrm rot="10800000" flipV="1">
            <a:off x="3869923" y="3348403"/>
            <a:ext cx="1173235" cy="275639"/>
          </a:xfrm>
          <a:prstGeom prst="bentConnector3">
            <a:avLst>
              <a:gd name="adj1" fmla="val 24376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5058054" y="3640589"/>
            <a:ext cx="2430270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переписываться </a:t>
            </a:r>
            <a:endParaRPr lang="ru-RU" sz="1350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043157" y="4342748"/>
            <a:ext cx="2430270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общения, в том числе с видео</a:t>
            </a:r>
            <a:endParaRPr lang="ru-RU" sz="1350" dirty="0"/>
          </a:p>
        </p:txBody>
      </p:sp>
      <p:cxnSp>
        <p:nvCxnSpPr>
          <p:cNvPr id="33" name="Соединительная линия уступом 32"/>
          <p:cNvCxnSpPr>
            <a:stCxn id="28" idx="1"/>
          </p:cNvCxnSpPr>
          <p:nvPr/>
        </p:nvCxnSpPr>
        <p:spPr>
          <a:xfrm rot="10800000" flipV="1">
            <a:off x="4031940" y="3937622"/>
            <a:ext cx="1026114" cy="524338"/>
          </a:xfrm>
          <a:prstGeom prst="bentConnector3">
            <a:avLst>
              <a:gd name="adj1" fmla="val 43591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ная линия уступом 33"/>
          <p:cNvCxnSpPr/>
          <p:nvPr/>
        </p:nvCxnSpPr>
        <p:spPr>
          <a:xfrm rot="10800000" flipV="1">
            <a:off x="3923929" y="4619162"/>
            <a:ext cx="1119229" cy="139830"/>
          </a:xfrm>
          <a:prstGeom prst="bentConnector3">
            <a:avLst>
              <a:gd name="adj1" fmla="val 26498"/>
            </a:avLst>
          </a:prstGeom>
          <a:ln w="38100"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179512" y="87474"/>
            <a:ext cx="2088232" cy="900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Использование возможностей программы </a:t>
            </a:r>
            <a:r>
              <a:rPr lang="en-US" sz="1600" b="1" dirty="0"/>
              <a:t>Skype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416465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781156" y="102989"/>
            <a:ext cx="2330016" cy="45563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WhatsApp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73632" y="664087"/>
            <a:ext cx="2654052" cy="434040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26059" y="661612"/>
            <a:ext cx="2646294" cy="4340407"/>
          </a:xfrm>
          <a:prstGeom prst="rect">
            <a:avLst/>
          </a:prstGeom>
        </p:spPr>
      </p:pic>
      <p:sp>
        <p:nvSpPr>
          <p:cNvPr id="9" name="Выноска со стрелкой вправо 8"/>
          <p:cNvSpPr/>
          <p:nvPr/>
        </p:nvSpPr>
        <p:spPr>
          <a:xfrm rot="20949166">
            <a:off x="3107334" y="1967887"/>
            <a:ext cx="2646294" cy="756084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59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записи голоса и пересылки аудиозаписи педагогу</a:t>
            </a:r>
            <a:endParaRPr lang="ru-RU" sz="1350" dirty="0"/>
          </a:p>
        </p:txBody>
      </p:sp>
      <p:sp>
        <p:nvSpPr>
          <p:cNvPr id="10" name="Выноска со стрелкой влево 9"/>
          <p:cNvSpPr/>
          <p:nvPr/>
        </p:nvSpPr>
        <p:spPr>
          <a:xfrm rot="20898567">
            <a:off x="3378692" y="4200972"/>
            <a:ext cx="2700300" cy="594066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758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Возможность письменного общения</a:t>
            </a:r>
            <a:endParaRPr lang="ru-RU" sz="135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4512" r="1499"/>
          <a:stretch/>
        </p:blipFill>
        <p:spPr>
          <a:xfrm>
            <a:off x="250174" y="1380308"/>
            <a:ext cx="2484276" cy="15859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t="5994" r="1455"/>
          <a:stretch/>
        </p:blipFill>
        <p:spPr>
          <a:xfrm>
            <a:off x="250174" y="3069210"/>
            <a:ext cx="2499145" cy="1463991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1576" y="102989"/>
            <a:ext cx="226825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мобильных приложений </a:t>
            </a:r>
            <a:r>
              <a:rPr lang="en-US" sz="1350" dirty="0"/>
              <a:t>Viber, WhatsApp</a:t>
            </a:r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44081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128588"/>
            <a:ext cx="1303338" cy="660401"/>
          </a:xfrm>
        </p:spPr>
        <p:txBody>
          <a:bodyPr/>
          <a:lstStyle/>
          <a:p>
            <a:r>
              <a:rPr lang="en-US" dirty="0" smtClean="0"/>
              <a:t>Viber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31813"/>
            <a:ext cx="8574679" cy="4432140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4860032" y="515874"/>
            <a:ext cx="1224136" cy="8317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587488" y="699542"/>
            <a:ext cx="1224136" cy="8317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131840" y="4191102"/>
            <a:ext cx="4536504" cy="9405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811491">
            <a:off x="2889886" y="220377"/>
            <a:ext cx="1981366" cy="8158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 100 человек</a:t>
            </a: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rot="1125052">
            <a:off x="2137680" y="3522314"/>
            <a:ext cx="2822564" cy="930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Возможность писать сообщения</a:t>
            </a: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238146">
            <a:off x="353902" y="4020270"/>
            <a:ext cx="3036027" cy="982850"/>
          </a:xfrm>
          <a:prstGeom prst="rightArrow">
            <a:avLst>
              <a:gd name="adj1" fmla="val 50000"/>
              <a:gd name="adj2" fmla="val 545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Прикреплять фотографии, аудио и 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40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411760" y="24398"/>
            <a:ext cx="3780421" cy="2611856"/>
          </a:xfrm>
          <a:prstGeom prst="rect">
            <a:avLst/>
          </a:prstGeom>
        </p:spPr>
      </p:pic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411760" y="2582322"/>
            <a:ext cx="3780421" cy="2574066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195486"/>
            <a:ext cx="180020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Использование визуальных  онлайн средств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72357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b="11204"/>
          <a:stretch/>
        </p:blipFill>
        <p:spPr>
          <a:xfrm>
            <a:off x="2699912" y="1"/>
            <a:ext cx="3492175" cy="284178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11517" b="3255"/>
          <a:stretch/>
        </p:blipFill>
        <p:spPr>
          <a:xfrm>
            <a:off x="2721274" y="2841781"/>
            <a:ext cx="3470813" cy="2289877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2"/>
          <a:srcRect b="11204"/>
          <a:stretch/>
        </p:blipFill>
        <p:spPr>
          <a:xfrm>
            <a:off x="1439652" y="1"/>
            <a:ext cx="6320686" cy="5143499"/>
          </a:xfrm>
          <a:prstGeom prst="rect">
            <a:avLst/>
          </a:prstGeom>
        </p:spPr>
      </p:pic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2"/>
          <a:srcRect t="15988" r="53006" b="48583"/>
          <a:stretch/>
        </p:blipFill>
        <p:spPr>
          <a:xfrm>
            <a:off x="1439651" y="951571"/>
            <a:ext cx="4220996" cy="291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91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5676" y="573528"/>
            <a:ext cx="5859270" cy="583574"/>
          </a:xfrm>
        </p:spPr>
        <p:txBody>
          <a:bodyPr>
            <a:noAutofit/>
          </a:bodyPr>
          <a:lstStyle/>
          <a:p>
            <a:r>
              <a:rPr lang="ru-RU" sz="2100" dirty="0"/>
              <a:t>Возможность сохранить результаты выполнения упражнений </a:t>
            </a:r>
            <a:endParaRPr lang="ru-RU" sz="2100" dirty="0"/>
          </a:p>
        </p:txBody>
      </p:sp>
      <p:pic>
        <p:nvPicPr>
          <p:cNvPr id="21505" name="Picture 1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2431" t="2223" r="13325" b="51857"/>
          <a:stretch/>
        </p:blipFill>
        <p:spPr bwMode="auto">
          <a:xfrm>
            <a:off x="1329202" y="1418265"/>
            <a:ext cx="6578580" cy="22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 cstate="print"/>
          <a:srcRect l="12448" t="89339" r="13945" b="2923"/>
          <a:stretch/>
        </p:blipFill>
        <p:spPr bwMode="auto">
          <a:xfrm>
            <a:off x="1326311" y="3772541"/>
            <a:ext cx="6581471" cy="388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2087724" y="3705876"/>
            <a:ext cx="3564396" cy="59406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69337"/>
            <a:ext cx="1908212" cy="5041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Использование ОКП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76416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9582"/>
            <a:ext cx="8064896" cy="37444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При дистанционном обучении важным аспектом является общение между участниками учебного процесса, обязательные консультации преподавателя. При этом общение между учащимся и преподавателем происходит удаленно, посредством </a:t>
            </a:r>
            <a:r>
              <a:rPr lang="ru-RU" dirty="0"/>
              <a:t>средств телекоммуникаций</a:t>
            </a:r>
            <a:r>
              <a:rPr lang="ru-RU" dirty="0"/>
              <a:t>. </a:t>
            </a:r>
            <a:endParaRPr lang="ru-RU" dirty="0"/>
          </a:p>
          <a:p>
            <a:pPr marL="0" indent="0">
              <a:buNone/>
            </a:pP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60299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43000" y="0"/>
            <a:ext cx="6858000" cy="68154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ctr" defTabSz="685800">
              <a:spcBef>
                <a:spcPct val="0"/>
              </a:spcBef>
              <a:defRPr/>
            </a:pPr>
            <a:r>
              <a:rPr lang="ru-RU" sz="2100" dirty="0">
                <a:latin typeface="+mj-lt"/>
                <a:ea typeface="+mj-ea"/>
                <a:cs typeface="+mj-cs"/>
              </a:rPr>
              <a:t>Возможность посмотреть сводный отчет о датах, продолжительности и качества выполнения упражнений</a:t>
            </a:r>
            <a:endParaRPr lang="ru-RU" sz="2100" dirty="0">
              <a:latin typeface="+mj-lt"/>
              <a:ea typeface="+mj-ea"/>
              <a:cs typeface="+mj-cs"/>
            </a:endParaRPr>
          </a:p>
        </p:txBody>
      </p:sp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502" t="1482" r="14153" b="2159"/>
          <a:stretch>
            <a:fillRect/>
          </a:stretch>
        </p:blipFill>
        <p:spPr bwMode="auto">
          <a:xfrm>
            <a:off x="2775125" y="681540"/>
            <a:ext cx="5886654" cy="4348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 rotWithShape="1">
          <a:blip r:embed="rId2" cstate="print"/>
          <a:srcRect l="52759" t="50621" r="17770" b="10566"/>
          <a:stretch/>
        </p:blipFill>
        <p:spPr bwMode="auto">
          <a:xfrm>
            <a:off x="170511" y="1723591"/>
            <a:ext cx="4257473" cy="315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/>
          <p:nvPr/>
        </p:nvGrpSpPr>
        <p:grpSpPr>
          <a:xfrm>
            <a:off x="971600" y="1851670"/>
            <a:ext cx="2754306" cy="2808312"/>
            <a:chOff x="3059832" y="1772816"/>
            <a:chExt cx="3672408" cy="3744416"/>
          </a:xfrm>
        </p:grpSpPr>
        <p:sp>
          <p:nvSpPr>
            <p:cNvPr id="7" name="Овал 6"/>
            <p:cNvSpPr/>
            <p:nvPr/>
          </p:nvSpPr>
          <p:spPr>
            <a:xfrm>
              <a:off x="4499992" y="4365104"/>
              <a:ext cx="504056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8" name="Овал 7"/>
            <p:cNvSpPr/>
            <p:nvPr/>
          </p:nvSpPr>
          <p:spPr>
            <a:xfrm>
              <a:off x="3059832" y="5085184"/>
              <a:ext cx="504056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  <p:sp>
          <p:nvSpPr>
            <p:cNvPr id="9" name="Овал 8"/>
            <p:cNvSpPr/>
            <p:nvPr/>
          </p:nvSpPr>
          <p:spPr>
            <a:xfrm>
              <a:off x="6300192" y="1772816"/>
              <a:ext cx="432048" cy="43204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</p:spTree>
    <p:extLst>
      <p:ext uri="{BB962C8B-B14F-4D97-AF65-F5344CB8AC3E}">
        <p14:creationId xmlns:p14="http://schemas.microsoft.com/office/powerpoint/2010/main" val="332301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143000" y="0"/>
            <a:ext cx="6858000" cy="68154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ctr" defTabSz="685800">
              <a:spcBef>
                <a:spcPct val="0"/>
              </a:spcBef>
              <a:defRPr/>
            </a:pPr>
            <a:r>
              <a:rPr lang="ru-RU" sz="2100" dirty="0">
                <a:latin typeface="+mj-lt"/>
                <a:ea typeface="+mj-ea"/>
                <a:cs typeface="+mj-cs"/>
              </a:rPr>
              <a:t>Возможность посмотреть сводный отчет о датах, продолжительности и качества выполнения упражнений</a:t>
            </a:r>
            <a:endParaRPr lang="ru-RU" sz="2100" dirty="0">
              <a:latin typeface="+mj-lt"/>
              <a:ea typeface="+mj-ea"/>
              <a:cs typeface="+mj-cs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12367" t="3125" r="13473" b="3125"/>
          <a:stretch>
            <a:fillRect/>
          </a:stretch>
        </p:blipFill>
        <p:spPr bwMode="auto">
          <a:xfrm>
            <a:off x="1471047" y="681540"/>
            <a:ext cx="6201905" cy="440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231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223" b="30381"/>
          <a:stretch>
            <a:fillRect/>
          </a:stretch>
        </p:blipFill>
        <p:spPr bwMode="auto">
          <a:xfrm>
            <a:off x="1146462" y="1491630"/>
            <a:ext cx="6854539" cy="288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1601" t="2223" b="43570"/>
          <a:stretch>
            <a:fillRect/>
          </a:stretch>
        </p:blipFill>
        <p:spPr bwMode="auto">
          <a:xfrm>
            <a:off x="2465766" y="1021780"/>
            <a:ext cx="5531773" cy="3872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74354" y="123478"/>
            <a:ext cx="2291412" cy="8530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Использование бесплатных площадок для вебинаров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223" b="30381"/>
          <a:stretch>
            <a:fillRect/>
          </a:stretch>
        </p:blipFill>
        <p:spPr bwMode="auto">
          <a:xfrm>
            <a:off x="1246322" y="1059582"/>
            <a:ext cx="6854539" cy="288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1601" t="2223" b="43570"/>
          <a:stretch>
            <a:fillRect/>
          </a:stretch>
        </p:blipFill>
        <p:spPr bwMode="auto">
          <a:xfrm>
            <a:off x="2339752" y="976556"/>
            <a:ext cx="5531773" cy="3872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74354" y="123478"/>
            <a:ext cx="2291412" cy="8530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Использование бесплатных площадок для вебинаров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20138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502" t="2529" r="18431" b="58275"/>
          <a:stretch>
            <a:fillRect/>
          </a:stretch>
        </p:blipFill>
        <p:spPr bwMode="auto">
          <a:xfrm>
            <a:off x="1115616" y="1563638"/>
            <a:ext cx="6858001" cy="226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8204" t="35192" r="28634" b="58275"/>
          <a:stretch>
            <a:fillRect/>
          </a:stretch>
        </p:blipFill>
        <p:spPr bwMode="auto">
          <a:xfrm>
            <a:off x="1304257" y="2535746"/>
            <a:ext cx="6669360" cy="63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5004048" y="3363838"/>
            <a:ext cx="2160240" cy="59406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814" b="3908"/>
          <a:stretch>
            <a:fillRect/>
          </a:stretch>
        </p:blipFill>
        <p:spPr bwMode="auto">
          <a:xfrm>
            <a:off x="1107298" y="897564"/>
            <a:ext cx="6929405" cy="399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1852" t="19880" r="22033" b="16523"/>
          <a:stretch>
            <a:fillRect/>
          </a:stretch>
        </p:blipFill>
        <p:spPr bwMode="auto">
          <a:xfrm>
            <a:off x="1403648" y="613100"/>
            <a:ext cx="6146750" cy="4353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188" b="3814"/>
          <a:stretch>
            <a:fillRect/>
          </a:stretch>
        </p:blipFill>
        <p:spPr bwMode="auto">
          <a:xfrm>
            <a:off x="1143000" y="1059582"/>
            <a:ext cx="6796414" cy="378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1754" t="18483" r="22622" b="15405"/>
          <a:stretch>
            <a:fillRect/>
          </a:stretch>
        </p:blipFill>
        <p:spPr bwMode="auto">
          <a:xfrm>
            <a:off x="1439652" y="610083"/>
            <a:ext cx="6102678" cy="453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564" b="5128"/>
          <a:stretch>
            <a:fillRect/>
          </a:stretch>
        </p:blipFill>
        <p:spPr bwMode="auto">
          <a:xfrm>
            <a:off x="1143000" y="843558"/>
            <a:ext cx="6858000" cy="395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2346" t="20057" r="22530" b="16944"/>
          <a:stretch>
            <a:fillRect/>
          </a:stretch>
        </p:blipFill>
        <p:spPr bwMode="auto">
          <a:xfrm>
            <a:off x="1439652" y="627534"/>
            <a:ext cx="6199889" cy="4428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631" r="5432"/>
          <a:stretch>
            <a:fillRect/>
          </a:stretch>
        </p:blipFill>
        <p:spPr bwMode="auto">
          <a:xfrm>
            <a:off x="1439652" y="421330"/>
            <a:ext cx="6372708" cy="463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732" y="267494"/>
            <a:ext cx="594066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Примеры бесплатных конструкторов сайтов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5900" y="1545637"/>
            <a:ext cx="6172200" cy="3394472"/>
          </a:xfrm>
        </p:spPr>
        <p:txBody>
          <a:bodyPr/>
          <a:lstStyle/>
          <a:p>
            <a:r>
              <a:rPr lang="en-US" dirty="0">
                <a:hlinkClick r:id="rId2"/>
              </a:rPr>
              <a:t>http://www.ucoz.ru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://ru.jimdo.com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r>
              <a:rPr lang="en-US" dirty="0">
                <a:hlinkClick r:id="rId4"/>
              </a:rPr>
              <a:t>http://ru.wix.com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5"/>
              </a:rPr>
              <a:t>http://www.setup.ru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6"/>
              </a:rPr>
              <a:t>http://www.a5.ru</a:t>
            </a:r>
            <a:r>
              <a:rPr lang="en-US" dirty="0" smtClean="0">
                <a:hlinkClick r:id="rId6"/>
              </a:rPr>
              <a:t>/</a:t>
            </a:r>
            <a:r>
              <a:rPr lang="ru-RU" dirty="0" smtClean="0"/>
              <a:t> 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123478"/>
            <a:ext cx="2520280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Использование бесплатных платформ для создания вебсайтов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49977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7494"/>
            <a:ext cx="8424936" cy="44644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практике применения дистанционного обучения используются методики синхронного и </a:t>
            </a:r>
            <a:r>
              <a:rPr lang="ru-RU" dirty="0"/>
              <a:t>асинхронного </a:t>
            </a:r>
            <a:r>
              <a:rPr lang="ru-RU" dirty="0"/>
              <a:t>обучения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Методика синхронного дистанционного </a:t>
            </a:r>
            <a:r>
              <a:rPr lang="ru-RU" b="1" dirty="0"/>
              <a:t>обучения </a:t>
            </a:r>
            <a:r>
              <a:rPr lang="ru-RU" dirty="0"/>
              <a:t>предусматривает </a:t>
            </a:r>
            <a:r>
              <a:rPr lang="ru-RU" dirty="0"/>
              <a:t>общение учащегося и преподавателя в режиме реального времени – </a:t>
            </a:r>
            <a:r>
              <a:rPr lang="ru-RU" dirty="0" err="1"/>
              <a:t>online</a:t>
            </a:r>
            <a:r>
              <a:rPr lang="ru-RU" dirty="0"/>
              <a:t> </a:t>
            </a:r>
            <a:r>
              <a:rPr lang="ru-RU" dirty="0"/>
              <a:t>общение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Методика асинхронного дистанционного </a:t>
            </a:r>
            <a:r>
              <a:rPr lang="ru-RU" b="1" dirty="0"/>
              <a:t>обучения </a:t>
            </a:r>
            <a:r>
              <a:rPr lang="ru-RU" dirty="0"/>
              <a:t>применяется</a:t>
            </a:r>
            <a:r>
              <a:rPr lang="ru-RU" dirty="0"/>
              <a:t>, когда невозможно общение между преподавателем и учащимся в реальном времени – так называемое </a:t>
            </a:r>
            <a:r>
              <a:rPr lang="ru-RU" dirty="0" err="1" smtClean="0"/>
              <a:t>offline</a:t>
            </a:r>
            <a:r>
              <a:rPr lang="ru-RU" dirty="0" smtClean="0"/>
              <a:t> </a:t>
            </a:r>
            <a:r>
              <a:rPr lang="ru-RU" dirty="0"/>
              <a:t>общение. </a:t>
            </a:r>
          </a:p>
        </p:txBody>
      </p:sp>
    </p:spTree>
    <p:extLst>
      <p:ext uri="{BB962C8B-B14F-4D97-AF65-F5344CB8AC3E}">
        <p14:creationId xmlns:p14="http://schemas.microsoft.com/office/powerpoint/2010/main" val="349379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7634" y="1157247"/>
            <a:ext cx="6665328" cy="3520737"/>
          </a:xfrm>
          <a:prstGeom prst="rect">
            <a:avLst/>
          </a:prstGeom>
        </p:spPr>
      </p:pic>
      <p:pic>
        <p:nvPicPr>
          <p:cNvPr id="7" name="Объект 5"/>
          <p:cNvPicPr>
            <a:picLocks noChangeAspect="1"/>
          </p:cNvPicPr>
          <p:nvPr/>
        </p:nvPicPr>
        <p:blipFill rotWithShape="1">
          <a:blip r:embed="rId2"/>
          <a:srcRect r="18522" b="19941"/>
          <a:stretch/>
        </p:blipFill>
        <p:spPr>
          <a:xfrm>
            <a:off x="1183108" y="1113588"/>
            <a:ext cx="6763571" cy="351039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2627784" y="4191930"/>
            <a:ext cx="756084" cy="1620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" name="Стрелка вправо 8"/>
          <p:cNvSpPr/>
          <p:nvPr/>
        </p:nvSpPr>
        <p:spPr>
          <a:xfrm rot="20166628">
            <a:off x="2062948" y="4272228"/>
            <a:ext cx="594066" cy="27003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5626" y="123477"/>
            <a:ext cx="2420619" cy="7637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Использование каналов на </a:t>
            </a:r>
            <a:r>
              <a:rPr lang="en-US" sz="1600" b="1" dirty="0"/>
              <a:t>www.youtube.com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25568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-81424" y="0"/>
            <a:ext cx="4206461" cy="65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2100" b="1" dirty="0"/>
              <a:t>“Business English for </a:t>
            </a:r>
            <a:r>
              <a:rPr lang="en-US" altLang="ru-RU" sz="2100" b="1" dirty="0"/>
              <a:t>Young Adults</a:t>
            </a:r>
            <a:r>
              <a:rPr lang="ru-RU" altLang="ru-RU" sz="2100" b="1" dirty="0"/>
              <a:t>”</a:t>
            </a:r>
            <a:endParaRPr lang="ru-RU" altLang="ru-RU" sz="2100" b="1" dirty="0"/>
          </a:p>
          <a:p>
            <a:pPr algn="ctr">
              <a:spcBef>
                <a:spcPct val="50000"/>
              </a:spcBef>
            </a:pPr>
            <a:r>
              <a:rPr lang="ru-RU" altLang="ru-RU" sz="1050" b="1" dirty="0"/>
              <a:t>О. Б. </a:t>
            </a:r>
            <a:r>
              <a:rPr lang="ru-RU" altLang="ru-RU" sz="1050" b="1" dirty="0"/>
              <a:t>Дворецкая</a:t>
            </a:r>
            <a:r>
              <a:rPr lang="en-US" altLang="ru-RU" sz="1050" b="1" dirty="0"/>
              <a:t> </a:t>
            </a:r>
            <a:r>
              <a:rPr lang="ru-RU" altLang="ru-RU" sz="1050" b="1" dirty="0"/>
              <a:t>и др.</a:t>
            </a:r>
            <a:endParaRPr lang="ru-RU" altLang="ru-RU" sz="1050" b="1" dirty="0"/>
          </a:p>
        </p:txBody>
      </p:sp>
      <p:sp>
        <p:nvSpPr>
          <p:cNvPr id="11267" name="TextBox 6"/>
          <p:cNvSpPr txBox="1">
            <a:spLocks noChangeArrowheads="1"/>
          </p:cNvSpPr>
          <p:nvPr/>
        </p:nvSpPr>
        <p:spPr bwMode="auto">
          <a:xfrm>
            <a:off x="3265228" y="419669"/>
            <a:ext cx="5795060" cy="42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cs typeface="Arial" panose="020B0604020202020204" pitchFamily="34" charset="0"/>
              </a:defRPr>
            </a:lvl9pPr>
          </a:lstStyle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1350" dirty="0"/>
              <a:t>Э</a:t>
            </a:r>
            <a:r>
              <a:rPr lang="ru-RU" sz="1350" dirty="0"/>
              <a:t>лектронное </a:t>
            </a:r>
            <a:r>
              <a:rPr lang="ru-RU" sz="1350" dirty="0"/>
              <a:t>учебное пособие предназначено для молодых людей, желающих изучать английский язык для делового общения.</a:t>
            </a:r>
            <a:br>
              <a:rPr lang="ru-RU" sz="1350" dirty="0"/>
            </a:br>
            <a:endParaRPr lang="ru-RU" sz="1350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1350" dirty="0"/>
              <a:t>В </a:t>
            </a:r>
            <a:r>
              <a:rPr lang="ru-RU" sz="1350" dirty="0"/>
              <a:t>курсе использованы аутентичные материалы из разнообразных современных источников, относящихся к бизнесу. Учащиеся смогут использовать приобретенные умения и навыки на практике. С этой целью итоговые уроки всех разделов разработаны как симулированные ситуации, максимально приближенные к реальным </a:t>
            </a:r>
            <a:r>
              <a:rPr lang="ru-RU" sz="1350" dirty="0"/>
              <a:t>условиям.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ru-RU" sz="1350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1350" dirty="0"/>
              <a:t>Пособие </a:t>
            </a:r>
            <a:r>
              <a:rPr lang="ru-RU" sz="1350" dirty="0"/>
              <a:t>представляет собой книгу для учащихся с интегрированным </a:t>
            </a:r>
            <a:r>
              <a:rPr lang="ru-RU" sz="1350" dirty="0" err="1"/>
              <a:t>аудиокурсом</a:t>
            </a:r>
            <a:r>
              <a:rPr lang="ru-RU" sz="1350" dirty="0"/>
              <a:t> и интерактивными упражнениями. Издание рассчитано на 70 часов учебного времени. Пособие имеет модульную структуру, что дает учителю возможность адаптировать курс к потребностям учащихся. Всего в издании </a:t>
            </a:r>
            <a:r>
              <a:rPr lang="ru-RU" sz="1350" dirty="0"/>
              <a:t>14 модулей.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ru-RU" sz="1350" dirty="0"/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ru-RU" sz="1350" dirty="0"/>
              <a:t>Пособие </a:t>
            </a:r>
            <a:r>
              <a:rPr lang="ru-RU" sz="1350" dirty="0"/>
              <a:t>может использоваться в старших классах общеобразовательных школ, в образовательных учреждениях среднего и высшего профессионального образования, а также на языковых курсах.</a:t>
            </a:r>
            <a:r>
              <a:rPr lang="ru-RU" sz="1500" dirty="0"/>
              <a:t/>
            </a:r>
            <a:br>
              <a:rPr lang="ru-RU" sz="1500" dirty="0"/>
            </a:br>
            <a:endParaRPr lang="en-US" altLang="ru-RU" sz="15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45" y="849574"/>
            <a:ext cx="2972480" cy="421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8912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www.titul.ru/central/styles/titul0610/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770" y="4222166"/>
            <a:ext cx="1415955" cy="814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Object 1"/>
          <p:cNvGraphicFramePr>
            <a:graphicFrameLocks noChangeAspect="1"/>
          </p:cNvGraphicFramePr>
          <p:nvPr>
            <p:extLst/>
          </p:nvPr>
        </p:nvGraphicFramePr>
        <p:xfrm>
          <a:off x="0" y="0"/>
          <a:ext cx="1931449" cy="2702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Acrobat Document" r:id="rId4" imgW="5401429" imgH="7430537" progId="AcroExch.Document.11">
                  <p:embed/>
                </p:oleObj>
              </mc:Choice>
              <mc:Fallback>
                <p:oleObj name="Acrobat Document" r:id="rId4" imgW="5401429" imgH="7430537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931449" cy="27022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2"/>
          <p:cNvGraphicFramePr>
            <a:graphicFrameLocks noChangeAspect="1"/>
          </p:cNvGraphicFramePr>
          <p:nvPr>
            <p:extLst/>
          </p:nvPr>
        </p:nvGraphicFramePr>
        <p:xfrm>
          <a:off x="35117" y="2526196"/>
          <a:ext cx="1896332" cy="2652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Acrobat Document" r:id="rId6" imgW="5401429" imgH="7430537" progId="AcroExch.Document.11">
                  <p:embed/>
                </p:oleObj>
              </mc:Choice>
              <mc:Fallback>
                <p:oleObj name="Acrobat Document" r:id="rId6" imgW="5401429" imgH="7430537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17" y="2526196"/>
                        <a:ext cx="1896332" cy="2652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09867" y="0"/>
            <a:ext cx="6928363" cy="40170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500" b="1" dirty="0"/>
              <a:t>В электронном учебнике "Английский для взрослых" вы найдете</a:t>
            </a:r>
            <a:r>
              <a:rPr lang="ru-RU" sz="1500" b="1" dirty="0"/>
              <a:t>:</a:t>
            </a:r>
            <a:endParaRPr lang="en-US" sz="1500" b="1" dirty="0"/>
          </a:p>
          <a:p>
            <a:pPr marL="0" indent="0">
              <a:buNone/>
            </a:pPr>
            <a:r>
              <a:rPr lang="ru-RU" sz="1500" b="1" dirty="0"/>
              <a:t/>
            </a:r>
            <a:br>
              <a:rPr lang="ru-RU" sz="1500" b="1" dirty="0"/>
            </a:br>
            <a:r>
              <a:rPr lang="ru-RU" sz="1500" dirty="0"/>
              <a:t>- только самые необходимые для общения на английском языке темы</a:t>
            </a:r>
            <a:r>
              <a:rPr lang="ru-RU" sz="1500" dirty="0"/>
              <a:t>;</a:t>
            </a:r>
            <a:endParaRPr lang="en-US" sz="1500" dirty="0"/>
          </a:p>
          <a:p>
            <a:pPr marL="0" indent="0">
              <a:buNone/>
            </a:pPr>
            <a:r>
              <a:rPr lang="ru-RU" sz="1500" dirty="0"/>
              <a:t>- </a:t>
            </a:r>
            <a:r>
              <a:rPr lang="ru-RU" sz="1500" dirty="0"/>
              <a:t>вводный курс для быстрого и эффективного повторения языка</a:t>
            </a:r>
            <a:r>
              <a:rPr lang="ru-RU" sz="1500" dirty="0"/>
              <a:t>;</a:t>
            </a:r>
            <a:endParaRPr lang="en-US" sz="1500" dirty="0"/>
          </a:p>
          <a:p>
            <a:pPr marL="0" indent="0">
              <a:buNone/>
            </a:pPr>
            <a:r>
              <a:rPr lang="ru-RU" sz="1500" dirty="0"/>
              <a:t>- </a:t>
            </a:r>
            <a:r>
              <a:rPr lang="ru-RU" sz="1500" dirty="0"/>
              <a:t>более 140 интерактивных упражнений</a:t>
            </a:r>
            <a:r>
              <a:rPr lang="ru-RU" sz="1500" dirty="0"/>
              <a:t>;</a:t>
            </a:r>
            <a:endParaRPr lang="en-US" sz="1500" dirty="0"/>
          </a:p>
          <a:p>
            <a:pPr marL="0" indent="0">
              <a:buNone/>
            </a:pPr>
            <a:r>
              <a:rPr lang="ru-RU" sz="1500" dirty="0"/>
              <a:t>- </a:t>
            </a:r>
            <a:r>
              <a:rPr lang="ru-RU" sz="1500" dirty="0"/>
              <a:t>730 аудиозаписей, которые не нужно искать на отдельном аудиодиске, достаточно просто кликнуть на кнопку в учебнике</a:t>
            </a:r>
            <a:r>
              <a:rPr lang="ru-RU" sz="1500" dirty="0"/>
              <a:t>;</a:t>
            </a:r>
            <a:endParaRPr lang="en-US" sz="1500" dirty="0"/>
          </a:p>
          <a:p>
            <a:pPr marL="0" indent="0">
              <a:buNone/>
            </a:pPr>
            <a:r>
              <a:rPr lang="ru-RU" sz="1500" dirty="0"/>
              <a:t>- </a:t>
            </a:r>
            <a:r>
              <a:rPr lang="ru-RU" sz="1500" dirty="0"/>
              <a:t>интерактивный грамматический справочник, написанный в максимально доступной форме; </a:t>
            </a:r>
            <a:endParaRPr lang="en-US" sz="1500" dirty="0"/>
          </a:p>
          <a:p>
            <a:pPr marL="0" indent="0">
              <a:buNone/>
            </a:pPr>
            <a:r>
              <a:rPr lang="ru-RU" sz="1500" dirty="0"/>
              <a:t>- </a:t>
            </a:r>
            <a:r>
              <a:rPr lang="ru-RU" sz="1500" dirty="0"/>
              <a:t>озвученный носителями языка, удобный в навигации англо-русский словарь (более 3500 слов</a:t>
            </a:r>
            <a:r>
              <a:rPr lang="ru-RU" sz="1500" dirty="0"/>
              <a:t>).</a:t>
            </a:r>
            <a:endParaRPr lang="en-US" sz="1500" dirty="0"/>
          </a:p>
          <a:p>
            <a:pPr marL="0" indent="0" algn="ctr">
              <a:buNone/>
            </a:pPr>
            <a:r>
              <a:rPr lang="ru-RU" sz="1500" dirty="0"/>
              <a:t/>
            </a:r>
            <a:br>
              <a:rPr lang="ru-RU" sz="1500" dirty="0"/>
            </a:br>
            <a:r>
              <a:rPr lang="ru-RU" sz="1500" b="1" dirty="0"/>
              <a:t>Занимайтесь английским языком дома, в ВУЗе, на работе с электронным учебником "English for Adults" / "Английский для взрослых"! </a:t>
            </a:r>
            <a:endParaRPr lang="en-US" sz="1500" b="1" dirty="0">
              <a:hlinkClick r:id="rId8"/>
            </a:endParaRPr>
          </a:p>
        </p:txBody>
      </p:sp>
    </p:spTree>
    <p:extLst>
      <p:ext uri="{BB962C8B-B14F-4D97-AF65-F5344CB8AC3E}">
        <p14:creationId xmlns:p14="http://schemas.microsoft.com/office/powerpoint/2010/main" val="353062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863" y="108013"/>
            <a:ext cx="6837137" cy="4785995"/>
          </a:xfrm>
          <a:prstGeom prst="rect">
            <a:avLst/>
          </a:prstGeom>
        </p:spPr>
      </p:pic>
      <p:pic>
        <p:nvPicPr>
          <p:cNvPr id="3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7" y="2733768"/>
            <a:ext cx="1774691" cy="199822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67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113838" y="87474"/>
            <a:ext cx="2916324" cy="3780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b="1" dirty="0"/>
              <a:t>Дистанционное обучение</a:t>
            </a:r>
            <a:endParaRPr lang="ru-RU" sz="135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77634" y="681540"/>
            <a:ext cx="2052228" cy="4860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Публикация материалов на сайте ОУ</a:t>
            </a:r>
            <a:endParaRPr lang="ru-RU" sz="135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77634" y="1275606"/>
            <a:ext cx="205222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Публикация домашнего задания и переписка через электронный дневник</a:t>
            </a:r>
            <a:endParaRPr lang="ru-RU" sz="1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77634" y="2031690"/>
            <a:ext cx="2052228" cy="4860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возможностей соцсетей</a:t>
            </a:r>
            <a:endParaRPr lang="ru-RU" sz="135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331640" y="2679762"/>
            <a:ext cx="2106234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возможностей портала </a:t>
            </a:r>
            <a:r>
              <a:rPr lang="en-US" sz="1350" dirty="0"/>
              <a:t>www.englishteachers.ru</a:t>
            </a:r>
            <a:endParaRPr lang="ru-RU" sz="135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93658" y="3381840"/>
            <a:ext cx="1944216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возможностей программы </a:t>
            </a:r>
            <a:r>
              <a:rPr lang="en-US" sz="1350" dirty="0"/>
              <a:t>Skype</a:t>
            </a:r>
            <a:endParaRPr lang="ru-RU" sz="135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52120" y="3430017"/>
            <a:ext cx="1944216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бесплатных площадок для вебинаров</a:t>
            </a:r>
            <a:endParaRPr lang="ru-RU" sz="135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54298" y="564150"/>
            <a:ext cx="1782198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электронной почты</a:t>
            </a:r>
            <a:endParaRPr lang="ru-RU" sz="135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55085" y="2695600"/>
            <a:ext cx="2052228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бесплатных платформ для создания вебсайтов</a:t>
            </a:r>
            <a:endParaRPr lang="ru-RU" sz="135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25115" y="1942738"/>
            <a:ext cx="178219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каналов на </a:t>
            </a:r>
            <a:r>
              <a:rPr lang="en-US" sz="1350" dirty="0"/>
              <a:t>www.youtube.com</a:t>
            </a:r>
            <a:endParaRPr lang="ru-RU" sz="135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544108" y="4137924"/>
            <a:ext cx="1728192" cy="4860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ОКП</a:t>
            </a:r>
            <a:endParaRPr lang="ru-RU" sz="135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55676" y="4083918"/>
            <a:ext cx="2268252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мобильных приложений </a:t>
            </a:r>
            <a:r>
              <a:rPr lang="en-US" sz="1350" dirty="0"/>
              <a:t>Viber, WhatsApp</a:t>
            </a:r>
            <a:endParaRPr lang="ru-RU" sz="1350" dirty="0"/>
          </a:p>
        </p:txBody>
      </p:sp>
      <p:cxnSp>
        <p:nvCxnSpPr>
          <p:cNvPr id="18" name="Прямая со стрелкой 17"/>
          <p:cNvCxnSpPr>
            <a:stCxn id="4" idx="2"/>
          </p:cNvCxnSpPr>
          <p:nvPr/>
        </p:nvCxnSpPr>
        <p:spPr>
          <a:xfrm flipH="1">
            <a:off x="3815916" y="465516"/>
            <a:ext cx="756084" cy="3618402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9" idx="3"/>
          </p:cNvCxnSpPr>
          <p:nvPr/>
        </p:nvCxnSpPr>
        <p:spPr>
          <a:xfrm flipH="1">
            <a:off x="3437874" y="465516"/>
            <a:ext cx="1026114" cy="3213357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734018" y="465516"/>
            <a:ext cx="864096" cy="367240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842030" y="465516"/>
            <a:ext cx="872158" cy="2964501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112060" y="465516"/>
            <a:ext cx="780270" cy="2254197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5220072" y="465516"/>
            <a:ext cx="925013" cy="148225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endCxn id="12" idx="1"/>
          </p:cNvCxnSpPr>
          <p:nvPr/>
        </p:nvCxnSpPr>
        <p:spPr>
          <a:xfrm>
            <a:off x="5542957" y="484753"/>
            <a:ext cx="611341" cy="37643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3329862" y="465516"/>
            <a:ext cx="972108" cy="2214246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3329862" y="465516"/>
            <a:ext cx="864096" cy="1620180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3329862" y="465516"/>
            <a:ext cx="702078" cy="1026114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5" idx="3"/>
          </p:cNvCxnSpPr>
          <p:nvPr/>
        </p:nvCxnSpPr>
        <p:spPr>
          <a:xfrm flipH="1">
            <a:off x="3329862" y="465516"/>
            <a:ext cx="540060" cy="459051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Скругленный прямоугольник 53"/>
          <p:cNvSpPr/>
          <p:nvPr/>
        </p:nvSpPr>
        <p:spPr>
          <a:xfrm>
            <a:off x="4031940" y="4137924"/>
            <a:ext cx="1404156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/>
              <a:t>Использование визуальных  онлайн средств</a:t>
            </a:r>
            <a:endParaRPr lang="ru-RU" sz="1350" dirty="0"/>
          </a:p>
        </p:txBody>
      </p:sp>
      <p:cxnSp>
        <p:nvCxnSpPr>
          <p:cNvPr id="59" name="Прямая со стрелкой 58"/>
          <p:cNvCxnSpPr>
            <a:endCxn id="54" idx="0"/>
          </p:cNvCxnSpPr>
          <p:nvPr/>
        </p:nvCxnSpPr>
        <p:spPr>
          <a:xfrm>
            <a:off x="4680012" y="465516"/>
            <a:ext cx="54006" cy="367240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Скругленный прямоугольник 37"/>
          <p:cNvSpPr/>
          <p:nvPr/>
        </p:nvSpPr>
        <p:spPr>
          <a:xfrm>
            <a:off x="6192180" y="1243882"/>
            <a:ext cx="2196244" cy="594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50" dirty="0" smtClean="0"/>
              <a:t>Использование</a:t>
            </a:r>
            <a:r>
              <a:rPr lang="ru-RU" sz="1350" dirty="0"/>
              <a:t> </a:t>
            </a:r>
            <a:r>
              <a:rPr lang="ru-RU" sz="1350" dirty="0" smtClean="0"/>
              <a:t>материалов электронных учебников и ЭУП</a:t>
            </a:r>
            <a:endParaRPr lang="ru-RU" sz="1350" dirty="0"/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5407366" y="482966"/>
            <a:ext cx="784814" cy="901458"/>
          </a:xfrm>
          <a:prstGeom prst="straightConnector1">
            <a:avLst/>
          </a:prstGeom>
          <a:ln w="190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174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5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54" grpId="0" animBg="1"/>
      <p:bldP spid="3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dirty="0" smtClean="0"/>
              <a:t>Краткий вывод по теме вебинара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7355160" cy="3747864"/>
          </a:xfrm>
        </p:spPr>
        <p:txBody>
          <a:bodyPr>
            <a:normAutofit/>
          </a:bodyPr>
          <a:lstStyle/>
          <a:p>
            <a:r>
              <a:rPr lang="ru-RU" dirty="0" smtClean="0"/>
              <a:t>Существует множество бесплатных и несложных способов связаться с учащимися на расстоянии.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952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dirty="0" smtClean="0"/>
              <a:t>Краткий вывод по теме вебинара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7211144" cy="165963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Существует множество бесплатных и несложных способов связаться с учащимися на расстоянии.</a:t>
            </a:r>
          </a:p>
          <a:p>
            <a:r>
              <a:rPr lang="ru-RU" dirty="0" smtClean="0"/>
              <a:t>Обучение может быть асинхронным (выполнение заданий к </a:t>
            </a:r>
            <a:r>
              <a:rPr lang="en-US" dirty="0" smtClean="0"/>
              <a:t>deadline</a:t>
            </a:r>
            <a:r>
              <a:rPr lang="ru-RU" dirty="0" smtClean="0"/>
              <a:t>) и синхронным</a:t>
            </a:r>
            <a:r>
              <a:rPr lang="en-US" dirty="0" smtClean="0"/>
              <a:t> (</a:t>
            </a:r>
            <a:r>
              <a:rPr lang="ru-RU" dirty="0" smtClean="0"/>
              <a:t>непосредственное общение с педагогом</a:t>
            </a:r>
            <a:r>
              <a:rPr lang="en-US" dirty="0" smtClean="0"/>
              <a:t>)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67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dirty="0" smtClean="0"/>
              <a:t>Краткий вывод по теме вебинара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7283152" cy="295577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Существует множество бесплатных и несложных способов связаться с учащимися на расстоянии.</a:t>
            </a:r>
          </a:p>
          <a:p>
            <a:r>
              <a:rPr lang="ru-RU" dirty="0" smtClean="0"/>
              <a:t>Обучение может быть асинхронным (выполнение заданий к </a:t>
            </a:r>
            <a:r>
              <a:rPr lang="en-US" dirty="0" smtClean="0"/>
              <a:t>deadline</a:t>
            </a:r>
            <a:r>
              <a:rPr lang="ru-RU" dirty="0" smtClean="0"/>
              <a:t>) и синхронным</a:t>
            </a:r>
            <a:r>
              <a:rPr lang="en-US" dirty="0" smtClean="0"/>
              <a:t> (</a:t>
            </a:r>
            <a:r>
              <a:rPr lang="ru-RU" dirty="0" smtClean="0"/>
              <a:t>непосредственное общение с педагогом</a:t>
            </a:r>
            <a:r>
              <a:rPr lang="en-US" dirty="0" smtClean="0"/>
              <a:t>)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При организации дистанционного обучения у педагогов существует множество возможностей доступно и понятно изложить материал урока (</a:t>
            </a:r>
            <a:r>
              <a:rPr lang="en-US" dirty="0" err="1" smtClean="0"/>
              <a:t>glogster</a:t>
            </a:r>
            <a:r>
              <a:rPr lang="ru-RU" dirty="0" smtClean="0"/>
              <a:t> / </a:t>
            </a:r>
            <a:r>
              <a:rPr lang="en-US" dirty="0" err="1" smtClean="0"/>
              <a:t>youtube</a:t>
            </a:r>
            <a:r>
              <a:rPr lang="en-US" dirty="0" smtClean="0"/>
              <a:t> / </a:t>
            </a:r>
            <a:r>
              <a:rPr lang="ru-RU" dirty="0" smtClean="0"/>
              <a:t>вебсайт / </a:t>
            </a:r>
            <a:r>
              <a:rPr lang="en-US" dirty="0" smtClean="0"/>
              <a:t>skype </a:t>
            </a:r>
            <a:r>
              <a:rPr lang="ru-RU" dirty="0" smtClean="0"/>
              <a:t>и др.).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32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dirty="0" smtClean="0"/>
              <a:t>Краткий вывод по теме вебинара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7355160" cy="374786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Существует множество бесплатных и несложных способов связаться с учащимися на расстоянии.</a:t>
            </a:r>
          </a:p>
          <a:p>
            <a:r>
              <a:rPr lang="ru-RU" dirty="0" smtClean="0"/>
              <a:t>Обучение может быть асинхронным (выполнение заданий к </a:t>
            </a:r>
            <a:r>
              <a:rPr lang="en-US" dirty="0" smtClean="0"/>
              <a:t>deadline</a:t>
            </a:r>
            <a:r>
              <a:rPr lang="ru-RU" dirty="0" smtClean="0"/>
              <a:t>) и синхронным</a:t>
            </a:r>
            <a:r>
              <a:rPr lang="en-US" dirty="0" smtClean="0"/>
              <a:t> (</a:t>
            </a:r>
            <a:r>
              <a:rPr lang="ru-RU" dirty="0" smtClean="0"/>
              <a:t>непосредственное общение с педагогом</a:t>
            </a:r>
            <a:r>
              <a:rPr lang="en-US" dirty="0" smtClean="0"/>
              <a:t>)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При организации дистанционного обучения у педагогов существует множество возможностей доступно и понятно изложить материал урока (</a:t>
            </a:r>
            <a:r>
              <a:rPr lang="en-US" dirty="0" err="1" smtClean="0"/>
              <a:t>glogster</a:t>
            </a:r>
            <a:r>
              <a:rPr lang="ru-RU" dirty="0" smtClean="0"/>
              <a:t> / </a:t>
            </a:r>
            <a:r>
              <a:rPr lang="en-US" dirty="0" err="1" smtClean="0"/>
              <a:t>youtube</a:t>
            </a:r>
            <a:r>
              <a:rPr lang="en-US" dirty="0" smtClean="0"/>
              <a:t> / </a:t>
            </a:r>
            <a:r>
              <a:rPr lang="ru-RU" dirty="0" smtClean="0"/>
              <a:t>вебсайт / </a:t>
            </a:r>
            <a:r>
              <a:rPr lang="en-US" dirty="0" smtClean="0"/>
              <a:t>skype </a:t>
            </a:r>
            <a:r>
              <a:rPr lang="ru-RU" dirty="0" smtClean="0"/>
              <a:t>и др.).</a:t>
            </a:r>
          </a:p>
          <a:p>
            <a:r>
              <a:rPr lang="ru-RU" dirty="0" smtClean="0"/>
              <a:t>Обучающие компьютерные программы, электронные формы учебников, электронные учебники – отличные помощники учителя.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446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83518"/>
            <a:ext cx="7992888" cy="857250"/>
          </a:xfrm>
        </p:spPr>
        <p:txBody>
          <a:bodyPr>
            <a:normAutofit fontScale="90000"/>
          </a:bodyPr>
          <a:lstStyle/>
          <a:p>
            <a:pPr algn="l"/>
            <a:r>
              <a:rPr lang="ru-RU" sz="2325" b="1" dirty="0" smtClean="0"/>
              <a:t>Эффективность дистанционного</a:t>
            </a:r>
            <a:r>
              <a:rPr lang="ru-RU" sz="2325" b="1" dirty="0"/>
              <a:t>  обучения, зависит от </a:t>
            </a:r>
            <a:r>
              <a:rPr lang="ru-RU" sz="2325" b="1" dirty="0" smtClean="0"/>
              <a:t>4 факторов</a:t>
            </a:r>
            <a:r>
              <a:rPr lang="ru-RU" sz="2325" b="1" dirty="0"/>
              <a:t>:</a:t>
            </a:r>
            <a:r>
              <a:rPr lang="ru-RU" sz="2325" dirty="0"/>
              <a:t/>
            </a:r>
            <a:br>
              <a:rPr lang="ru-RU" sz="2325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37625"/>
            <a:ext cx="7632848" cy="3394472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ru-RU" sz="2100" dirty="0"/>
              <a:t>эффективного </a:t>
            </a:r>
            <a:r>
              <a:rPr lang="ru-RU" sz="2100" dirty="0"/>
              <a:t>взаимодействия преподавателя и </a:t>
            </a:r>
            <a:r>
              <a:rPr lang="ru-RU" sz="2100" dirty="0"/>
              <a:t>обучаемого</a:t>
            </a:r>
            <a:r>
              <a:rPr lang="ru-RU" sz="2100" dirty="0"/>
              <a:t>,  несмотря  на  то, что они разделены расстоянием;</a:t>
            </a:r>
          </a:p>
          <a:p>
            <a:pPr marL="385763" indent="-385763">
              <a:buFont typeface="+mj-lt"/>
              <a:buAutoNum type="arabicPeriod"/>
            </a:pPr>
            <a:r>
              <a:rPr lang="ru-RU" sz="2100" dirty="0"/>
              <a:t>используемых при этом педагогических технологий;</a:t>
            </a:r>
          </a:p>
          <a:p>
            <a:pPr marL="385763" indent="-385763">
              <a:buFont typeface="+mj-lt"/>
              <a:buAutoNum type="arabicPeriod"/>
            </a:pPr>
            <a:r>
              <a:rPr lang="ru-RU" sz="2100" dirty="0"/>
              <a:t>эффективности  разработанных  методических </a:t>
            </a:r>
            <a:r>
              <a:rPr lang="ru-RU" sz="2100" dirty="0"/>
              <a:t>   материалов</a:t>
            </a:r>
            <a:r>
              <a:rPr lang="ru-RU" sz="2100" dirty="0"/>
              <a:t>  и  </a:t>
            </a:r>
            <a:r>
              <a:rPr lang="ru-RU" sz="2100" dirty="0"/>
              <a:t>способов</a:t>
            </a:r>
            <a:r>
              <a:rPr lang="ru-RU" sz="2100" dirty="0"/>
              <a:t> </a:t>
            </a:r>
            <a:r>
              <a:rPr lang="ru-RU" sz="2100" dirty="0"/>
              <a:t>их </a:t>
            </a:r>
            <a:r>
              <a:rPr lang="ru-RU" sz="2100" dirty="0"/>
              <a:t>доставки;</a:t>
            </a:r>
          </a:p>
          <a:p>
            <a:pPr marL="385763" indent="-385763">
              <a:buFont typeface="+mj-lt"/>
              <a:buAutoNum type="arabicPeriod"/>
            </a:pPr>
            <a:r>
              <a:rPr lang="ru-RU" sz="2100" dirty="0"/>
              <a:t>эффективности обратной связи.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79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75"/>
            <a:ext cx="7334572" cy="702078"/>
          </a:xfrm>
        </p:spPr>
        <p:txBody>
          <a:bodyPr>
            <a:normAutofit fontScale="90000"/>
          </a:bodyPr>
          <a:lstStyle/>
          <a:p>
            <a:r>
              <a:rPr lang="ru-RU" sz="2025" b="1" dirty="0"/>
              <a:t>Характеристики любого эффективного вида </a:t>
            </a:r>
            <a:r>
              <a:rPr lang="ru-RU" sz="2025" b="1" dirty="0"/>
              <a:t>дистанционного </a:t>
            </a:r>
            <a:r>
              <a:rPr lang="ru-RU" sz="2025" b="1" dirty="0"/>
              <a:t>обучения</a:t>
            </a:r>
            <a:r>
              <a:rPr lang="ru-RU" sz="2025" b="1" dirty="0"/>
              <a:t>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43558"/>
            <a:ext cx="7920880" cy="429994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дистанционное  обучение  предполагает  более   </a:t>
            </a:r>
            <a:r>
              <a:rPr lang="ru-RU" b="1" dirty="0"/>
              <a:t>тщательное   и   детальное планирование деятельности  обучаемого</a:t>
            </a:r>
            <a:r>
              <a:rPr lang="ru-RU" dirty="0"/>
              <a:t>,  ее  организацию;  четкую  постановку задач и целей обучения; доставку необходимых учебных материалов;</a:t>
            </a:r>
          </a:p>
          <a:p>
            <a:r>
              <a:rPr lang="ru-RU" dirty="0"/>
              <a:t>ключевое  понятие  образовательных  программ  дистанционного  обучения  – </a:t>
            </a:r>
            <a:r>
              <a:rPr lang="ru-RU" b="1" dirty="0"/>
              <a:t>интерактивность</a:t>
            </a:r>
            <a:r>
              <a:rPr lang="ru-RU" dirty="0"/>
              <a:t>.   Курсы   дистанционного   обучения   должны   обеспечивать максимально возможную  интерактивность  между  обучаемым  и  преподавателем, обратную связь между  обучаемым  и  учебным  материалом,  а  так  же  давать возможность группового обучения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40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75"/>
            <a:ext cx="7344816" cy="702078"/>
          </a:xfrm>
        </p:spPr>
        <p:txBody>
          <a:bodyPr>
            <a:normAutofit fontScale="90000"/>
          </a:bodyPr>
          <a:lstStyle/>
          <a:p>
            <a:r>
              <a:rPr lang="ru-RU" sz="2025" b="1" dirty="0"/>
              <a:t>Характеристики любого эффективного вида </a:t>
            </a:r>
            <a:r>
              <a:rPr lang="ru-RU" sz="2025" b="1" dirty="0"/>
              <a:t>дистанционного </a:t>
            </a:r>
            <a:r>
              <a:rPr lang="ru-RU" sz="2025" b="1" dirty="0"/>
              <a:t>обучения</a:t>
            </a:r>
            <a:r>
              <a:rPr lang="ru-RU" sz="2025" b="1" dirty="0"/>
              <a:t>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31590"/>
            <a:ext cx="7920880" cy="4011910"/>
          </a:xfrm>
        </p:spPr>
        <p:txBody>
          <a:bodyPr>
            <a:normAutofit/>
          </a:bodyPr>
          <a:lstStyle/>
          <a:p>
            <a:r>
              <a:rPr lang="ru-RU" dirty="0" smtClean="0"/>
              <a:t>важнейший </a:t>
            </a:r>
            <a:r>
              <a:rPr lang="ru-RU" dirty="0"/>
              <a:t>элемент любого курса –  </a:t>
            </a:r>
            <a:r>
              <a:rPr lang="ru-RU" b="1" dirty="0"/>
              <a:t>мотивация</a:t>
            </a:r>
            <a:r>
              <a:rPr lang="ru-RU" dirty="0"/>
              <a:t>, которую необходимо поддерживать;</a:t>
            </a:r>
          </a:p>
          <a:p>
            <a:r>
              <a:rPr lang="ru-RU" dirty="0"/>
              <a:t>структура курса  дистанционного  обучения  должна  быть  модульной,  чтобы обучаемый имел возможность осознавать свое </a:t>
            </a:r>
            <a:r>
              <a:rPr lang="ru-RU" b="1" dirty="0"/>
              <a:t>продвижение от модуля </a:t>
            </a:r>
            <a:r>
              <a:rPr lang="ru-RU" b="1" dirty="0" smtClean="0"/>
              <a:t>к модулю</a:t>
            </a:r>
            <a:r>
              <a:rPr lang="ru-RU" dirty="0"/>
              <a:t>, мог бы </a:t>
            </a:r>
            <a:r>
              <a:rPr lang="ru-RU" dirty="0" smtClean="0"/>
              <a:t>выбирать любой модуль по своему усмотрению  </a:t>
            </a:r>
            <a:r>
              <a:rPr lang="ru-RU" dirty="0"/>
              <a:t>или  по </a:t>
            </a:r>
            <a:r>
              <a:rPr lang="ru-RU" dirty="0" smtClean="0"/>
              <a:t>усмотрению </a:t>
            </a:r>
            <a:r>
              <a:rPr lang="ru-RU" dirty="0"/>
              <a:t>руководящего </a:t>
            </a:r>
            <a:r>
              <a:rPr lang="ru-RU" dirty="0" smtClean="0"/>
              <a:t>педагога</a:t>
            </a:r>
            <a:r>
              <a:rPr lang="ru-RU" dirty="0"/>
              <a:t>, </a:t>
            </a:r>
            <a:r>
              <a:rPr lang="ru-RU" dirty="0" smtClean="0"/>
              <a:t>в зависимости  </a:t>
            </a:r>
            <a:r>
              <a:rPr lang="ru-RU" dirty="0"/>
              <a:t>от </a:t>
            </a:r>
            <a:r>
              <a:rPr lang="ru-RU" dirty="0" smtClean="0"/>
              <a:t>уровня обученности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640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44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Для каких целей удобно использовать дистанционные технологии и какие применять электронные продукты?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1904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Для каких целей удобно использовать дистанционные технологии и какие применять электронные продукты?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394472"/>
          </a:xfrm>
        </p:spPr>
        <p:txBody>
          <a:bodyPr>
            <a:normAutofit/>
          </a:bodyPr>
          <a:lstStyle/>
          <a:p>
            <a:r>
              <a:rPr lang="ru-RU" dirty="0" smtClean="0"/>
              <a:t>Всегда иметь возможность передать задание (например, во время карантина) или при работе с одаренными обучающимися (доп. задания по запросу ученика);</a:t>
            </a:r>
          </a:p>
        </p:txBody>
      </p:sp>
    </p:spTree>
    <p:extLst>
      <p:ext uri="{BB962C8B-B14F-4D97-AF65-F5344CB8AC3E}">
        <p14:creationId xmlns:p14="http://schemas.microsoft.com/office/powerpoint/2010/main" val="8828422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</TotalTime>
  <Words>1125</Words>
  <Application>Microsoft Office PowerPoint</Application>
  <PresentationFormat>Экран (16:9)</PresentationFormat>
  <Paragraphs>126</Paragraphs>
  <Slides>48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4" baseType="lpstr">
      <vt:lpstr>Arial</vt:lpstr>
      <vt:lpstr>Calibri</vt:lpstr>
      <vt:lpstr>Franklin Gothic Book</vt:lpstr>
      <vt:lpstr>Wingdings</vt:lpstr>
      <vt:lpstr>Тема Office</vt:lpstr>
      <vt:lpstr>Acrobat Document</vt:lpstr>
      <vt:lpstr>Использование дистанционных образовательных технологий в обучении иностранному языку:          от дошкольного этапа до обучения взрослых          (на примере курсов, пособий и ЭУП издательства “Титул”) </vt:lpstr>
      <vt:lpstr>Дистанционное обучение</vt:lpstr>
      <vt:lpstr>Презентация PowerPoint</vt:lpstr>
      <vt:lpstr>Презентация PowerPoint</vt:lpstr>
      <vt:lpstr>Эффективность дистанционного  обучения, зависит от 4 факторов: </vt:lpstr>
      <vt:lpstr>Характеристики любого эффективного вида дистанционного обучения:</vt:lpstr>
      <vt:lpstr>Характеристики любого эффективного вида дистанционного обучения:</vt:lpstr>
      <vt:lpstr>Для каких целей удобно использовать дистанционные технологии и какие применять электронные продукты?</vt:lpstr>
      <vt:lpstr>Для каких целей удобно использовать дистанционные технологии и какие применять электронные продукты?</vt:lpstr>
      <vt:lpstr>Для каких целей удобно использовать дистанционные технологии и какие применять электронные продукты?</vt:lpstr>
      <vt:lpstr>Для каких целей удобно использовать дистанционные технологии и какие применять электронные продукты?</vt:lpstr>
      <vt:lpstr>Для каких целей удобно использовать дистанционные технологии и какие применять электронные продукты?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WhatsApp</vt:lpstr>
      <vt:lpstr>Viber</vt:lpstr>
      <vt:lpstr>Презентация PowerPoint</vt:lpstr>
      <vt:lpstr>Презентация PowerPoint</vt:lpstr>
      <vt:lpstr>Возможность сохранить результаты выполнения упражнений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бесплатных конструкторов сайтов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Краткий вывод по теме вебинара</vt:lpstr>
      <vt:lpstr>Краткий вывод по теме вебинара</vt:lpstr>
      <vt:lpstr>Краткий вывод по теме вебинара</vt:lpstr>
      <vt:lpstr>Краткий вывод по теме вебинара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Алена Казеичева</cp:lastModifiedBy>
  <cp:revision>122</cp:revision>
  <dcterms:modified xsi:type="dcterms:W3CDTF">2015-10-27T23:54:39Z</dcterms:modified>
</cp:coreProperties>
</file>