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7" r:id="rId4"/>
    <p:sldId id="288" r:id="rId5"/>
    <p:sldId id="289" r:id="rId6"/>
    <p:sldId id="298" r:id="rId7"/>
    <p:sldId id="299" r:id="rId8"/>
    <p:sldId id="257" r:id="rId9"/>
    <p:sldId id="270" r:id="rId10"/>
    <p:sldId id="283" r:id="rId11"/>
    <p:sldId id="300" r:id="rId12"/>
    <p:sldId id="271" r:id="rId13"/>
    <p:sldId id="277" r:id="rId14"/>
    <p:sldId id="278" r:id="rId15"/>
    <p:sldId id="272" r:id="rId16"/>
    <p:sldId id="281" r:id="rId17"/>
    <p:sldId id="290" r:id="rId18"/>
    <p:sldId id="280" r:id="rId19"/>
    <p:sldId id="279" r:id="rId20"/>
    <p:sldId id="273" r:id="rId21"/>
    <p:sldId id="275" r:id="rId22"/>
    <p:sldId id="276" r:id="rId23"/>
    <p:sldId id="291" r:id="rId24"/>
    <p:sldId id="293" r:id="rId25"/>
    <p:sldId id="294" r:id="rId26"/>
    <p:sldId id="295" r:id="rId27"/>
    <p:sldId id="296" r:id="rId28"/>
    <p:sldId id="297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01" r:id="rId39"/>
    <p:sldId id="302" r:id="rId40"/>
    <p:sldId id="307" r:id="rId41"/>
    <p:sldId id="308" r:id="rId42"/>
    <p:sldId id="304" r:id="rId43"/>
    <p:sldId id="305" r:id="rId44"/>
    <p:sldId id="306" r:id="rId45"/>
    <p:sldId id="318" r:id="rId46"/>
    <p:sldId id="319" r:id="rId47"/>
    <p:sldId id="320" r:id="rId48"/>
    <p:sldId id="321" r:id="rId49"/>
    <p:sldId id="268" r:id="rId50"/>
    <p:sldId id="323" r:id="rId51"/>
    <p:sldId id="322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s://www.englishteachers.ru/Wares/489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412776"/>
            <a:ext cx="9144000" cy="2016224"/>
          </a:xfrm>
          <a:solidFill>
            <a:schemeClr val="tx2">
              <a:lumMod val="75000"/>
            </a:scheme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Book Antiqua" pitchFamily="18" charset="0"/>
              </a:rPr>
              <a:t>Организация дистанционного обучения английскому языку подростков и </a:t>
            </a:r>
            <a:r>
              <a:rPr lang="ru-RU" sz="2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Book Antiqua" pitchFamily="18" charset="0"/>
              </a:rPr>
              <a:t>взрослых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5805264"/>
            <a:ext cx="3851920" cy="1052736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  <a:cs typeface="Aharoni" pitchFamily="2" charset="-79"/>
              </a:rPr>
              <a:t> </a:t>
            </a:r>
            <a:r>
              <a:rPr lang="ru-RU" sz="1400" b="1" dirty="0" smtClean="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  <a:cs typeface="Aharoni" pitchFamily="2" charset="-79"/>
              </a:rPr>
              <a:t>Буров Илья Михайлович,</a:t>
            </a:r>
            <a:br>
              <a:rPr lang="ru-RU" sz="1400" b="1" dirty="0" smtClean="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  <a:cs typeface="Aharoni" pitchFamily="2" charset="-79"/>
              </a:rPr>
            </a:br>
            <a:r>
              <a:rPr lang="ru-RU" sz="1400" b="1" dirty="0" smtClean="0">
                <a:solidFill>
                  <a:schemeClr val="tx1"/>
                </a:solidFill>
                <a:latin typeface="Microsoft YaHei" pitchFamily="34" charset="-122"/>
                <a:ea typeface="Microsoft YaHei" pitchFamily="34" charset="-122"/>
                <a:cs typeface="Aharoni" pitchFamily="2" charset="-79"/>
              </a:rPr>
              <a:t>Ведущий методист издательства «Титул»</a:t>
            </a:r>
            <a:endParaRPr lang="ru-RU" sz="1400" dirty="0">
              <a:solidFill>
                <a:schemeClr val="tx1"/>
              </a:solidFill>
              <a:latin typeface="Microsoft YaHei" pitchFamily="34" charset="-122"/>
              <a:ea typeface="Microsoft YaHei" pitchFamily="34" charset="-122"/>
              <a:cs typeface="Aharoni" pitchFamily="2" charset="-79"/>
            </a:endParaRPr>
          </a:p>
        </p:txBody>
      </p:sp>
      <p:pic>
        <p:nvPicPr>
          <p:cNvPr id="4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512705"/>
            <a:ext cx="2304256" cy="32692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49" name="Picture 1" descr="C:\Users\titul\Desktop\TITUL_logo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0"/>
            <a:ext cx="2376264" cy="1306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624008"/>
            <a:ext cx="6381106" cy="62339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Компенсация проблем в базовом образовании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Компенсация проблем в базовом образовании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8732647" cy="51125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742416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78098"/>
          </a:xfrm>
        </p:spPr>
        <p:txBody>
          <a:bodyPr/>
          <a:lstStyle/>
          <a:p>
            <a:r>
              <a:rPr lang="ru-RU" dirty="0" smtClean="0"/>
              <a:t>Подготовка к ЕГЭ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957"/>
          <a:stretch>
            <a:fillRect/>
          </a:stretch>
        </p:blipFill>
        <p:spPr bwMode="auto">
          <a:xfrm>
            <a:off x="223635" y="608981"/>
            <a:ext cx="8668845" cy="6249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78098"/>
          </a:xfrm>
        </p:spPr>
        <p:txBody>
          <a:bodyPr/>
          <a:lstStyle/>
          <a:p>
            <a:r>
              <a:rPr lang="ru-RU" dirty="0" smtClean="0"/>
              <a:t>Подготовка к ЕГЭ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90672"/>
            <a:ext cx="8642625" cy="36385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36712"/>
            <a:ext cx="8496944" cy="5840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78098"/>
          </a:xfrm>
        </p:spPr>
        <p:txBody>
          <a:bodyPr/>
          <a:lstStyle/>
          <a:p>
            <a:r>
              <a:rPr lang="ru-RU" dirty="0" smtClean="0"/>
              <a:t>Подготовка к ЕГЭ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864913"/>
            <a:ext cx="6912768" cy="59930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Знакомство </a:t>
            </a:r>
            <a:r>
              <a:rPr lang="ru-RU" sz="3600" dirty="0" smtClean="0"/>
              <a:t>с профессиональным миром</a:t>
            </a:r>
            <a:endParaRPr lang="ru-RU" sz="36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764704"/>
            <a:ext cx="5738611" cy="6093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724808"/>
            <a:ext cx="9144001" cy="34083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Социокультурная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компетенция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425" y="1340768"/>
            <a:ext cx="9010575" cy="3888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8608292" cy="53460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Разнообразные задания на «Говорение»</a:t>
            </a:r>
            <a:endParaRPr lang="ru-RU" sz="3600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764704"/>
            <a:ext cx="8478130" cy="5949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Задания </a:t>
            </a:r>
            <a:r>
              <a:rPr lang="ru-RU" sz="3600" dirty="0" smtClean="0"/>
              <a:t>для обсуждения</a:t>
            </a:r>
            <a:endParaRPr lang="ru-RU" sz="3600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2" y="764704"/>
            <a:ext cx="8910991" cy="58326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Возможности электронного учебника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Техническое удобство;</a:t>
            </a:r>
          </a:p>
          <a:p>
            <a:pPr eaLnBrk="1" hangingPunct="1"/>
            <a:r>
              <a:rPr lang="ru-RU" dirty="0" smtClean="0"/>
              <a:t>Повышение автономии учащихся;</a:t>
            </a:r>
          </a:p>
          <a:p>
            <a:pPr eaLnBrk="1" hangingPunct="1"/>
            <a:r>
              <a:rPr lang="ru-RU" dirty="0" smtClean="0"/>
              <a:t>Возможности контроля и самоконтроля;</a:t>
            </a:r>
          </a:p>
          <a:p>
            <a:pPr eaLnBrk="1" hangingPunct="1"/>
            <a:r>
              <a:rPr lang="ru-RU" dirty="0" smtClean="0"/>
              <a:t>Повышение </a:t>
            </a:r>
            <a:r>
              <a:rPr lang="ru-RU" dirty="0" smtClean="0"/>
              <a:t>мотивации;</a:t>
            </a:r>
          </a:p>
          <a:p>
            <a:pPr eaLnBrk="1" hangingPunct="1"/>
            <a:r>
              <a:rPr lang="ru-RU" dirty="0" smtClean="0"/>
              <a:t>Возможность обучаться дистанционно.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>
            <a:noAutofit/>
          </a:bodyPr>
          <a:lstStyle/>
          <a:p>
            <a:r>
              <a:rPr lang="ru-RU" sz="2600" dirty="0" smtClean="0"/>
              <a:t>Приобретение умений для решения практических задач, которые связаны с успешным продвижением на рынке труда</a:t>
            </a:r>
            <a:endParaRPr lang="ru-RU" sz="26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97360"/>
            <a:ext cx="8333353" cy="5760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Интеграция полученных знаний в единую целостную картину мира</a:t>
            </a:r>
            <a:endParaRPr lang="ru-RU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85" y="1772816"/>
            <a:ext cx="8906331" cy="4176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Удовлетворение интересов учащихся</a:t>
            </a: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8600767" cy="55880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Взрослые в роли учеников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sz="2400" smtClean="0"/>
              <a:t>лимит времени;</a:t>
            </a:r>
          </a:p>
          <a:p>
            <a:pPr eaLnBrk="1" hangingPunct="1"/>
            <a:r>
              <a:rPr lang="ru-RU" sz="2400" smtClean="0"/>
              <a:t>лимит сил;</a:t>
            </a:r>
          </a:p>
          <a:p>
            <a:pPr eaLnBrk="1" hangingPunct="1"/>
            <a:r>
              <a:rPr lang="ru-RU" sz="2400" smtClean="0"/>
              <a:t>не всегда понимают цель обучения;</a:t>
            </a:r>
          </a:p>
          <a:p>
            <a:pPr eaLnBrk="1" hangingPunct="1"/>
            <a:r>
              <a:rPr lang="ru-RU" sz="2400" smtClean="0"/>
              <a:t>разнообразие целей;</a:t>
            </a:r>
          </a:p>
          <a:p>
            <a:pPr eaLnBrk="1" hangingPunct="1"/>
            <a:r>
              <a:rPr lang="ru-RU" sz="2400" smtClean="0"/>
              <a:t>потребность в быстрых и видимых результатах;</a:t>
            </a:r>
          </a:p>
          <a:p>
            <a:pPr eaLnBrk="1" hangingPunct="1"/>
            <a:r>
              <a:rPr lang="ru-RU" sz="2400" smtClean="0"/>
              <a:t>не всегда удачный предшествующий опыт изучения языка;</a:t>
            </a:r>
          </a:p>
          <a:p>
            <a:pPr eaLnBrk="1" hangingPunct="1"/>
            <a:r>
              <a:rPr lang="ru-RU" sz="2400" smtClean="0"/>
              <a:t>умения анализа и синтеза информации;</a:t>
            </a:r>
          </a:p>
          <a:p>
            <a:pPr eaLnBrk="1" hangingPunct="1"/>
            <a:r>
              <a:rPr lang="ru-RU" sz="2400" smtClean="0"/>
              <a:t>высокий уровень мышления;</a:t>
            </a:r>
          </a:p>
          <a:p>
            <a:pPr eaLnBrk="1" hangingPunct="1"/>
            <a:r>
              <a:rPr lang="ru-RU" sz="2400" smtClean="0"/>
              <a:t>жизненный опыт;</a:t>
            </a:r>
          </a:p>
          <a:p>
            <a:pPr eaLnBrk="1" hangingPunct="1"/>
            <a:r>
              <a:rPr lang="ru-RU" sz="2400" smtClean="0"/>
              <a:t>ответственность;</a:t>
            </a:r>
          </a:p>
          <a:p>
            <a:pPr eaLnBrk="1" hangingPunct="1"/>
            <a:r>
              <a:rPr lang="ru-RU" sz="2400" smtClean="0"/>
              <a:t>самомотивация.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Чего хотят взрослые </a:t>
            </a:r>
            <a:br>
              <a:rPr lang="ru-RU" smtClean="0"/>
            </a:br>
            <a:r>
              <a:rPr lang="ru-RU" smtClean="0"/>
              <a:t>от курса английского языка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направленность на практику;</a:t>
            </a:r>
          </a:p>
          <a:p>
            <a:pPr eaLnBrk="1" hangingPunct="1"/>
            <a:r>
              <a:rPr lang="ru-RU" sz="2800" smtClean="0"/>
              <a:t>удобный темп;</a:t>
            </a:r>
          </a:p>
          <a:p>
            <a:pPr eaLnBrk="1" hangingPunct="1"/>
            <a:r>
              <a:rPr lang="ru-RU" sz="2800" smtClean="0"/>
              <a:t>учет познавательных интересов;</a:t>
            </a:r>
          </a:p>
          <a:p>
            <a:pPr eaLnBrk="1" hangingPunct="1"/>
            <a:r>
              <a:rPr lang="ru-RU" sz="2800" smtClean="0"/>
              <a:t>быстрый, видимый результат;</a:t>
            </a:r>
          </a:p>
          <a:p>
            <a:pPr eaLnBrk="1" hangingPunct="1"/>
            <a:r>
              <a:rPr lang="ru-RU" sz="2800" smtClean="0"/>
              <a:t>отсутствие самостоятельных занятий, либо самостоятельные занятия с возможностью быстрой и удобной проверки результатов;</a:t>
            </a:r>
          </a:p>
          <a:p>
            <a:pPr eaLnBrk="1" hangingPunct="1"/>
            <a:r>
              <a:rPr lang="ru-RU" sz="2800" smtClean="0"/>
              <a:t>понятность без зубрежки;</a:t>
            </a:r>
          </a:p>
          <a:p>
            <a:pPr eaLnBrk="1" hangingPunct="1"/>
            <a:r>
              <a:rPr lang="ru-RU" sz="2800" smtClean="0"/>
              <a:t>удобство по времени для занятий.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Практическая реализация требований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504031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smtClean="0"/>
              <a:t>Электронный учебник </a:t>
            </a:r>
            <a:r>
              <a:rPr lang="en-US" smtClean="0"/>
              <a:t>“English for Adults” </a:t>
            </a:r>
            <a:r>
              <a:rPr lang="ru-RU" smtClean="0"/>
              <a:t>(авторы д.п.н., проф. Р. П. Мильруд, к. п.н. С. В. Логунова) предназначен для взрослых, начинающих изучать английский язык с нуля или продолжающих после долгого перерыва.</a:t>
            </a:r>
          </a:p>
          <a:p>
            <a:pPr eaLnBrk="1" hangingPunct="1"/>
            <a:r>
              <a:rPr lang="ru-RU" smtClean="0"/>
              <a:t>Каждый урок рассчитан ориентировочно на 2 академических часа. В курсе заложены резервные часы. Весь курс рассчитан на 160 часов.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Практическая реализация требований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ru-RU" smtClean="0"/>
              <a:t>Введение поможет лучше понять свою цель в изучении языка и свои сильные стороны как учащегося;</a:t>
            </a:r>
          </a:p>
          <a:p>
            <a:pPr eaLnBrk="1" hangingPunct="1"/>
            <a:r>
              <a:rPr lang="ru-RU" smtClean="0"/>
              <a:t>Вводный курс формирует знание английского алфавита, правил чтения, навыки произношения и технику чтения, знакомит с грамматической системой английского языка и готовит к практическому овладению языком.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Структура учебника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/>
            <a:r>
              <a:rPr lang="ru-RU" smtClean="0"/>
              <a:t>Вводный курс и </a:t>
            </a:r>
            <a:r>
              <a:rPr lang="en-US" smtClean="0"/>
              <a:t>2</a:t>
            </a:r>
            <a:r>
              <a:rPr lang="ru-RU" smtClean="0"/>
              <a:t> части основного учебника, 5 разделов по 8 уроков каждый, тест после каждого раздела;</a:t>
            </a:r>
          </a:p>
          <a:p>
            <a:pPr eaLnBrk="1" hangingPunct="1"/>
            <a:r>
              <a:rPr lang="ru-RU" smtClean="0"/>
              <a:t>Интерактивный грамматический справочник,</a:t>
            </a:r>
          </a:p>
          <a:p>
            <a:pPr eaLnBrk="1" hangingPunct="1"/>
            <a:r>
              <a:rPr lang="ru-RU" smtClean="0"/>
              <a:t>Озвученный электронный словарь,</a:t>
            </a:r>
          </a:p>
          <a:p>
            <a:pPr eaLnBrk="1" hangingPunct="1"/>
            <a:r>
              <a:rPr lang="ru-RU" smtClean="0"/>
              <a:t>Интерактивные упражнения,</a:t>
            </a:r>
          </a:p>
          <a:p>
            <a:pPr eaLnBrk="1" hangingPunct="1"/>
            <a:r>
              <a:rPr lang="ru-RU" smtClean="0"/>
              <a:t>Языковые игры</a:t>
            </a:r>
          </a:p>
          <a:p>
            <a:pPr eaLnBrk="1" hangingPunct="1"/>
            <a:r>
              <a:rPr lang="ru-RU" smtClean="0"/>
              <a:t>Песни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Материалы включают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Рифмовки;</a:t>
            </a:r>
          </a:p>
          <a:p>
            <a:pPr eaLnBrk="1" hangingPunct="1"/>
            <a:r>
              <a:rPr lang="ru-RU" smtClean="0"/>
              <a:t>Скороговорки;</a:t>
            </a:r>
          </a:p>
          <a:p>
            <a:pPr eaLnBrk="1" hangingPunct="1"/>
            <a:r>
              <a:rPr lang="ru-RU" smtClean="0"/>
              <a:t>Короткие диалоги;</a:t>
            </a:r>
          </a:p>
          <a:p>
            <a:pPr eaLnBrk="1" hangingPunct="1"/>
            <a:r>
              <a:rPr lang="ru-RU" smtClean="0"/>
              <a:t>Кроссворды;</a:t>
            </a:r>
          </a:p>
          <a:p>
            <a:pPr eaLnBrk="1" hangingPunct="1"/>
            <a:r>
              <a:rPr lang="ru-RU" smtClean="0"/>
              <a:t>Аудиозаписи, записанные носителями языка;</a:t>
            </a:r>
          </a:p>
          <a:p>
            <a:pPr eaLnBrk="1" hangingPunct="1"/>
            <a:r>
              <a:rPr lang="ru-RU" smtClean="0"/>
              <a:t>Интерактивные упражнения…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smtClean="0"/>
              <a:t>Система обучения. Ввод материала через фонетику</a:t>
            </a:r>
          </a:p>
        </p:txBody>
      </p:sp>
      <p:pic>
        <p:nvPicPr>
          <p:cNvPr id="14339" name="Picture 3" descr="C:\Users\Alexey\Desktop\AE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6588" y="1311275"/>
            <a:ext cx="7680325" cy="53355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Преимущества дистанционного обучения: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Экономия времени;</a:t>
            </a:r>
          </a:p>
          <a:p>
            <a:r>
              <a:rPr lang="ru-RU" dirty="0" smtClean="0"/>
              <a:t>Возможность обучаться и обучать в удобное время и в удобном месте;</a:t>
            </a:r>
          </a:p>
          <a:p>
            <a:r>
              <a:rPr lang="ru-RU" dirty="0" smtClean="0"/>
              <a:t>Возможность записывать </a:t>
            </a:r>
            <a:r>
              <a:rPr lang="ru-RU" dirty="0" err="1" smtClean="0"/>
              <a:t>видеоуроки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Возможность обучать учащихся во время карантина;</a:t>
            </a:r>
          </a:p>
          <a:p>
            <a:r>
              <a:rPr lang="ru-RU" dirty="0" smtClean="0"/>
              <a:t>Возможность работы с учениками надомного обучения.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smtClean="0"/>
              <a:t>Грамматика+отработка на уровне микродиалогов </a:t>
            </a:r>
          </a:p>
        </p:txBody>
      </p:sp>
      <p:pic>
        <p:nvPicPr>
          <p:cNvPr id="15363" name="Picture 2" descr="C:\Users\Alexey\Desktop\AE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8425" y="1196975"/>
            <a:ext cx="9102725" cy="51117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Расширение словарного запаса</a:t>
            </a:r>
          </a:p>
        </p:txBody>
      </p:sp>
      <p:pic>
        <p:nvPicPr>
          <p:cNvPr id="16387" name="Picture 2" descr="C:\Users\Alexey\Desktop\AE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1025" y="1125538"/>
            <a:ext cx="8348663" cy="55451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493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smtClean="0"/>
              <a:t>Ввод новой информации (лексика + грамматика)</a:t>
            </a:r>
          </a:p>
        </p:txBody>
      </p:sp>
      <p:pic>
        <p:nvPicPr>
          <p:cNvPr id="17411" name="Picture 2" descr="C:\Users\Alexey\Desktop\AE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03350" y="949325"/>
            <a:ext cx="7054850" cy="57197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/>
              <a:t>Продолжение темы на более высоком уровне</a:t>
            </a: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074738"/>
            <a:ext cx="7777162" cy="547528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Понимание на слух</a:t>
            </a:r>
          </a:p>
        </p:txBody>
      </p:sp>
      <p:pic>
        <p:nvPicPr>
          <p:cNvPr id="19459" name="Picture 2" descr="C:\Users\Alexey\Desktop\AE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9550" y="1412875"/>
            <a:ext cx="8934450" cy="50180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5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dirty="0" smtClean="0"/>
              <a:t>Диалоги</a:t>
            </a:r>
          </a:p>
        </p:txBody>
      </p:sp>
      <p:pic>
        <p:nvPicPr>
          <p:cNvPr id="20483" name="Picture 2" descr="C:\Users\Alexey\Desktop\AE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658221"/>
            <a:ext cx="8352606" cy="6229929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sz="2800" smtClean="0"/>
              <a:t>Чтение и письмо</a:t>
            </a:r>
          </a:p>
        </p:txBody>
      </p:sp>
      <p:pic>
        <p:nvPicPr>
          <p:cNvPr id="21507" name="Picture 3" descr="C:\Users\Alexey\Desktop\AE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63650" y="908050"/>
            <a:ext cx="6980238" cy="5616575"/>
          </a:xfrm>
          <a:noFill/>
        </p:spPr>
      </p:pic>
      <p:pic>
        <p:nvPicPr>
          <p:cNvPr id="24581" name="Picture 5" descr="C:\Users\Alexey\Desktop\AE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908050"/>
            <a:ext cx="8589962" cy="562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Межкультурная информация</a:t>
            </a:r>
          </a:p>
        </p:txBody>
      </p:sp>
      <p:pic>
        <p:nvPicPr>
          <p:cNvPr id="22531" name="Picture 2" descr="C:\Users\Alexey\Desktop\AE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9632" y="1466850"/>
            <a:ext cx="6865938" cy="5391150"/>
          </a:xfrm>
          <a:noFill/>
        </p:spPr>
      </p:pic>
      <p:pic>
        <p:nvPicPr>
          <p:cNvPr id="25603" name="Picture 3" descr="C:\Users\Alexey\Desktop\AE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00" y="1124744"/>
            <a:ext cx="90932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Большая часть заданий озвучены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052736"/>
            <a:ext cx="48768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Большая часть заданий озвучена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72292"/>
            <a:ext cx="7884368" cy="5885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организовать дистанционное обучение?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Использовать программы для дистанционного общения такие как:</a:t>
            </a:r>
          </a:p>
          <a:p>
            <a:r>
              <a:rPr lang="en-US" dirty="0" err="1" smtClean="0"/>
              <a:t>skype</a:t>
            </a:r>
            <a:r>
              <a:rPr lang="ru-RU" dirty="0" smtClean="0"/>
              <a:t>;</a:t>
            </a:r>
          </a:p>
          <a:p>
            <a:r>
              <a:rPr lang="en-US" dirty="0" smtClean="0"/>
              <a:t>webinar.ru</a:t>
            </a:r>
          </a:p>
          <a:p>
            <a:r>
              <a:rPr lang="en-US" dirty="0" smtClean="0"/>
              <a:t>imind.ru</a:t>
            </a:r>
          </a:p>
          <a:p>
            <a:r>
              <a:rPr lang="ru-RU" dirty="0" smtClean="0"/>
              <a:t>различные бесплатные </a:t>
            </a:r>
            <a:r>
              <a:rPr lang="ru-RU" dirty="0" err="1" smtClean="0"/>
              <a:t>вебинарные</a:t>
            </a:r>
            <a:r>
              <a:rPr lang="ru-RU" dirty="0" smtClean="0"/>
              <a:t> площадки, позволяющие транслировать свой рабочий стол.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9793" y="962"/>
            <a:ext cx="7886700" cy="1325563"/>
          </a:xfrm>
        </p:spPr>
        <p:txBody>
          <a:bodyPr/>
          <a:lstStyle/>
          <a:p>
            <a:r>
              <a:rPr lang="ru-RU" dirty="0" smtClean="0"/>
              <a:t>Говорение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733" y="1159100"/>
            <a:ext cx="8120015" cy="552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0679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898" y="1"/>
            <a:ext cx="7886700" cy="888642"/>
          </a:xfrm>
        </p:spPr>
        <p:txBody>
          <a:bodyPr/>
          <a:lstStyle/>
          <a:p>
            <a:r>
              <a:rPr lang="ru-RU" dirty="0" smtClean="0"/>
              <a:t>Письмо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2330"/>
            <a:ext cx="6242031" cy="6550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2247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172200" cy="8367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с электронным словарем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42261"/>
            <a:ext cx="7344816" cy="5405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1602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/>
          <a:lstStyle/>
          <a:p>
            <a:r>
              <a:rPr lang="ru-RU" dirty="0" smtClean="0"/>
              <a:t>Грамматика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060"/>
          <a:stretch>
            <a:fillRect/>
          </a:stretch>
        </p:blipFill>
        <p:spPr bwMode="auto">
          <a:xfrm>
            <a:off x="844459" y="692696"/>
            <a:ext cx="773879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652" y="1"/>
            <a:ext cx="6172200" cy="853367"/>
          </a:xfrm>
        </p:spPr>
        <p:txBody>
          <a:bodyPr/>
          <a:lstStyle/>
          <a:p>
            <a:r>
              <a:rPr lang="ru-RU" dirty="0" err="1" smtClean="0"/>
              <a:t>Аудирование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7992888" cy="5579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4105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Языковые </a:t>
            </a:r>
            <a:r>
              <a:rPr lang="ru-RU" dirty="0" smtClean="0"/>
              <a:t>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1825625"/>
            <a:ext cx="8257772" cy="4351338"/>
          </a:xfrm>
        </p:spPr>
        <p:txBody>
          <a:bodyPr/>
          <a:lstStyle/>
          <a:p>
            <a:r>
              <a:rPr lang="ru-RU" dirty="0" smtClean="0"/>
              <a:t>Дают возможность повторить изученный материал в «жизненной» ситуации.</a:t>
            </a:r>
          </a:p>
          <a:p>
            <a:r>
              <a:rPr lang="ru-RU" dirty="0" smtClean="0"/>
              <a:t>Тренируют память.</a:t>
            </a:r>
          </a:p>
          <a:p>
            <a:r>
              <a:rPr lang="ru-RU" dirty="0" smtClean="0"/>
              <a:t>Создают комфортную обстановку на занятиях.</a:t>
            </a:r>
          </a:p>
          <a:p>
            <a:r>
              <a:rPr lang="ru-RU" dirty="0" smtClean="0"/>
              <a:t>Вызывают интерес у обучающихся.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3433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Объект 2"/>
          <p:cNvSpPr>
            <a:spLocks noGrp="1"/>
          </p:cNvSpPr>
          <p:nvPr>
            <p:ph sz="quarter" idx="1"/>
          </p:nvPr>
        </p:nvSpPr>
        <p:spPr>
          <a:xfrm>
            <a:off x="1485900" y="1600202"/>
            <a:ext cx="5600700" cy="487362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40" t="3349" r="6036" b="6558"/>
          <a:stretch>
            <a:fillRect/>
          </a:stretch>
        </p:blipFill>
        <p:spPr bwMode="auto">
          <a:xfrm>
            <a:off x="0" y="0"/>
            <a:ext cx="9144000" cy="6858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60968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"/>
            <a:ext cx="8352928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989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Объект 2"/>
          <p:cNvSpPr>
            <a:spLocks noGrp="1"/>
          </p:cNvSpPr>
          <p:nvPr>
            <p:ph sz="quarter" idx="1"/>
          </p:nvPr>
        </p:nvSpPr>
        <p:spPr>
          <a:xfrm>
            <a:off x="1485900" y="1600202"/>
            <a:ext cx="5600700" cy="487362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815" r="3539" b="670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298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6754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Полезная информация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85192" y="548680"/>
            <a:ext cx="8758808" cy="1080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       </a:t>
            </a:r>
            <a:r>
              <a:rPr lang="ru-RU" sz="2000" dirty="0" smtClean="0"/>
              <a:t>Электронное учебное пособие </a:t>
            </a:r>
            <a:r>
              <a:rPr lang="en-US" sz="2000" dirty="0" smtClean="0"/>
              <a:t>“</a:t>
            </a:r>
            <a:r>
              <a:rPr lang="ru-RU" sz="2000" dirty="0" smtClean="0"/>
              <a:t>Деловой английский для молодежи</a:t>
            </a:r>
            <a:r>
              <a:rPr lang="en-US" sz="2000" dirty="0" smtClean="0"/>
              <a:t>”</a:t>
            </a:r>
            <a:r>
              <a:rPr lang="ru-RU" sz="2000" dirty="0" smtClean="0"/>
              <a:t>/ </a:t>
            </a:r>
            <a:r>
              <a:rPr lang="en-US" sz="2000" dirty="0" smtClean="0"/>
              <a:t>“Business English for</a:t>
            </a:r>
            <a:r>
              <a:rPr lang="ru-RU" sz="2000" dirty="0" smtClean="0"/>
              <a:t> </a:t>
            </a:r>
            <a:r>
              <a:rPr lang="en-US" sz="2000" dirty="0" smtClean="0"/>
              <a:t>Young Adults”</a:t>
            </a:r>
            <a:r>
              <a:rPr lang="ru-RU" sz="2000" dirty="0" smtClean="0"/>
              <a:t> можно приобрести в Интернет-магазине издательства «Титул» - </a:t>
            </a:r>
            <a:r>
              <a:rPr lang="en-US" sz="2000" dirty="0" smtClean="0">
                <a:hlinkClick r:id="rId2"/>
              </a:rPr>
              <a:t>https://www.englishteachers.ru/Wares/489</a:t>
            </a:r>
            <a:endParaRPr lang="ru-RU" sz="2000" dirty="0" smtClean="0"/>
          </a:p>
        </p:txBody>
      </p:sp>
      <p:pic>
        <p:nvPicPr>
          <p:cNvPr id="16387" name="Picture 3" descr="C:\Users\titul\Desktop\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8551280" cy="5229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0" y="5445224"/>
            <a:ext cx="2123728" cy="5760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Возможность работать с дистанционными досками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745" t="10119" r="2653" b="11179"/>
          <a:stretch>
            <a:fillRect/>
          </a:stretch>
        </p:blipFill>
        <p:spPr bwMode="auto">
          <a:xfrm>
            <a:off x="395536" y="1628800"/>
            <a:ext cx="828823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Возможности электронного учебника</a:t>
            </a: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Техническое удобство;</a:t>
            </a:r>
          </a:p>
          <a:p>
            <a:pPr eaLnBrk="1" hangingPunct="1"/>
            <a:r>
              <a:rPr lang="ru-RU" dirty="0" smtClean="0"/>
              <a:t>Повышение автономии учащихся;</a:t>
            </a:r>
          </a:p>
          <a:p>
            <a:pPr eaLnBrk="1" hangingPunct="1"/>
            <a:r>
              <a:rPr lang="ru-RU" dirty="0" smtClean="0"/>
              <a:t>Возможности контроля и самоконтроля;</a:t>
            </a:r>
          </a:p>
          <a:p>
            <a:pPr eaLnBrk="1" hangingPunct="1"/>
            <a:r>
              <a:rPr lang="ru-RU" dirty="0" smtClean="0"/>
              <a:t>Повышение мотивации.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Подведем итоги: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340768"/>
            <a:ext cx="8964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/>
              <a:t>Техническое удобство;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Повышение автономии учащихся;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Возможности контроля </a:t>
            </a:r>
            <a:r>
              <a:rPr lang="ru-RU" sz="3600" dirty="0" smtClean="0"/>
              <a:t>и самоконтроля</a:t>
            </a:r>
            <a:r>
              <a:rPr lang="ru-RU" sz="3600" dirty="0" smtClean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Повышение </a:t>
            </a:r>
            <a:r>
              <a:rPr lang="ru-RU" sz="3600" dirty="0" smtClean="0"/>
              <a:t>мотивации;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/>
              <a:t> </a:t>
            </a:r>
            <a:r>
              <a:rPr lang="ru-RU" sz="3600" dirty="0" smtClean="0"/>
              <a:t>Наличие электронных учебников и программ для дистанционного общения дают возможность реализовать данную форму обучения.</a:t>
            </a:r>
            <a:endParaRPr lang="ru-RU" sz="36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260648"/>
            <a:ext cx="8640960" cy="1296143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85000" lnSpcReduction="10000"/>
          </a:bodyPr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dirty="0" smtClean="0"/>
              <a:t>Электронные учебники и электронные учебные пособия – самый современный способ применения ИКТ в обучении иностранному языку.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395536" y="1772816"/>
            <a:ext cx="7973240" cy="4226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274320" indent="-274320">
              <a:spcBef>
                <a:spcPts val="580"/>
              </a:spcBef>
              <a:buClr>
                <a:schemeClr val="accent3"/>
              </a:buClr>
              <a:buSzPct val="70000"/>
              <a:defRPr/>
            </a:pPr>
            <a:r>
              <a:rPr lang="ru-RU" sz="2400" u="sng" dirty="0"/>
              <a:t>Характерными особенностями </a:t>
            </a:r>
            <a:r>
              <a:rPr lang="ru-RU" sz="2400" dirty="0"/>
              <a:t>любого электронного учебника </a:t>
            </a:r>
            <a:r>
              <a:rPr lang="ru-RU" sz="2400" u="sng" dirty="0"/>
              <a:t>являются</a:t>
            </a:r>
            <a:r>
              <a:rPr lang="ru-RU" sz="2400" dirty="0"/>
              <a:t>:</a:t>
            </a: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buSzPct val="70000"/>
              <a:buFont typeface="Wingdings 2"/>
              <a:buChar char=""/>
              <a:defRPr/>
            </a:pPr>
            <a:r>
              <a:rPr lang="ru-RU" sz="2400" dirty="0"/>
              <a:t> </a:t>
            </a:r>
            <a:r>
              <a:rPr lang="ru-RU" sz="2400" b="1" dirty="0"/>
              <a:t>программный модуль </a:t>
            </a:r>
            <a:r>
              <a:rPr lang="ru-RU" sz="2400" dirty="0"/>
              <a:t>(видеофрагменты, озвученные диалоги, словарь, грамматический комментарий)</a:t>
            </a:r>
            <a:r>
              <a:rPr lang="en-US" sz="2400" dirty="0"/>
              <a:t>;</a:t>
            </a: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buSzPct val="70000"/>
              <a:buFont typeface="Wingdings 2"/>
              <a:buChar char=""/>
              <a:defRPr/>
            </a:pPr>
            <a:r>
              <a:rPr lang="ru-RU" sz="2400" dirty="0"/>
              <a:t> </a:t>
            </a:r>
            <a:r>
              <a:rPr lang="ru-RU" sz="2400" b="1" dirty="0"/>
              <a:t>тренировочный модуль </a:t>
            </a:r>
            <a:r>
              <a:rPr lang="ru-RU" sz="2400" dirty="0"/>
              <a:t>(набор упражнений);</a:t>
            </a: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buSzPct val="70000"/>
              <a:buFont typeface="Wingdings 2"/>
              <a:buChar char=""/>
              <a:defRPr/>
            </a:pPr>
            <a:r>
              <a:rPr lang="ru-RU" sz="2400" dirty="0"/>
              <a:t>представление учебного </a:t>
            </a:r>
            <a:r>
              <a:rPr lang="ru-RU" sz="2400" b="1" dirty="0"/>
              <a:t>материала в зрительной и звуковой форме</a:t>
            </a:r>
            <a:r>
              <a:rPr lang="ru-RU" sz="2400" dirty="0"/>
              <a:t>;</a:t>
            </a: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buSzPct val="70000"/>
              <a:buFont typeface="Wingdings 2"/>
              <a:buChar char=""/>
              <a:defRPr/>
            </a:pPr>
            <a:r>
              <a:rPr lang="ru-RU" sz="2400" b="1" dirty="0"/>
              <a:t>организация</a:t>
            </a:r>
            <a:r>
              <a:rPr lang="ru-RU" sz="2400" dirty="0"/>
              <a:t> материала </a:t>
            </a:r>
            <a:r>
              <a:rPr lang="ru-RU" sz="2400" b="1" dirty="0"/>
              <a:t>в виде гипертекста</a:t>
            </a:r>
            <a:r>
              <a:rPr lang="ru-RU" sz="2400" dirty="0"/>
              <a:t>;</a:t>
            </a: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buSzPct val="70000"/>
              <a:buFont typeface="Wingdings 2"/>
              <a:buChar char=""/>
              <a:defRPr/>
            </a:pPr>
            <a:r>
              <a:rPr lang="ru-RU" sz="2400" b="1" dirty="0"/>
              <a:t>возможность сравнивать свой ответ с эталоном, получать оценку.</a:t>
            </a:r>
          </a:p>
          <a:p>
            <a:pPr marL="274320" indent="-274320">
              <a:spcBef>
                <a:spcPts val="580"/>
              </a:spcBef>
              <a:buClr>
                <a:schemeClr val="accent3"/>
              </a:buClr>
              <a:buSzPct val="70000"/>
              <a:buFont typeface="Wingdings 2"/>
              <a:buChar char=""/>
              <a:defRPr/>
            </a:pP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13394723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6912768" cy="108012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 b="1" dirty="0">
                <a:latin typeface="Book Antiqua" pitchFamily="18" charset="0"/>
              </a:rPr>
              <a:t>Компьютерная и информационная компетенции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sz="quarter" idx="1"/>
          </p:nvPr>
        </p:nvSpPr>
        <p:spPr>
          <a:xfrm>
            <a:off x="149087" y="2120349"/>
            <a:ext cx="8279295" cy="4068417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dirty="0" smtClean="0"/>
              <a:t>Личностные и метапредметные результаты ФГОС</a:t>
            </a:r>
          </a:p>
          <a:p>
            <a:pPr eaLnBrk="1" hangingPunct="1"/>
            <a:r>
              <a:rPr lang="ru-RU" altLang="ru-RU" sz="3200" dirty="0" smtClean="0"/>
              <a:t>Умение пользоваться компьютером</a:t>
            </a:r>
          </a:p>
          <a:p>
            <a:pPr eaLnBrk="1" hangingPunct="1"/>
            <a:r>
              <a:rPr lang="ru-RU" altLang="ru-RU" sz="3200" dirty="0" smtClean="0"/>
              <a:t>Умение отбирать и организовывать информацию</a:t>
            </a:r>
          </a:p>
        </p:txBody>
      </p:sp>
    </p:spTree>
    <p:extLst>
      <p:ext uri="{BB962C8B-B14F-4D97-AF65-F5344CB8AC3E}">
        <p14:creationId xmlns="" xmlns:p14="http://schemas.microsoft.com/office/powerpoint/2010/main" val="76053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8792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Электронное учебное пособие </a:t>
            </a:r>
            <a:r>
              <a:rPr lang="en-US" sz="3200" dirty="0" smtClean="0"/>
              <a:t>“Business English for Young Adults”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en-US" sz="3200" dirty="0" smtClean="0"/>
              <a:t> </a:t>
            </a:r>
            <a:r>
              <a:rPr lang="en-US" sz="2400" dirty="0" smtClean="0"/>
              <a:t>(</a:t>
            </a:r>
            <a:r>
              <a:rPr lang="ru-RU" sz="2400" dirty="0" smtClean="0"/>
              <a:t>О.Б. Дворецкая, Н.Ю. Казырбаева, Н.В. Новикова</a:t>
            </a:r>
            <a:r>
              <a:rPr lang="en-US" sz="2400" dirty="0" smtClean="0"/>
              <a:t>)</a:t>
            </a:r>
            <a:endParaRPr lang="ru-RU" sz="36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555776" y="1628800"/>
            <a:ext cx="6372200" cy="52292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Предназначено для молодых людей, желающих изучать английский язык для делового общения.</a:t>
            </a:r>
          </a:p>
          <a:p>
            <a:r>
              <a:rPr lang="ru-RU" dirty="0" smtClean="0"/>
              <a:t>В курсе использованы </a:t>
            </a:r>
            <a:r>
              <a:rPr lang="ru-RU" dirty="0" smtClean="0">
                <a:solidFill>
                  <a:srgbClr val="FF0000"/>
                </a:solidFill>
              </a:rPr>
              <a:t>аутентичные материалы </a:t>
            </a:r>
            <a:r>
              <a:rPr lang="ru-RU" dirty="0" smtClean="0"/>
              <a:t>из разнообразных современных источников, относящихся к бизнесу. </a:t>
            </a:r>
          </a:p>
          <a:p>
            <a:r>
              <a:rPr lang="ru-RU" dirty="0" smtClean="0"/>
              <a:t>Итоговые уроки всех разделов разработаны как симулированные ситуации, максимально приближенные к реальным условиям. </a:t>
            </a:r>
          </a:p>
          <a:p>
            <a:r>
              <a:rPr lang="ru-RU" dirty="0" smtClean="0"/>
              <a:t>Пособие содержит </a:t>
            </a:r>
            <a:r>
              <a:rPr lang="ru-RU" dirty="0" smtClean="0">
                <a:solidFill>
                  <a:srgbClr val="FF0000"/>
                </a:solidFill>
              </a:rPr>
              <a:t>интегрированный </a:t>
            </a:r>
            <a:r>
              <a:rPr lang="ru-RU" dirty="0" err="1" smtClean="0">
                <a:solidFill>
                  <a:srgbClr val="FF0000"/>
                </a:solidFill>
              </a:rPr>
              <a:t>аудиокурс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и </a:t>
            </a:r>
            <a:r>
              <a:rPr lang="ru-RU" dirty="0" smtClean="0">
                <a:solidFill>
                  <a:srgbClr val="FF0000"/>
                </a:solidFill>
              </a:rPr>
              <a:t>интерактивные упражнения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Рассчитано на </a:t>
            </a:r>
            <a:r>
              <a:rPr lang="ru-RU" dirty="0" smtClean="0">
                <a:solidFill>
                  <a:srgbClr val="FF0000"/>
                </a:solidFill>
              </a:rPr>
              <a:t>70 часов </a:t>
            </a:r>
            <a:r>
              <a:rPr lang="ru-RU" dirty="0" smtClean="0"/>
              <a:t>учебного времени. </a:t>
            </a:r>
          </a:p>
          <a:p>
            <a:r>
              <a:rPr lang="ru-RU" dirty="0" smtClean="0"/>
              <a:t>Имеет </a:t>
            </a:r>
            <a:r>
              <a:rPr lang="ru-RU" dirty="0" smtClean="0">
                <a:solidFill>
                  <a:srgbClr val="FF0000"/>
                </a:solidFill>
              </a:rPr>
              <a:t>модульную структуру</a:t>
            </a:r>
            <a:r>
              <a:rPr lang="ru-RU" dirty="0" smtClean="0"/>
              <a:t>, позволяет педагогу адаптировать курс к потребностям учащихся. Всего – </a:t>
            </a:r>
            <a:r>
              <a:rPr lang="ru-RU" dirty="0" smtClean="0">
                <a:solidFill>
                  <a:srgbClr val="FF0000"/>
                </a:solidFill>
              </a:rPr>
              <a:t>14 модулей</a:t>
            </a:r>
            <a:r>
              <a:rPr lang="ru-RU" dirty="0" smtClean="0"/>
              <a:t>.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Может использоваться в старших классах школ, ссузах, вузах и на языковых курсах.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8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2334657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Компенсация проблем в базовом образовании</a:t>
            </a:r>
            <a:endParaRPr lang="ru-RU" sz="3200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8208912" cy="58084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785</Words>
  <Application>Microsoft Office PowerPoint</Application>
  <PresentationFormat>Экран (4:3)</PresentationFormat>
  <Paragraphs>127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Организация дистанционного обучения английскому языку подростков и взрослых</vt:lpstr>
      <vt:lpstr>Возможности электронного учебника</vt:lpstr>
      <vt:lpstr>Преимущества дистанционного обучения:</vt:lpstr>
      <vt:lpstr>Как организовать дистанционное обучение?</vt:lpstr>
      <vt:lpstr>Возможность работать с дистанционными досками</vt:lpstr>
      <vt:lpstr>Слайд 6</vt:lpstr>
      <vt:lpstr>Компьютерная и информационная компетенции</vt:lpstr>
      <vt:lpstr>Электронное учебное пособие “Business English for Young Adults”  (О.Б. Дворецкая, Н.Ю. Казырбаева, Н.В. Новикова)</vt:lpstr>
      <vt:lpstr>Компенсация проблем в базовом образовании</vt:lpstr>
      <vt:lpstr>Компенсация проблем в базовом образовании</vt:lpstr>
      <vt:lpstr>Компенсация проблем в базовом образовании</vt:lpstr>
      <vt:lpstr>Подготовка к ЕГЭ</vt:lpstr>
      <vt:lpstr>Подготовка к ЕГЭ</vt:lpstr>
      <vt:lpstr>Подготовка к ЕГЭ</vt:lpstr>
      <vt:lpstr>Знакомство с профессиональным миром</vt:lpstr>
      <vt:lpstr>Слайд 16</vt:lpstr>
      <vt:lpstr>Слайд 17</vt:lpstr>
      <vt:lpstr>Разнообразные задания на «Говорение»</vt:lpstr>
      <vt:lpstr>Задания для обсуждения</vt:lpstr>
      <vt:lpstr>Приобретение умений для решения практических задач, которые связаны с успешным продвижением на рынке труда</vt:lpstr>
      <vt:lpstr>Интеграция полученных знаний в единую целостную картину мира</vt:lpstr>
      <vt:lpstr>Удовлетворение интересов учащихся</vt:lpstr>
      <vt:lpstr>Взрослые в роли учеников</vt:lpstr>
      <vt:lpstr>Чего хотят взрослые  от курса английского языка</vt:lpstr>
      <vt:lpstr>Практическая реализация требований</vt:lpstr>
      <vt:lpstr>Практическая реализация требований</vt:lpstr>
      <vt:lpstr>Структура учебника</vt:lpstr>
      <vt:lpstr>Материалы включают</vt:lpstr>
      <vt:lpstr>Система обучения. Ввод материала через фонетику</vt:lpstr>
      <vt:lpstr>Грамматика+отработка на уровне микродиалогов </vt:lpstr>
      <vt:lpstr>Расширение словарного запаса</vt:lpstr>
      <vt:lpstr>Ввод новой информации (лексика + грамматика)</vt:lpstr>
      <vt:lpstr>Продолжение темы на более высоком уровне</vt:lpstr>
      <vt:lpstr>Понимание на слух</vt:lpstr>
      <vt:lpstr>Диалоги</vt:lpstr>
      <vt:lpstr>Чтение и письмо</vt:lpstr>
      <vt:lpstr>Межкультурная информация</vt:lpstr>
      <vt:lpstr>Большая часть заданий озвучены</vt:lpstr>
      <vt:lpstr>Большая часть заданий озвучена</vt:lpstr>
      <vt:lpstr>Говорение</vt:lpstr>
      <vt:lpstr>Письмо</vt:lpstr>
      <vt:lpstr>Работа с электронным словарем</vt:lpstr>
      <vt:lpstr>Грамматика</vt:lpstr>
      <vt:lpstr>Аудирование</vt:lpstr>
      <vt:lpstr>Языковые игры</vt:lpstr>
      <vt:lpstr>Слайд 46</vt:lpstr>
      <vt:lpstr>Слайд 47</vt:lpstr>
      <vt:lpstr>Слайд 48</vt:lpstr>
      <vt:lpstr>Полезная информация</vt:lpstr>
      <vt:lpstr>Возможности электронного учебника</vt:lpstr>
      <vt:lpstr>Подведем итоги: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titul</dc:creator>
  <cp:lastModifiedBy>traveler</cp:lastModifiedBy>
  <cp:revision>60</cp:revision>
  <dcterms:created xsi:type="dcterms:W3CDTF">2015-04-26T13:17:53Z</dcterms:created>
  <dcterms:modified xsi:type="dcterms:W3CDTF">2015-10-25T17:58:30Z</dcterms:modified>
</cp:coreProperties>
</file>