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5" r:id="rId3"/>
    <p:sldId id="296" r:id="rId4"/>
    <p:sldId id="294" r:id="rId5"/>
    <p:sldId id="302" r:id="rId6"/>
    <p:sldId id="287" r:id="rId7"/>
    <p:sldId id="298" r:id="rId8"/>
    <p:sldId id="303" r:id="rId9"/>
    <p:sldId id="263" r:id="rId10"/>
    <p:sldId id="259" r:id="rId11"/>
    <p:sldId id="264" r:id="rId12"/>
    <p:sldId id="265" r:id="rId13"/>
    <p:sldId id="260" r:id="rId14"/>
    <p:sldId id="261" r:id="rId15"/>
    <p:sldId id="262" r:id="rId16"/>
    <p:sldId id="266" r:id="rId17"/>
    <p:sldId id="267" r:id="rId18"/>
    <p:sldId id="304" r:id="rId19"/>
    <p:sldId id="275" r:id="rId20"/>
    <p:sldId id="277" r:id="rId21"/>
    <p:sldId id="268" r:id="rId22"/>
    <p:sldId id="269" r:id="rId23"/>
    <p:sldId id="270" r:id="rId24"/>
    <p:sldId id="272" r:id="rId25"/>
    <p:sldId id="273" r:id="rId26"/>
    <p:sldId id="271" r:id="rId27"/>
    <p:sldId id="274" r:id="rId28"/>
    <p:sldId id="306" r:id="rId29"/>
    <p:sldId id="292" r:id="rId30"/>
    <p:sldId id="283" r:id="rId31"/>
    <p:sldId id="284" r:id="rId32"/>
    <p:sldId id="285" r:id="rId33"/>
    <p:sldId id="286" r:id="rId34"/>
    <p:sldId id="289" r:id="rId35"/>
    <p:sldId id="280" r:id="rId36"/>
    <p:sldId id="281" r:id="rId37"/>
    <p:sldId id="282" r:id="rId38"/>
    <p:sldId id="293" r:id="rId39"/>
    <p:sldId id="300" r:id="rId40"/>
    <p:sldId id="301" r:id="rId41"/>
    <p:sldId id="257" r:id="rId42"/>
    <p:sldId id="258" r:id="rId43"/>
    <p:sldId id="291" r:id="rId44"/>
    <p:sldId id="290" r:id="rId45"/>
    <p:sldId id="299" r:id="rId46"/>
    <p:sldId id="297" r:id="rId47"/>
    <p:sldId id="307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283" autoAdjust="0"/>
  </p:normalViewPr>
  <p:slideViewPr>
    <p:cSldViewPr>
      <p:cViewPr varScale="1">
        <p:scale>
          <a:sx n="91" d="100"/>
          <a:sy n="91" d="100"/>
        </p:scale>
        <p:origin x="-9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s://www.englishteachers.ru/Wares/557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zon.ru/context/detail/id/135962192/" TargetMode="External"/><Relationship Id="rId2" Type="http://schemas.openxmlformats.org/officeDocument/2006/relationships/hyperlink" Target="http://www.ozon.ru/context/detail/id/137688423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my-shop.ru/shop/books/2320818.html" TargetMode="External"/><Relationship Id="rId4" Type="http://schemas.openxmlformats.org/officeDocument/2006/relationships/hyperlink" Target="http://www.labirint.ru/books/533052/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topic=3536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35596" y="1317058"/>
            <a:ext cx="7560840" cy="417646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Формирование и мониторинг сформированности метапредметных действий 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на занятиях английским языком 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в 5 классе 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36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(на примере серии пособий «Метапредметный портфель» издательства “Титул”)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5517232"/>
            <a:ext cx="7200800" cy="1176536"/>
          </a:xfrm>
        </p:spPr>
        <p:txBody>
          <a:bodyPr>
            <a:normAutofit fontScale="70000" lnSpcReduction="20000"/>
          </a:bodyPr>
          <a:lstStyle/>
          <a:p>
            <a:r>
              <a:rPr lang="ru-RU" u="sng" dirty="0" smtClean="0"/>
              <a:t>Казеичева Алёна Евгеньевна</a:t>
            </a:r>
            <a:r>
              <a:rPr lang="ru-RU" dirty="0" smtClean="0"/>
              <a:t>, зам. руководителя центра образовательных программ издательства “Титул”, </a:t>
            </a:r>
          </a:p>
          <a:p>
            <a:r>
              <a:rPr lang="ru-RU" dirty="0" smtClean="0"/>
              <a:t>автор учебных пособий </a:t>
            </a:r>
            <a:r>
              <a:rPr lang="en-US" dirty="0" smtClean="0"/>
              <a:t>“</a:t>
            </a:r>
            <a:r>
              <a:rPr lang="ru-RU" dirty="0" smtClean="0"/>
              <a:t>Метапредметный портфель</a:t>
            </a:r>
            <a:r>
              <a:rPr lang="en-US" dirty="0" smtClean="0"/>
              <a:t>”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016" b="16017"/>
          <a:stretch/>
        </p:blipFill>
        <p:spPr>
          <a:xfrm>
            <a:off x="3563888" y="116632"/>
            <a:ext cx="2304256" cy="15661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216790"/>
            <a:ext cx="4829194" cy="6641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4638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476672"/>
            <a:ext cx="6192688" cy="6053787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4638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0"/>
            <a:ext cx="5000895" cy="6877337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4638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9967" y="0"/>
            <a:ext cx="4986833" cy="6858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4638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4746" y="1131"/>
            <a:ext cx="4986012" cy="6856869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4638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3464" y="1132"/>
            <a:ext cx="4986011" cy="6856868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4638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2097" y="3429000"/>
            <a:ext cx="6941450" cy="3022674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4638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1132"/>
            <a:ext cx="4986011" cy="6856868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4638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404664"/>
            <a:ext cx="4104456" cy="59630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6300192" y="2420888"/>
            <a:ext cx="2024598" cy="627797"/>
          </a:xfrm>
          <a:prstGeom prst="wedgeRoundRectCallout">
            <a:avLst>
              <a:gd name="adj1" fmla="val -43347"/>
              <a:gd name="adj2" fmla="val -99889"/>
              <a:gd name="adj3" fmla="val 16667"/>
            </a:avLst>
          </a:prstGeom>
          <a:solidFill>
            <a:srgbClr val="FF0066"/>
          </a:solidFill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НОВИНКА!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132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242536"/>
            <a:ext cx="8640960" cy="593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77072"/>
            <a:ext cx="1800200" cy="25221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Y:\Delo-New\ОГР\Казеичева (Бурова)\СОЦСЕТИ!!!\необходимые иллюстрации включая мои личные фотографии\36516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6208" y="3924609"/>
            <a:ext cx="4012812" cy="2675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Выноска-облако 4"/>
          <p:cNvSpPr/>
          <p:nvPr/>
        </p:nvSpPr>
        <p:spPr>
          <a:xfrm>
            <a:off x="340994" y="260648"/>
            <a:ext cx="3312367" cy="2016224"/>
          </a:xfrm>
          <a:prstGeom prst="cloudCallout">
            <a:avLst>
              <a:gd name="adj1" fmla="val 74456"/>
              <a:gd name="adj2" fmla="val 116783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Children are too young for this aspect of learning. </a:t>
            </a:r>
          </a:p>
        </p:txBody>
      </p:sp>
      <p:sp>
        <p:nvSpPr>
          <p:cNvPr id="4" name="Выноска-облако 3"/>
          <p:cNvSpPr/>
          <p:nvPr/>
        </p:nvSpPr>
        <p:spPr>
          <a:xfrm>
            <a:off x="323528" y="2420888"/>
            <a:ext cx="2232248" cy="1526439"/>
          </a:xfrm>
          <a:prstGeom prst="cloudCallout">
            <a:avLst>
              <a:gd name="adj1" fmla="val 102319"/>
              <a:gd name="adj2" fmla="val 3123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We didn’t learn like this! </a:t>
            </a:r>
          </a:p>
        </p:txBody>
      </p:sp>
      <p:sp>
        <p:nvSpPr>
          <p:cNvPr id="6" name="Выноска-облако 5"/>
          <p:cNvSpPr/>
          <p:nvPr/>
        </p:nvSpPr>
        <p:spPr>
          <a:xfrm>
            <a:off x="5899988" y="116632"/>
            <a:ext cx="2664295" cy="1915347"/>
          </a:xfrm>
          <a:prstGeom prst="cloudCallout">
            <a:avLst>
              <a:gd name="adj1" fmla="val -91830"/>
              <a:gd name="adj2" fmla="val 14875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You have to use the mother tongue.</a:t>
            </a:r>
          </a:p>
        </p:txBody>
      </p:sp>
      <p:sp>
        <p:nvSpPr>
          <p:cNvPr id="7" name="Выноска-облако 6"/>
          <p:cNvSpPr/>
          <p:nvPr/>
        </p:nvSpPr>
        <p:spPr>
          <a:xfrm>
            <a:off x="3558643" y="1175884"/>
            <a:ext cx="2232248" cy="1526439"/>
          </a:xfrm>
          <a:prstGeom prst="cloudCallout">
            <a:avLst>
              <a:gd name="adj1" fmla="val 236"/>
              <a:gd name="adj2" fmla="val 132025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We don’t have the time. </a:t>
            </a:r>
            <a:endParaRPr lang="ru-RU" sz="2400" dirty="0"/>
          </a:p>
        </p:txBody>
      </p:sp>
      <p:sp>
        <p:nvSpPr>
          <p:cNvPr id="8" name="Выноска-облако 7"/>
          <p:cNvSpPr/>
          <p:nvPr/>
        </p:nvSpPr>
        <p:spPr>
          <a:xfrm>
            <a:off x="6228184" y="2031979"/>
            <a:ext cx="2948665" cy="2045093"/>
          </a:xfrm>
          <a:prstGeom prst="cloudCallout">
            <a:avLst>
              <a:gd name="adj1" fmla="val -90740"/>
              <a:gd name="adj2" fmla="val 3660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Our materials don’t show us how to do it.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899988" y="5034616"/>
            <a:ext cx="31365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3200" b="1" dirty="0">
                <a:solidFill>
                  <a:prstClr val="black"/>
                </a:solidFill>
              </a:rPr>
              <a:t>Teacher’s </a:t>
            </a:r>
            <a:r>
              <a:rPr lang="en-US" sz="3200" b="1" dirty="0" smtClean="0">
                <a:solidFill>
                  <a:prstClr val="black"/>
                </a:solidFill>
              </a:rPr>
              <a:t>views</a:t>
            </a:r>
            <a:endParaRPr lang="ru-RU" sz="3200" b="1" dirty="0" smtClean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r>
              <a:rPr lang="ru-RU" sz="2000" dirty="0" smtClean="0">
                <a:solidFill>
                  <a:prstClr val="black"/>
                </a:solidFill>
              </a:rPr>
              <a:t>(</a:t>
            </a:r>
            <a:r>
              <a:rPr lang="en-US" sz="2000" dirty="0" smtClean="0">
                <a:solidFill>
                  <a:prstClr val="black"/>
                </a:solidFill>
              </a:rPr>
              <a:t>by Gail Ellis &amp; Nayr Ibrahim</a:t>
            </a:r>
            <a:r>
              <a:rPr lang="ru-RU" sz="2000" dirty="0" smtClean="0">
                <a:solidFill>
                  <a:prstClr val="black"/>
                </a:solidFill>
              </a:rPr>
              <a:t>)</a:t>
            </a:r>
            <a:r>
              <a:rPr lang="en-US" sz="2000" dirty="0" smtClean="0">
                <a:solidFill>
                  <a:prstClr val="black"/>
                </a:solidFill>
              </a:rPr>
              <a:t> </a:t>
            </a:r>
            <a:endParaRPr lang="en-US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22802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6632"/>
            <a:ext cx="7200800" cy="2222815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060848"/>
            <a:ext cx="7272808" cy="4626491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6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42468" y="98502"/>
            <a:ext cx="1503423" cy="2106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8994175" cy="6179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030" y="0"/>
            <a:ext cx="1376221" cy="19281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747" y="744012"/>
            <a:ext cx="8729742" cy="5997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0"/>
            <a:ext cx="1277547" cy="1789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453" y="548680"/>
            <a:ext cx="8804438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95012" y="98502"/>
            <a:ext cx="1650879" cy="23129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08193" y="194446"/>
            <a:ext cx="8229600" cy="1143000"/>
          </a:xfrm>
        </p:spPr>
        <p:txBody>
          <a:bodyPr/>
          <a:lstStyle/>
          <a:p>
            <a:r>
              <a:rPr lang="ru-RU" dirty="0" smtClean="0"/>
              <a:t>Самопроверка</a:t>
            </a:r>
            <a:endParaRPr lang="ru-RU" dirty="0"/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2999" y="1716896"/>
            <a:ext cx="7099989" cy="4824536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 b="50071"/>
          <a:stretch>
            <a:fillRect/>
          </a:stretch>
        </p:blipFill>
        <p:spPr bwMode="auto">
          <a:xfrm>
            <a:off x="6784563" y="1716896"/>
            <a:ext cx="1616519" cy="4880456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2" name="Дуга 1"/>
          <p:cNvSpPr/>
          <p:nvPr/>
        </p:nvSpPr>
        <p:spPr>
          <a:xfrm rot="19004634">
            <a:off x="5520055" y="1507600"/>
            <a:ext cx="1870460" cy="1151957"/>
          </a:xfrm>
          <a:prstGeom prst="arc">
            <a:avLst>
              <a:gd name="adj1" fmla="val 16200000"/>
              <a:gd name="adj2" fmla="val 972606"/>
            </a:avLst>
          </a:prstGeom>
          <a:noFill/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1400658" cy="196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858" y="1340768"/>
            <a:ext cx="6851104" cy="5112953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51063"/>
            <a:ext cx="1400658" cy="196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711" y="246286"/>
            <a:ext cx="8764578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725144"/>
            <a:ext cx="1400658" cy="196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Интересный квест</a:t>
            </a:r>
            <a:endParaRPr lang="ru-RU" dirty="0"/>
          </a:p>
        </p:txBody>
      </p:sp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400658" cy="196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6049"/>
            <a:ext cx="9144000" cy="6281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3490"/>
            <a:ext cx="8229600" cy="72121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Апробация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390" y="885912"/>
            <a:ext cx="8927220" cy="59545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054561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404664"/>
            <a:ext cx="4392488" cy="6126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372200" y="3861048"/>
            <a:ext cx="2376264" cy="936104"/>
          </a:xfrm>
          <a:prstGeom prst="wedgeRoundRectCallout">
            <a:avLst>
              <a:gd name="adj1" fmla="val -47110"/>
              <a:gd name="adj2" fmla="val -74457"/>
              <a:gd name="adj3" fmla="val 16667"/>
            </a:avLst>
          </a:prstGeom>
          <a:solidFill>
            <a:srgbClr val="FF0066"/>
          </a:solidFill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НОВИНКА!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9985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" y="0"/>
            <a:ext cx="9144000" cy="6858000"/>
          </a:xfrm>
          <a:prstGeom prst="rect">
            <a:avLst/>
          </a:prstGeom>
          <a:effectLst>
            <a:glow>
              <a:schemeClr val="accent1"/>
            </a:glow>
          </a:effec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261029" y="476672"/>
            <a:ext cx="6624736" cy="6148064"/>
          </a:xfrm>
          <a:prstGeom prst="ellipse">
            <a:avLst/>
          </a:prstGeom>
          <a:solidFill>
            <a:schemeClr val="lt1">
              <a:alpha val="81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1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Большинство </a:t>
            </a:r>
            <a:r>
              <a:rPr lang="ru-RU" sz="10000" b="1" dirty="0">
                <a:latin typeface="Arial" panose="020B0604020202020204" pitchFamily="34" charset="0"/>
                <a:cs typeface="Arial" panose="020B0604020202020204" pitchFamily="34" charset="0"/>
              </a:rPr>
              <a:t>учителей тратят время на вопросы, призванные установить, чего ученик не знает, а настоящее искусство постановки вопроса заключается в том, чтобы выяснить, что ученик знает или способен </a:t>
            </a:r>
            <a:r>
              <a:rPr lang="ru-RU" sz="1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познать</a:t>
            </a:r>
            <a:r>
              <a:rPr lang="en-US" sz="10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  <a:p>
            <a:pPr marL="0" indent="0" algn="ctr">
              <a:buNone/>
            </a:pPr>
            <a:r>
              <a:rPr lang="ru-RU" sz="9600" dirty="0"/>
              <a:t/>
            </a:r>
            <a:br>
              <a:rPr lang="ru-RU" sz="9600" dirty="0"/>
            </a:br>
            <a:r>
              <a:rPr lang="ru-RU" sz="9600" i="1" dirty="0"/>
              <a:t>Альберт Эйнштейн </a:t>
            </a:r>
            <a:endParaRPr lang="en-US" sz="9600" i="1" dirty="0" smtClean="0"/>
          </a:p>
        </p:txBody>
      </p:sp>
    </p:spTree>
    <p:extLst>
      <p:ext uri="{BB962C8B-B14F-4D97-AF65-F5344CB8AC3E}">
        <p14:creationId xmlns="" xmlns:p14="http://schemas.microsoft.com/office/powerpoint/2010/main" val="21313482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91" y="274638"/>
            <a:ext cx="9098517" cy="6250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7717"/>
            <a:ext cx="9183837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298" y="274638"/>
            <a:ext cx="8888888" cy="6106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8804438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568952" cy="6389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219485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781" y="620688"/>
            <a:ext cx="8804437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4664"/>
            <a:ext cx="8804438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3" y="274638"/>
            <a:ext cx="8888889" cy="6106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8640"/>
            <a:ext cx="8229600" cy="4525963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www.englishteachers.ru/Wares/557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764704"/>
            <a:ext cx="7571575" cy="5832648"/>
          </a:xfrm>
          <a:prstGeom prst="rect">
            <a:avLst/>
          </a:prstGeom>
        </p:spPr>
      </p:pic>
      <p:sp>
        <p:nvSpPr>
          <p:cNvPr id="5" name="Стрелка вниз 4"/>
          <p:cNvSpPr/>
          <p:nvPr/>
        </p:nvSpPr>
        <p:spPr>
          <a:xfrm rot="7079958">
            <a:off x="5408520" y="5019176"/>
            <a:ext cx="576064" cy="93610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74420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Как использовать Портфель?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05000"/>
            <a:ext cx="8363272" cy="411628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Каждая из тем Портфеля соотносится с одной из крупных тем Примерной программы (например, в начальной школе: </a:t>
            </a:r>
            <a:r>
              <a:rPr lang="en-US" dirty="0" smtClean="0"/>
              <a:t>“</a:t>
            </a:r>
            <a:r>
              <a:rPr lang="ru-RU" dirty="0" smtClean="0"/>
              <a:t>Мир вокруг меня</a:t>
            </a:r>
            <a:r>
              <a:rPr lang="en-US" dirty="0" smtClean="0"/>
              <a:t>”</a:t>
            </a:r>
            <a:r>
              <a:rPr lang="ru-RU" dirty="0" smtClean="0"/>
              <a:t>, </a:t>
            </a:r>
            <a:r>
              <a:rPr lang="en-US" dirty="0" smtClean="0"/>
              <a:t>“</a:t>
            </a:r>
            <a:r>
              <a:rPr lang="ru-RU" dirty="0" smtClean="0"/>
              <a:t>Я и мои друзья</a:t>
            </a:r>
            <a:r>
              <a:rPr lang="en-US" dirty="0" smtClean="0"/>
              <a:t>”</a:t>
            </a:r>
            <a:r>
              <a:rPr lang="ru-RU" dirty="0" smtClean="0"/>
              <a:t>, </a:t>
            </a:r>
            <a:r>
              <a:rPr lang="en-US" dirty="0" smtClean="0"/>
              <a:t>“</a:t>
            </a:r>
            <a:r>
              <a:rPr lang="ru-RU" dirty="0" smtClean="0"/>
              <a:t>Страна / Страны изучаемого языка</a:t>
            </a:r>
            <a:r>
              <a:rPr lang="en-US" dirty="0" smtClean="0"/>
              <a:t>”</a:t>
            </a:r>
            <a:r>
              <a:rPr lang="ru-RU" dirty="0" smtClean="0"/>
              <a:t>, </a:t>
            </a:r>
            <a:r>
              <a:rPr lang="en-US" dirty="0" smtClean="0"/>
              <a:t>“</a:t>
            </a:r>
            <a:r>
              <a:rPr lang="ru-RU" dirty="0" smtClean="0"/>
              <a:t>Я и моя семья</a:t>
            </a:r>
            <a:r>
              <a:rPr lang="en-US" dirty="0" smtClean="0"/>
              <a:t>”</a:t>
            </a:r>
            <a:r>
              <a:rPr lang="ru-RU" dirty="0" smtClean="0"/>
              <a:t>, </a:t>
            </a:r>
            <a:r>
              <a:rPr lang="en-US" dirty="0" smtClean="0"/>
              <a:t>“</a:t>
            </a:r>
            <a:r>
              <a:rPr lang="ru-RU" dirty="0" smtClean="0"/>
              <a:t>Мир моих увлечений</a:t>
            </a:r>
            <a:r>
              <a:rPr lang="en-US" dirty="0" smtClean="0"/>
              <a:t>”</a:t>
            </a:r>
            <a:r>
              <a:rPr lang="ru-RU" dirty="0" smtClean="0"/>
              <a:t>, </a:t>
            </a:r>
            <a:r>
              <a:rPr lang="en-US" dirty="0" smtClean="0"/>
              <a:t>“</a:t>
            </a:r>
            <a:r>
              <a:rPr lang="ru-RU" dirty="0" smtClean="0"/>
              <a:t>Моя школа</a:t>
            </a:r>
            <a:r>
              <a:rPr lang="en-US" dirty="0" smtClean="0"/>
              <a:t>”</a:t>
            </a:r>
            <a:r>
              <a:rPr lang="ru-RU" dirty="0" smtClean="0"/>
              <a:t>)           Можно начинать работу с Портфелем с той темы, которую вы изучаете с учащимися в данный момент (в конце четверти / триместра).</a:t>
            </a:r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5364088" y="4077072"/>
            <a:ext cx="504056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54627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Типология стратегий обучения</a:t>
            </a:r>
            <a:br>
              <a:rPr lang="ru-RU" b="1" dirty="0" smtClean="0"/>
            </a:br>
            <a:r>
              <a:rPr lang="ru-RU" sz="3600" dirty="0" smtClean="0"/>
              <a:t>(по книге </a:t>
            </a:r>
            <a:r>
              <a:rPr lang="en-US" sz="3600" dirty="0" smtClean="0"/>
              <a:t>“Teaching children how to learn” </a:t>
            </a:r>
            <a:br>
              <a:rPr lang="en-US" sz="3600" dirty="0" smtClean="0"/>
            </a:br>
            <a:r>
              <a:rPr lang="en-US" sz="3600" dirty="0" smtClean="0"/>
              <a:t>by </a:t>
            </a:r>
            <a:r>
              <a:rPr lang="en-US" sz="3600" dirty="0">
                <a:solidFill>
                  <a:prstClr val="black"/>
                </a:solidFill>
              </a:rPr>
              <a:t>Gail Ellis &amp; Nayr Ibrahim</a:t>
            </a:r>
            <a:r>
              <a:rPr lang="ru-RU" sz="3600" dirty="0" smtClean="0"/>
              <a:t>)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8327" y="2060848"/>
            <a:ext cx="8229600" cy="45259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u="sng" dirty="0" smtClean="0">
                <a:solidFill>
                  <a:srgbClr val="FF0000"/>
                </a:solidFill>
              </a:rPr>
              <a:t>Метакогнитивны</a:t>
            </a:r>
            <a:r>
              <a:rPr lang="ru-RU" u="sng" dirty="0">
                <a:solidFill>
                  <a:srgbClr val="FF0000"/>
                </a:solidFill>
              </a:rPr>
              <a:t>е</a:t>
            </a:r>
            <a:r>
              <a:rPr lang="ru-RU" u="sng" dirty="0" smtClean="0">
                <a:solidFill>
                  <a:srgbClr val="FF0000"/>
                </a:solidFill>
              </a:rPr>
              <a:t> </a:t>
            </a:r>
            <a:r>
              <a:rPr lang="ru-RU" u="sng" dirty="0">
                <a:solidFill>
                  <a:srgbClr val="FF0000"/>
                </a:solidFill>
              </a:rPr>
              <a:t>стратегии </a:t>
            </a:r>
            <a:r>
              <a:rPr lang="ru-RU" dirty="0" smtClean="0"/>
              <a:t>(планировать, мониторить, оценивать и др.)</a:t>
            </a:r>
          </a:p>
          <a:p>
            <a:pPr marL="0" indent="0">
              <a:buNone/>
            </a:pPr>
            <a:r>
              <a:rPr lang="ru-RU" u="sng" dirty="0" smtClean="0">
                <a:solidFill>
                  <a:srgbClr val="FF0000"/>
                </a:solidFill>
              </a:rPr>
              <a:t>Когнитивные </a:t>
            </a:r>
            <a:r>
              <a:rPr lang="ru-RU" u="sng" dirty="0">
                <a:solidFill>
                  <a:srgbClr val="FF0000"/>
                </a:solidFill>
              </a:rPr>
              <a:t>стратегии </a:t>
            </a:r>
            <a:r>
              <a:rPr lang="ru-RU" dirty="0" smtClean="0"/>
              <a:t>(конкретные навыки: анализ, классификация, сравнение, следование инструкциям, работа с моделями, проведение ассоциаций, использование словаря и др.)</a:t>
            </a:r>
          </a:p>
          <a:p>
            <a:pPr marL="0" indent="0">
              <a:buNone/>
            </a:pPr>
            <a:r>
              <a:rPr lang="ru-RU" u="sng" dirty="0" smtClean="0">
                <a:solidFill>
                  <a:srgbClr val="FF0000"/>
                </a:solidFill>
              </a:rPr>
              <a:t>Социальные стратегии </a:t>
            </a:r>
            <a:r>
              <a:rPr lang="ru-RU" dirty="0" smtClean="0"/>
              <a:t>(работа в группах, в сотрудничестве, дискуссия, помощь друг другу, умение слушать и др.)</a:t>
            </a:r>
            <a:endParaRPr lang="en-US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185419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Когда использовать Метапредметный портфель?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327756"/>
          </a:xfrm>
        </p:spPr>
        <p:txBody>
          <a:bodyPr/>
          <a:lstStyle/>
          <a:p>
            <a:r>
              <a:rPr lang="ru-RU" dirty="0" smtClean="0"/>
              <a:t>На резервных уроках (см. КТП);</a:t>
            </a:r>
          </a:p>
          <a:p>
            <a:r>
              <a:rPr lang="ru-RU" dirty="0"/>
              <a:t>н</a:t>
            </a:r>
            <a:r>
              <a:rPr lang="ru-RU" dirty="0" smtClean="0"/>
              <a:t>а факультативах в школе;</a:t>
            </a:r>
          </a:p>
          <a:p>
            <a:r>
              <a:rPr lang="ru-RU" dirty="0"/>
              <a:t>в</a:t>
            </a:r>
            <a:r>
              <a:rPr lang="ru-RU" dirty="0" smtClean="0"/>
              <a:t>о время урока английского языка (как доп.упражнения и/или для замены некоторых упражнений учебника, например, проектные работы).</a:t>
            </a:r>
          </a:p>
        </p:txBody>
      </p:sp>
    </p:spTree>
    <p:extLst>
      <p:ext uri="{BB962C8B-B14F-4D97-AF65-F5344CB8AC3E}">
        <p14:creationId xmlns="" xmlns:p14="http://schemas.microsoft.com/office/powerpoint/2010/main" val="14380558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bae\Рабочий стол\скан 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1124" y="616004"/>
            <a:ext cx="4579374" cy="5863312"/>
          </a:xfrm>
          <a:prstGeom prst="rect">
            <a:avLst/>
          </a:prstGeom>
          <a:noFill/>
        </p:spPr>
      </p:pic>
      <p:pic>
        <p:nvPicPr>
          <p:cNvPr id="1027" name="Picture 3" descr="C:\Documents and Settings\bae\Рабочий стол\скан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8680"/>
            <a:ext cx="4536504" cy="617461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11960" y="4221088"/>
            <a:ext cx="4680520" cy="2448272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Начало уч.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года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(после </a:t>
            </a:r>
            <a:r>
              <a:rPr lang="en-US" i="1" dirty="0" smtClean="0">
                <a:solidFill>
                  <a:schemeClr val="tx2">
                    <a:lumMod val="75000"/>
                  </a:schemeClr>
                </a:solidFill>
              </a:rPr>
              <a:t>Lessons 1, 2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r>
              <a:rPr lang="en-US" i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Вступительное письмо (стр.2 - 3)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Конец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I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четверти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“What is it like abroad?”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Конец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I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I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четверти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“The story of a famous person”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Конец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III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четверти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“What an adventure that would be!”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Конец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IV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четверти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“The incredible city “L”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“Happy English.ru” </a:t>
            </a:r>
            <a:r>
              <a:rPr lang="ru-RU" dirty="0" smtClean="0"/>
              <a:t>(5 класс)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79512" y="1556792"/>
            <a:ext cx="1368152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79512" y="5661248"/>
            <a:ext cx="1368152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483768" y="3645024"/>
            <a:ext cx="1368152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788024" y="2348880"/>
            <a:ext cx="1368152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948264" y="2492896"/>
            <a:ext cx="1368152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2987824" cy="257829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“New Millennium English”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ru-RU" dirty="0" smtClean="0"/>
              <a:t>5 класс</a:t>
            </a:r>
            <a:r>
              <a:rPr lang="en-US" dirty="0" smtClean="0"/>
              <a:t>)</a:t>
            </a:r>
            <a:endParaRPr lang="ru-RU" dirty="0"/>
          </a:p>
        </p:txBody>
      </p:sp>
      <p:pic>
        <p:nvPicPr>
          <p:cNvPr id="2050" name="Picture 2" descr="C:\Documents and Settings\bae\Рабочий стол\скан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60000">
            <a:off x="3472343" y="115548"/>
            <a:ext cx="5616623" cy="674285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2636912"/>
            <a:ext cx="3384376" cy="4009301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Начало уч.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года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(после </a:t>
            </a:r>
            <a:r>
              <a:rPr lang="en-US" i="1" dirty="0" smtClean="0">
                <a:solidFill>
                  <a:schemeClr val="tx2">
                    <a:lumMod val="75000"/>
                  </a:schemeClr>
                </a:solidFill>
              </a:rPr>
              <a:t>Lesson 1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r>
              <a:rPr lang="en-US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Вступительное письмо (стр.2 - 3)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Конец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I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четверти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“What is it like abroad?”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Конец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I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I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четверти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“The story of a famous person”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Конец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III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четверти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en-US" dirty="0">
                <a:solidFill>
                  <a:srgbClr val="FF0000"/>
                </a:solidFill>
              </a:rPr>
              <a:t>“The incredible city “</a:t>
            </a:r>
            <a:r>
              <a:rPr lang="en-US" dirty="0" smtClean="0">
                <a:solidFill>
                  <a:srgbClr val="FF0000"/>
                </a:solidFill>
              </a:rPr>
              <a:t>L” 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Конец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IV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четверти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en-US" dirty="0">
                <a:solidFill>
                  <a:srgbClr val="FF0000"/>
                </a:solidFill>
              </a:rPr>
              <a:t>“What an adventure that would be!”</a:t>
            </a:r>
            <a:endParaRPr lang="ru-RU" dirty="0">
              <a:solidFill>
                <a:srgbClr val="FF0000"/>
              </a:solidFill>
            </a:endParaRPr>
          </a:p>
          <a:p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635896" y="1268760"/>
            <a:ext cx="1296144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635896" y="4221088"/>
            <a:ext cx="1296144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707904" y="6381328"/>
            <a:ext cx="1296144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372200" y="3789040"/>
            <a:ext cx="1296144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372200" y="5949280"/>
            <a:ext cx="1296144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Y:\Titul-OKT\Буров\Rolic\Metabag2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851192"/>
            <a:ext cx="3744416" cy="52996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5796136" y="3501008"/>
            <a:ext cx="2024598" cy="1033708"/>
          </a:xfrm>
          <a:prstGeom prst="wedgeRoundRectCallout">
            <a:avLst>
              <a:gd name="adj1" fmla="val -44959"/>
              <a:gd name="adj2" fmla="val -87009"/>
              <a:gd name="adj3" fmla="val 16667"/>
            </a:avLst>
          </a:prstGeom>
          <a:solidFill>
            <a:srgbClr val="FF0066"/>
          </a:solidFill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ГОТОВИТСЯ К ВЫХОДУ!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152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p.vk.me/c627118/v627118776/41463/SCM1GGtyA1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828972" y="968570"/>
            <a:ext cx="6419056" cy="47151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pp.vk.me/c627118/v627118776/4146d/stiJaEGRbRQ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7236"/>
            <a:ext cx="4455144" cy="62784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4602361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Y:\Delo-New\ОГР\Казеичева (Бурова)\СОЦСЕТИ!!!\необходимые иллюстрации включая мои личные фотографии\Plakat24hour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8310" y="116632"/>
            <a:ext cx="3313098" cy="66247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184084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Где ещё можно купить книги?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2706" y="1700808"/>
            <a:ext cx="8136904" cy="4525963"/>
          </a:xfrm>
        </p:spPr>
        <p:txBody>
          <a:bodyPr>
            <a:normAutofit lnSpcReduction="10000"/>
          </a:bodyPr>
          <a:lstStyle/>
          <a:p>
            <a:r>
              <a:rPr lang="en-US" dirty="0">
                <a:hlinkClick r:id="rId2"/>
              </a:rPr>
              <a:t>http://www.ozon.ru/context/detail/id/137688423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- 5 класс</a:t>
            </a:r>
          </a:p>
          <a:p>
            <a:r>
              <a:rPr lang="en-US" dirty="0">
                <a:hlinkClick r:id="rId3"/>
              </a:rPr>
              <a:t>http://www.ozon.ru/context/detail/id/135962192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- 4 класс</a:t>
            </a:r>
          </a:p>
          <a:p>
            <a:r>
              <a:rPr lang="en-US" dirty="0">
                <a:hlinkClick r:id="rId4"/>
              </a:rPr>
              <a:t>http://www.labirint.ru/books/533052</a:t>
            </a:r>
            <a:r>
              <a:rPr lang="en-US" dirty="0" smtClean="0">
                <a:hlinkClick r:id="rId4"/>
              </a:rPr>
              <a:t>/</a:t>
            </a:r>
            <a:r>
              <a:rPr lang="ru-RU" dirty="0" smtClean="0"/>
              <a:t> - 4 класс </a:t>
            </a:r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my-shop.ru/shop/books/2320818.html</a:t>
            </a:r>
            <a:r>
              <a:rPr lang="ru-RU" dirty="0" smtClean="0"/>
              <a:t>- 4 класс</a:t>
            </a:r>
          </a:p>
          <a:p>
            <a:r>
              <a:rPr lang="ru-RU" dirty="0" smtClean="0"/>
              <a:t>И другие магазины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9975440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134250"/>
            <a:ext cx="8578410" cy="57218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3490"/>
            <a:ext cx="8229600" cy="100924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Апробация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en-US" sz="2200" dirty="0">
                <a:solidFill>
                  <a:srgbClr val="FF0000"/>
                </a:solidFill>
                <a:hlinkClick r:id="rId3"/>
              </a:rPr>
              <a:t>https://</a:t>
            </a:r>
            <a:r>
              <a:rPr lang="en-US" sz="2200" dirty="0" smtClean="0">
                <a:solidFill>
                  <a:srgbClr val="FF0000"/>
                </a:solidFill>
                <a:hlinkClick r:id="rId3"/>
              </a:rPr>
              <a:t>www.englishteachers.ru/forum/index.php?showtopic=3536</a:t>
            </a:r>
            <a:r>
              <a:rPr lang="ru-RU" sz="2200" dirty="0" smtClean="0">
                <a:solidFill>
                  <a:srgbClr val="FF0000"/>
                </a:solidFill>
              </a:rPr>
              <a:t> </a:t>
            </a:r>
            <a:endParaRPr lang="ru-RU" sz="2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7889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Метапредметные результаты ФГОС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9" y="1772816"/>
            <a:ext cx="800323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Это освоенные учащимися универсальные учебные действия (познавательные </a:t>
            </a:r>
            <a:r>
              <a:rPr lang="ru-RU" sz="4000" dirty="0" smtClean="0">
                <a:solidFill>
                  <a:srgbClr val="FF0000"/>
                </a:solidFill>
              </a:rPr>
              <a:t>/ когнитивные /</a:t>
            </a:r>
            <a:r>
              <a:rPr lang="ru-RU" sz="4000" dirty="0" smtClean="0"/>
              <a:t>, регулятивные </a:t>
            </a:r>
            <a:r>
              <a:rPr lang="ru-RU" sz="4000" dirty="0" smtClean="0">
                <a:solidFill>
                  <a:srgbClr val="FF0000"/>
                </a:solidFill>
              </a:rPr>
              <a:t>/метакогнитивные / </a:t>
            </a:r>
            <a:r>
              <a:rPr lang="ru-RU" sz="4000" dirty="0" smtClean="0"/>
              <a:t>и коммуникативные </a:t>
            </a:r>
            <a:r>
              <a:rPr lang="ru-RU" sz="4000" dirty="0" smtClean="0">
                <a:solidFill>
                  <a:srgbClr val="FF0000"/>
                </a:solidFill>
              </a:rPr>
              <a:t>/ социальные/</a:t>
            </a:r>
            <a:r>
              <a:rPr lang="ru-RU" sz="4000" dirty="0" smtClean="0"/>
              <a:t>)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4000" dirty="0" smtClean="0"/>
              <a:t>и межпредметные понятия.</a:t>
            </a:r>
          </a:p>
        </p:txBody>
      </p:sp>
    </p:spTree>
    <p:extLst>
      <p:ext uri="{BB962C8B-B14F-4D97-AF65-F5344CB8AC3E}">
        <p14:creationId xmlns="" xmlns:p14="http://schemas.microsoft.com/office/powerpoint/2010/main" val="202238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3619" y="176494"/>
            <a:ext cx="8348276" cy="147002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Серия пособий 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Метапредметный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портфель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667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(А.Е. Казеичева)</a:t>
            </a:r>
          </a:p>
        </p:txBody>
      </p:sp>
      <p:pic>
        <p:nvPicPr>
          <p:cNvPr id="17410" name="Picture 2" descr="Y:\Titul-OKT\Буров\Rolic\Metabag2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619" y="2063868"/>
            <a:ext cx="2039874" cy="2887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2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0759" y="2063869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21931" y="2362555"/>
            <a:ext cx="1944357" cy="2824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5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39587" y="2362555"/>
            <a:ext cx="2025372" cy="2824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3347864" y="5275612"/>
            <a:ext cx="2024598" cy="627797"/>
          </a:xfrm>
          <a:prstGeom prst="wedgeRoundRectCallout">
            <a:avLst>
              <a:gd name="adj1" fmla="val -47110"/>
              <a:gd name="adj2" fmla="val -74457"/>
              <a:gd name="adj3" fmla="val 16667"/>
            </a:avLst>
          </a:prstGeom>
          <a:solidFill>
            <a:srgbClr val="FF0066"/>
          </a:solidFill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НОВИНКА!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6180739" y="5228164"/>
            <a:ext cx="2024598" cy="627797"/>
          </a:xfrm>
          <a:prstGeom prst="wedgeRoundRectCallout">
            <a:avLst>
              <a:gd name="adj1" fmla="val 41068"/>
              <a:gd name="adj2" fmla="val -92953"/>
              <a:gd name="adj3" fmla="val 16667"/>
            </a:avLst>
          </a:prstGeom>
          <a:solidFill>
            <a:srgbClr val="FF0066"/>
          </a:solidFill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НОВИНКА!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514989" y="5275612"/>
            <a:ext cx="2024598" cy="1033708"/>
          </a:xfrm>
          <a:prstGeom prst="wedgeRoundRectCallout">
            <a:avLst>
              <a:gd name="adj1" fmla="val 3073"/>
              <a:gd name="adj2" fmla="val -81393"/>
              <a:gd name="adj3" fmla="val 16667"/>
            </a:avLst>
          </a:prstGeom>
          <a:solidFill>
            <a:srgbClr val="FF0066"/>
          </a:solidFill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ГОТОВИТСЯ К ВЫХОДУ!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178880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746"/>
    </mc:Choice>
    <mc:Fallback>
      <p:transition spd="slow" advTm="57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688" y="161725"/>
            <a:ext cx="8229600" cy="902016"/>
          </a:xfrm>
        </p:spPr>
        <p:txBody>
          <a:bodyPr/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“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Метапредметный портфель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”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63741"/>
            <a:ext cx="5256584" cy="485313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/>
              <a:t>Многофункциональная тетрадь</a:t>
            </a:r>
            <a:endParaRPr lang="en-US" sz="2400" b="1" dirty="0" smtClean="0"/>
          </a:p>
          <a:p>
            <a:pPr>
              <a:spcBef>
                <a:spcPts val="1200"/>
              </a:spcBef>
            </a:pPr>
            <a:r>
              <a:rPr lang="ru-RU" sz="2400" i="1" dirty="0" smtClean="0">
                <a:solidFill>
                  <a:srgbClr val="FF0000"/>
                </a:solidFill>
              </a:rPr>
              <a:t>Предметные результаты </a:t>
            </a:r>
            <a:r>
              <a:rPr lang="ru-RU" sz="2400" dirty="0" smtClean="0"/>
              <a:t>– английский язык (все задания построены на базе АЯ)</a:t>
            </a:r>
          </a:p>
          <a:p>
            <a:pPr>
              <a:spcBef>
                <a:spcPts val="1200"/>
              </a:spcBef>
            </a:pPr>
            <a:r>
              <a:rPr lang="ru-RU" sz="2400" i="1" dirty="0" smtClean="0">
                <a:solidFill>
                  <a:srgbClr val="FF0000"/>
                </a:solidFill>
              </a:rPr>
              <a:t>Метапредметные результаты </a:t>
            </a:r>
            <a:r>
              <a:rPr lang="ru-RU" sz="2400" dirty="0" smtClean="0"/>
              <a:t>– формат заданий (задания на большинство МР, с увеличением сложности)</a:t>
            </a:r>
          </a:p>
          <a:p>
            <a:pPr>
              <a:spcBef>
                <a:spcPts val="1200"/>
              </a:spcBef>
            </a:pPr>
            <a:r>
              <a:rPr lang="ru-RU" sz="2400" i="1" dirty="0" smtClean="0">
                <a:solidFill>
                  <a:srgbClr val="FF0000"/>
                </a:solidFill>
              </a:rPr>
              <a:t>Личностные результаты</a:t>
            </a:r>
            <a:r>
              <a:rPr lang="ru-RU" sz="2400" dirty="0" smtClean="0"/>
              <a:t> – воспитательная направленность заданий (формирование чувства сопереживания, толерантности, уважительного отношения к стране изучаемого языка и своей стране)</a:t>
            </a:r>
            <a:endParaRPr lang="ru-RU" sz="2400" dirty="0"/>
          </a:p>
        </p:txBody>
      </p:sp>
      <p:pic>
        <p:nvPicPr>
          <p:cNvPr id="4" name="Picture 2" descr="https://pp.vk.me/c630718/v630718776/3b5ac/rrna3kZzKV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3946" y="3789040"/>
            <a:ext cx="2736304" cy="2863574"/>
          </a:xfrm>
          <a:prstGeom prst="rect">
            <a:avLst/>
          </a:prstGeom>
          <a:noFill/>
        </p:spPr>
      </p:pic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3557" y="1464684"/>
            <a:ext cx="3634253" cy="232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424455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476672"/>
            <a:ext cx="4248472" cy="58508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62152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318"/>
            <a:ext cx="4345965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6318"/>
            <a:ext cx="4344955" cy="597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9797" y="3645024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560</Words>
  <Application>Microsoft Office PowerPoint</Application>
  <PresentationFormat>Экран (4:3)</PresentationFormat>
  <Paragraphs>59</Paragraphs>
  <Slides>47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Тема Office</vt:lpstr>
      <vt:lpstr>Формирование и мониторинг сформированности метапредметных действий  на занятиях английским языком  в 5 классе  (на примере серии пособий «Метапредметный портфель» издательства “Титул”)</vt:lpstr>
      <vt:lpstr>Слайд 2</vt:lpstr>
      <vt:lpstr>Слайд 3</vt:lpstr>
      <vt:lpstr>Типология стратегий обучения (по книге “Teaching children how to learn”  by Gail Ellis &amp; Nayr Ibrahim)</vt:lpstr>
      <vt:lpstr>Метапредметные результаты ФГОС</vt:lpstr>
      <vt:lpstr>Серия пособий “Метапредметный портфель”  (А.Е. Казеичева)</vt:lpstr>
      <vt:lpstr>“Метапредметный портфель”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Самопроверка</vt:lpstr>
      <vt:lpstr>Слайд 25</vt:lpstr>
      <vt:lpstr>Слайд 26</vt:lpstr>
      <vt:lpstr>Интересный квест</vt:lpstr>
      <vt:lpstr>Апробация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Как использовать Портфель?</vt:lpstr>
      <vt:lpstr>Когда использовать Метапредметный портфель?</vt:lpstr>
      <vt:lpstr>“Happy English.ru” (5 класс)</vt:lpstr>
      <vt:lpstr>“New Millennium English” (5 класс)</vt:lpstr>
      <vt:lpstr>Слайд 43</vt:lpstr>
      <vt:lpstr>Слайд 44</vt:lpstr>
      <vt:lpstr>Слайд 45</vt:lpstr>
      <vt:lpstr>Где ещё можно купить книги?</vt:lpstr>
      <vt:lpstr>Апробация https://www.englishteachers.ru/forum/index.php?showtopic=3536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и мониторинг сформированности метапредметных действий  на занятиях английским языком  в 5 классе  (на примере серии пособий «Метапредметный портфель» издательства “Титул”)</dc:title>
  <cp:lastModifiedBy>bae</cp:lastModifiedBy>
  <cp:revision>79</cp:revision>
  <dcterms:modified xsi:type="dcterms:W3CDTF">2016-09-22T11:52:30Z</dcterms:modified>
</cp:coreProperties>
</file>