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9" r:id="rId4"/>
    <p:sldId id="268" r:id="rId5"/>
    <p:sldId id="270" r:id="rId6"/>
    <p:sldId id="258" r:id="rId7"/>
    <p:sldId id="273" r:id="rId8"/>
    <p:sldId id="274" r:id="rId9"/>
    <p:sldId id="275" r:id="rId10"/>
    <p:sldId id="257" r:id="rId11"/>
    <p:sldId id="259" r:id="rId12"/>
    <p:sldId id="260" r:id="rId13"/>
    <p:sldId id="263" r:id="rId14"/>
    <p:sldId id="264" r:id="rId15"/>
    <p:sldId id="265" r:id="rId16"/>
    <p:sldId id="266" r:id="rId17"/>
    <p:sldId id="267" r:id="rId18"/>
    <p:sldId id="276" r:id="rId19"/>
    <p:sldId id="281" r:id="rId20"/>
    <p:sldId id="283" r:id="rId21"/>
    <p:sldId id="282" r:id="rId22"/>
    <p:sldId id="294" r:id="rId23"/>
    <p:sldId id="284" r:id="rId24"/>
    <p:sldId id="297" r:id="rId25"/>
    <p:sldId id="285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6" r:id="rId34"/>
    <p:sldId id="295" r:id="rId35"/>
    <p:sldId id="299" r:id="rId36"/>
    <p:sldId id="286" r:id="rId37"/>
    <p:sldId id="279" r:id="rId38"/>
    <p:sldId id="280" r:id="rId39"/>
    <p:sldId id="298" r:id="rId40"/>
    <p:sldId id="277" r:id="rId41"/>
    <p:sldId id="300" r:id="rId42"/>
    <p:sldId id="301" r:id="rId43"/>
    <p:sldId id="272" r:id="rId44"/>
    <p:sldId id="278" r:id="rId45"/>
    <p:sldId id="26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283" autoAdjust="0"/>
  </p:normalViewPr>
  <p:slideViewPr>
    <p:cSldViewPr>
      <p:cViewPr varScale="1">
        <p:scale>
          <a:sx n="91" d="100"/>
          <a:sy n="91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1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11.jpeg"/><Relationship Id="rId4" Type="http://schemas.openxmlformats.org/officeDocument/2006/relationships/image" Target="../media/image6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mobile_apps" TargetMode="External"/><Relationship Id="rId2" Type="http://schemas.openxmlformats.org/officeDocument/2006/relationships/hyperlink" Target="https://www.englishteachers.ru/forum/index.php?showforum=22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Wares?category=4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348880"/>
            <a:ext cx="8784976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Работаем по ФГОС ДО: средства достижения планируемых результатов освоения программы дошкольного образования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(на примере курсов и пособий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издательства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“Титул” 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для дошкольников</a:t>
            </a: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) </a:t>
            </a:r>
            <a:endParaRPr 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563888" y="188640"/>
            <a:ext cx="2330255" cy="14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301208"/>
            <a:ext cx="6400800" cy="12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Казеичева Алёна Евгеньевна,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заместитель руководителя Центра образовательных программ издательства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Титул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35253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339752" y="1268760"/>
            <a:ext cx="32403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20072" y="2276872"/>
            <a:ext cx="2808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55576" y="2636912"/>
            <a:ext cx="21602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851920" y="2996952"/>
            <a:ext cx="41044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83568" y="3284984"/>
            <a:ext cx="15841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23728" y="3645024"/>
            <a:ext cx="27363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267744" y="4005064"/>
            <a:ext cx="45365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99592" y="4653136"/>
            <a:ext cx="33843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76056" y="4653136"/>
            <a:ext cx="27363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99592" y="5013176"/>
            <a:ext cx="27363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ребенка на занятиях английским языком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Занятия английским языком способствуют: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развитию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слуха;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речевого аппарата;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абстрактного мышления;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формированию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умений взаимодействия со сверстниками и взрослыми;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 об окружающем мире;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 социокультурных аспектов общения;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ребенка на занятиях английским языком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362950" cy="4525963"/>
          </a:xfrm>
        </p:spPr>
        <p:txBody>
          <a:bodyPr rtlCol="0">
            <a:normAutofit/>
          </a:bodyPr>
          <a:lstStyle/>
          <a:p>
            <a:pPr marL="0" indent="0">
              <a:buNone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Занятия английским языком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дают,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как и занятия в других предметных сферах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возможность развития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познавательного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развития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моторики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 мелкой моторики;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ечевого развития; 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художественно-эстетического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развития.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88640"/>
            <a:ext cx="7524328" cy="864096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Курс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12 шагов к английскому языку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60000"/>
              </a:lnSpc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(Р.П. Мильруд, Н.А. Юшина)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628800"/>
            <a:ext cx="159365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24744"/>
            <a:ext cx="1592561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692696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509120"/>
            <a:ext cx="158553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160503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501008"/>
            <a:ext cx="1601005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s://www.englishteachers.ru/uploadedfiles/waresimgs/5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3068960"/>
            <a:ext cx="158902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Y:\Delo\ОГР\Буров\TIT_Logo_kvadrat.png"/>
          <p:cNvPicPr/>
          <p:nvPr/>
        </p:nvPicPr>
        <p:blipFill>
          <a:blip r:embed="rId10" cstate="print"/>
          <a:srcRect t="16071" b="18750"/>
          <a:stretch>
            <a:fillRect/>
          </a:stretch>
        </p:blipFill>
        <p:spPr bwMode="auto">
          <a:xfrm>
            <a:off x="6588224" y="5301208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вал 14"/>
          <p:cNvSpPr/>
          <p:nvPr/>
        </p:nvSpPr>
        <p:spPr>
          <a:xfrm>
            <a:off x="395536" y="306896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7544" y="530120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187" y="260647"/>
            <a:ext cx="8744052" cy="1224137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Стихи и загадки</a:t>
            </a: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(Ю. Г. Курбанова)</a:t>
            </a:r>
          </a:p>
          <a:p>
            <a:pPr>
              <a:buNone/>
            </a:pPr>
            <a:endParaRPr lang="ru-RU" altLang="ru-RU" dirty="0" smtClean="0"/>
          </a:p>
        </p:txBody>
      </p:sp>
      <p:pic>
        <p:nvPicPr>
          <p:cNvPr id="10" name="Рисунок 9" descr="C:\Users\Alexey\Desktop\Обложки\Kur_Colour_Cover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8840">
            <a:off x="6716940" y="2210584"/>
            <a:ext cx="2160414" cy="3068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Alexey\Desktop\Обложки\Kur_Fish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81068">
            <a:off x="5054365" y="2013676"/>
            <a:ext cx="2175002" cy="3084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Alexey\Desktop\Обложки\Kur_Animal_Cover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419871" y="1988840"/>
            <a:ext cx="2208291" cy="3070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Alexey\Desktop\Обложки\Kur_Bird_Cove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6819">
            <a:off x="1881046" y="2031752"/>
            <a:ext cx="2179860" cy="3043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C:\Users\Alexey\Desktop\Обложки\Kur_Toy_Cov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80437">
            <a:off x="217801" y="2221853"/>
            <a:ext cx="2195281" cy="305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Y:\Delo\ОГР\Буров\TIT_Logo_kvadrat.png"/>
          <p:cNvPicPr/>
          <p:nvPr/>
        </p:nvPicPr>
        <p:blipFill>
          <a:blip r:embed="rId7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6732240" y="62068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6768752" cy="701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Пособия с мобильными приложениями         </a:t>
            </a:r>
          </a:p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(А. В. Конобеев)</a:t>
            </a:r>
            <a:endParaRPr lang="ru-RU" altLang="ru-RU" sz="28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64288" y="90872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Alexey\Desktop\Обложки\KAV_Toys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504" y="371703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285293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Alexey\Desktop\Обложки\KAV_Animal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Alexey\Desktop\Обложки\KAV_I_can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779912" y="119675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Alexey\Desktop\Обложки\KAV_Birds.jpg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4048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Alexey\Desktop\Обложки\KAV_Seasons.jpg"/>
          <p:cNvPicPr/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68144" y="292494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Alexey\Desktop\Обложки\KAV_Colours.jpg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308304" y="364502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Y:\Delo\ОГР\Буров\TIT_Logo_kvadrat.png"/>
          <p:cNvPicPr/>
          <p:nvPr/>
        </p:nvPicPr>
        <p:blipFill>
          <a:blip r:embed="rId9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www.englishteachers.ru/uploadedfiles/waresimgs/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28800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5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789040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780928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71703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3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988840"/>
            <a:ext cx="3084415" cy="2238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s://www.englishteachers.ru/uploadedfiles/waresimgs/5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365104"/>
            <a:ext cx="3024336" cy="219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564904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3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www.englishteachers.ru/uploadedfiles/waresimgs/5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5" y="1916832"/>
            <a:ext cx="3104487" cy="2249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s://www.englishteachers.ru/uploadedfiles/waresimgs/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93096"/>
            <a:ext cx="3312368" cy="240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636912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52936"/>
            <a:ext cx="6691235" cy="323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51920" y="76470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3605">
            <a:off x="467544" y="404664"/>
            <a:ext cx="159280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dirty="0" smtClean="0">
                <a:latin typeface="Monotype Corsiva" pitchFamily="66" charset="0"/>
              </a:rPr>
              <a:t>«Один шаг в обучении </a:t>
            </a:r>
            <a:r>
              <a:rPr lang="ru-RU" sz="4400" dirty="0" smtClean="0">
                <a:latin typeface="Monotype Corsiva" pitchFamily="66" charset="0"/>
              </a:rPr>
              <a:t>может </a:t>
            </a:r>
            <a:r>
              <a:rPr lang="ru-RU" sz="4400" dirty="0" smtClean="0">
                <a:latin typeface="Monotype Corsiva" pitchFamily="66" charset="0"/>
              </a:rPr>
              <a:t>означать сто шагов в </a:t>
            </a:r>
            <a:r>
              <a:rPr lang="ru-RU" sz="4400" dirty="0" smtClean="0">
                <a:latin typeface="Monotype Corsiva" pitchFamily="66" charset="0"/>
              </a:rPr>
              <a:t>развитии»</a:t>
            </a: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книги Л.С. Выготского «Мышление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речь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68144" y="404664"/>
            <a:ext cx="223224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FFFFCC"/>
                </a:solidFill>
              </a:rPr>
              <a:t>Пазлы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6835" t="9194" r="6508" b="6054"/>
          <a:stretch>
            <a:fillRect/>
          </a:stretch>
        </p:blipFill>
        <p:spPr bwMode="auto">
          <a:xfrm rot="5400000">
            <a:off x="3254950" y="857618"/>
            <a:ext cx="4752528" cy="643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b="39575"/>
          <a:stretch/>
        </p:blipFill>
        <p:spPr>
          <a:xfrm>
            <a:off x="3504934" y="445075"/>
            <a:ext cx="5156120" cy="4280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501317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8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88640"/>
            <a:ext cx="4663484" cy="6375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3193">
            <a:off x="311783" y="342047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4797152"/>
            <a:ext cx="381642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6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404664"/>
            <a:ext cx="4176464" cy="5779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177190">
            <a:off x="482019" y="441704"/>
            <a:ext cx="1944216" cy="2703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79512" y="4797152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9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:\Titul-OKT\Бурова Алёна\Propisi-gerl41-E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573016"/>
            <a:ext cx="4597825" cy="3129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5" name="Picture 3" descr="Y:\Titul-OKT\Бурова Алёна\Propisi-gerl39-ENG.png"/>
          <p:cNvPicPr>
            <a:picLocks noChangeAspect="1" noChangeArrowheads="1"/>
          </p:cNvPicPr>
          <p:nvPr/>
        </p:nvPicPr>
        <p:blipFill>
          <a:blip r:embed="rId3" cstate="print">
            <a:lum bright="8000" contrast="-7000"/>
          </a:blip>
          <a:srcRect/>
          <a:stretch>
            <a:fillRect/>
          </a:stretch>
        </p:blipFill>
        <p:spPr bwMode="auto">
          <a:xfrm>
            <a:off x="4067944" y="332656"/>
            <a:ext cx="4265389" cy="3088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48000"/>
              </a:srgbClr>
            </a:outerShdw>
          </a:effectLst>
        </p:spPr>
      </p:pic>
      <p:pic>
        <p:nvPicPr>
          <p:cNvPr id="4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60648"/>
            <a:ext cx="267839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996952"/>
            <a:ext cx="3312368" cy="11521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31826"/>
            <a:ext cx="7027481" cy="5368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131840" y="33265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32968" r="546"/>
          <a:stretch>
            <a:fillRect/>
          </a:stretch>
        </p:blipFill>
        <p:spPr bwMode="auto">
          <a:xfrm>
            <a:off x="2843808" y="1412776"/>
            <a:ext cx="5112568" cy="4908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131840" y="33265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4798" y="1484784"/>
            <a:ext cx="5413388" cy="501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Toy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0437">
            <a:off x="367155" y="243986"/>
            <a:ext cx="1891308" cy="2635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131840" y="332656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b="18828"/>
          <a:stretch>
            <a:fillRect/>
          </a:stretch>
        </p:blipFill>
        <p:spPr bwMode="auto">
          <a:xfrm>
            <a:off x="4283968" y="404664"/>
            <a:ext cx="4449334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376467">
            <a:off x="397671" y="259004"/>
            <a:ext cx="1653713" cy="2299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544522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1376" b="908"/>
          <a:stretch>
            <a:fillRect/>
          </a:stretch>
        </p:blipFill>
        <p:spPr bwMode="auto">
          <a:xfrm>
            <a:off x="1835696" y="1556792"/>
            <a:ext cx="691347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AV_Animal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1116191">
            <a:off x="255310" y="292499"/>
            <a:ext cx="1637518" cy="22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563888" y="40466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6896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ФГОС </a:t>
            </a:r>
            <a:r>
              <a:rPr lang="ru-RU" dirty="0">
                <a:solidFill>
                  <a:schemeClr val="bg1"/>
                </a:solidFill>
              </a:rPr>
              <a:t>ДО определяет в качестве главной цели занятий развитие личности учащихся, предупреждая против контроля усвоения дошкольниками предметных знаний. Главное - развитие личности и укрепление детского желания учиться дальше.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302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1406" b="1610"/>
          <a:stretch>
            <a:fillRect/>
          </a:stretch>
        </p:blipFill>
        <p:spPr bwMode="auto">
          <a:xfrm>
            <a:off x="1619672" y="1556792"/>
            <a:ext cx="359127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1415" b="933"/>
          <a:stretch>
            <a:fillRect/>
          </a:stretch>
        </p:blipFill>
        <p:spPr bwMode="auto">
          <a:xfrm>
            <a:off x="5148064" y="1556792"/>
            <a:ext cx="377986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lexey\Desktop\Обложки\KAV_Season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 rot="21377190">
            <a:off x="183083" y="185826"/>
            <a:ext cx="1686853" cy="2289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63888" y="40466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60648"/>
            <a:ext cx="4705801" cy="6452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3906">
            <a:off x="355054" y="381876"/>
            <a:ext cx="1872208" cy="257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4509120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05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3906">
            <a:off x="346880" y="388768"/>
            <a:ext cx="1785032" cy="245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4437112"/>
            <a:ext cx="3177308" cy="14401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45081"/>
            <a:ext cx="4692402" cy="6489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7504" y="3212976"/>
            <a:ext cx="381642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4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1562" y="1700809"/>
            <a:ext cx="7428525" cy="503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2483">
            <a:off x="194613" y="189147"/>
            <a:ext cx="1562820" cy="215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95736" y="116632"/>
            <a:ext cx="381642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99992" y="908720"/>
            <a:ext cx="381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воображения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11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188640"/>
            <a:ext cx="4722465" cy="652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83193">
            <a:off x="311783" y="342047"/>
            <a:ext cx="1833148" cy="2522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1520" y="4941168"/>
            <a:ext cx="381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воображения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284984"/>
            <a:ext cx="381642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внимания и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43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348880"/>
            <a:ext cx="5274940" cy="39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283968" y="548680"/>
            <a:ext cx="3816424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внимания и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522283">
            <a:off x="5143133" y="2333366"/>
            <a:ext cx="2859397" cy="4094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4" name="Рисунок 3" descr="C:\Users\Alexey\Desktop\Обложки\Kur_Bird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6819">
            <a:off x="291008" y="193678"/>
            <a:ext cx="1662068" cy="2320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00974">
            <a:off x="1851995" y="1782090"/>
            <a:ext cx="2791206" cy="388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9776">
            <a:off x="3830976" y="1174998"/>
            <a:ext cx="1714349" cy="171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1916832"/>
            <a:ext cx="3123597" cy="4259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3476">
            <a:off x="2192797" y="1494345"/>
            <a:ext cx="1852450" cy="1726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24552">
            <a:off x="251520" y="188640"/>
            <a:ext cx="159321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995936" y="188640"/>
            <a:ext cx="4392488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501008"/>
            <a:ext cx="5313065" cy="3102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2852936"/>
            <a:ext cx="6547265" cy="381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92696"/>
            <a:ext cx="5692145" cy="2217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932040" y="116632"/>
            <a:ext cx="3888432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Игры с заданиями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8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2341">
            <a:off x="251520" y="3284984"/>
            <a:ext cx="1592561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865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11935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9870" y="1060136"/>
            <a:ext cx="4108326" cy="567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 descr="Y:\Delo-New\Oblozhki\Titul\Small\Kur_Colour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69453">
            <a:off x="7068167" y="136984"/>
            <a:ext cx="1875827" cy="2581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403648" y="116632"/>
            <a:ext cx="5328592" cy="6926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20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172450" cy="599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4221088"/>
            <a:ext cx="8496944" cy="18722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24744"/>
            <a:ext cx="8496944" cy="2304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33264"/>
            <a:ext cx="4732282" cy="642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3284984"/>
            <a:ext cx="3888432" cy="136815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социокультурного аспекта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0648"/>
            <a:ext cx="4921634" cy="643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5\12 шагов к английскому языку обложка часть 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8812">
            <a:off x="417871" y="233366"/>
            <a:ext cx="1752881" cy="237626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3284984"/>
            <a:ext cx="3888432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Положительное отношение к миру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Способность сопереживать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16632"/>
            <a:ext cx="4748116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79512" y="4653136"/>
            <a:ext cx="3888432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Способность сопереживать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39939" name="Picture 3" descr="Y:\Delo-New\ОГР\Казеичева (Бурова)\РЕКЛАМА\teachlearnlanguages.com\12 шагов к АЯ\Курс ''12 шагов к английскому языку'' ТИТУЛ\12 шагов к английскому языку (Р.П.Мильруд, Н.А.Юшина) Часть 6\12 шагов к английскому языку обложка часть 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54497">
            <a:off x="640513" y="253048"/>
            <a:ext cx="2077777" cy="2811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8072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971600" y="1196752"/>
            <a:ext cx="7272808" cy="5328592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Любая деятельность обладает ресурсом для развития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(см. 1-й слайд с изречением Л.С.Выготского).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ФГОС ДО направлен на развитие ребенка.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Целевые ориентиры, прописанные во ФГОС ДО даются для того, чтобы направить деятельность по развитию ребенка в определенное русло. Однако, указанные ориентиры не являются объектом для оценки или мониторинга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(см. п.4.3 ФГОС ДО).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Развивающие пособия являются отличным подспорьем для достижения намеченных ФГОС ДО ориентиров.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bae\Рабочий стол\титул в вк.JPG"/>
          <p:cNvPicPr>
            <a:picLocks noChangeAspect="1" noChangeArrowheads="1"/>
          </p:cNvPicPr>
          <p:nvPr/>
        </p:nvPicPr>
        <p:blipFill>
          <a:blip r:embed="rId2" cstate="print"/>
          <a:srcRect l="17097"/>
          <a:stretch>
            <a:fillRect/>
          </a:stretch>
        </p:blipFill>
        <p:spPr bwMode="auto">
          <a:xfrm>
            <a:off x="467544" y="-1"/>
            <a:ext cx="5976664" cy="5495537"/>
          </a:xfrm>
          <a:prstGeom prst="rect">
            <a:avLst/>
          </a:prstGeom>
          <a:noFill/>
        </p:spPr>
      </p:pic>
      <p:pic>
        <p:nvPicPr>
          <p:cNvPr id="35843" name="Picture 3" descr="C:\Documents and Settings\bae\Рабочий стол\титул в фб.JPG"/>
          <p:cNvPicPr>
            <a:picLocks noChangeAspect="1" noChangeArrowheads="1"/>
          </p:cNvPicPr>
          <p:nvPr/>
        </p:nvPicPr>
        <p:blipFill>
          <a:blip r:embed="rId3" cstate="print"/>
          <a:srcRect b="36197"/>
          <a:stretch>
            <a:fillRect/>
          </a:stretch>
        </p:blipFill>
        <p:spPr bwMode="auto">
          <a:xfrm>
            <a:off x="251520" y="2132856"/>
            <a:ext cx="8371732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Дополнительная </a:t>
            </a:r>
            <a:r>
              <a:rPr lang="ru-RU" dirty="0" smtClean="0"/>
              <a:t>информация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Общение с авторами и методистами: </a:t>
            </a:r>
            <a:r>
              <a:rPr lang="en-US" smtClean="0">
                <a:hlinkClick r:id="rId2"/>
              </a:rPr>
              <a:t>https://www.englishteachers.ru/forum/index.php?showforum=223</a:t>
            </a:r>
            <a:r>
              <a:rPr lang="ru-RU" smtClean="0"/>
              <a:t> </a:t>
            </a:r>
          </a:p>
          <a:p>
            <a:r>
              <a:rPr lang="ru-RU" smtClean="0"/>
              <a:t>Бесплатные мобильные приложения: </a:t>
            </a:r>
            <a:r>
              <a:rPr lang="en-US" smtClean="0">
                <a:hlinkClick r:id="rId3"/>
              </a:rPr>
              <a:t>https://www.englishteachers.ru/mobile_apps</a:t>
            </a:r>
            <a:r>
              <a:rPr lang="ru-RU" smtClean="0"/>
              <a:t> </a:t>
            </a:r>
          </a:p>
          <a:p>
            <a:r>
              <a:rPr lang="ru-RU" smtClean="0"/>
              <a:t>Интернет-магазин </a:t>
            </a:r>
            <a:r>
              <a:rPr lang="en-US" smtClean="0">
                <a:hlinkClick r:id="rId4"/>
              </a:rPr>
              <a:t>https://www.englishteachers.ru/Wares?category=45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81128"/>
            <a:ext cx="8229600" cy="154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80850"/>
          <a:stretch>
            <a:fillRect/>
          </a:stretch>
        </p:blipFill>
        <p:spPr bwMode="auto">
          <a:xfrm>
            <a:off x="251520" y="3501008"/>
            <a:ext cx="8315500" cy="77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836712"/>
            <a:ext cx="8597262" cy="238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93679"/>
          <a:stretch>
            <a:fillRect/>
          </a:stretch>
        </p:blipFill>
        <p:spPr bwMode="auto">
          <a:xfrm>
            <a:off x="107504" y="476672"/>
            <a:ext cx="8172450" cy="37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404664"/>
            <a:ext cx="8496944" cy="2880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365104"/>
            <a:ext cx="8496944" cy="194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476672"/>
          <a:ext cx="8712968" cy="60603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288"/>
                <a:gridCol w="6120680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Образовательные области развития по ФГОС ДО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Требуется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58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Социально-коммуникативное </a:t>
                      </a: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Усвоение норм моральных и нравственных ценностей, развитие общения и взаимодействия, становление самостоятельности, саморегуляции,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интеллекта. 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интересов детей, любознательности, познавательной мотивации, воображения, творческой активности, формирование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первичных представлений о себе, др. людях и окружающем мире, о социокультурных ценностях нашего народа.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688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Речевое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Владение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речью как средством общения, обогащение активного словаря, развитие грамматически правильной связной речи, речевого творчества, знакомство с книжной культурой, детской литературой.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688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Художественно-эстетическое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Становление эстетического отношения к окружающему миру, восприятие музыки, художественной литературы, реализация творческой деятельности.</a:t>
                      </a:r>
                      <a:endParaRPr lang="ru-RU" sz="17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8037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двигательной деятельности,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крупной и мелкой моторики, овладение подвижными играми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правилами, становление ценностей ЗОЖ (с  его нормами и правилами).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98532" cy="6245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8496944" cy="194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293096"/>
            <a:ext cx="8496944" cy="22322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29600" cy="252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96952"/>
            <a:ext cx="7992888" cy="350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380312" y="2348880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052736"/>
            <a:ext cx="8496944" cy="17281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077072"/>
            <a:ext cx="8496944" cy="25922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797093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347864" y="1052736"/>
            <a:ext cx="50405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87824" y="2564904"/>
            <a:ext cx="44644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979712" y="3284984"/>
            <a:ext cx="64087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55576" y="3645024"/>
            <a:ext cx="75608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572000" y="4365104"/>
            <a:ext cx="2808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195736" y="4725144"/>
            <a:ext cx="30963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652120" y="5085184"/>
            <a:ext cx="28083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83568" y="5445224"/>
            <a:ext cx="12596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123728" y="6165304"/>
            <a:ext cx="40324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63688" y="1844824"/>
            <a:ext cx="61926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520</Words>
  <Application>Microsoft Office PowerPoint</Application>
  <PresentationFormat>Экран (4:3)</PresentationFormat>
  <Paragraphs>86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Работаем по ФГОС ДО: средства достижения планируемых результатов освоения программы дошкольного образования  (на примере курсов и пособий издательства “Титул” для дошкольников) 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Развитие ребенка на занятиях английским языком</vt:lpstr>
      <vt:lpstr>Развитие ребенка на занятиях английским языком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Выводы</vt:lpstr>
      <vt:lpstr>Слайд 44</vt:lpstr>
      <vt:lpstr>Дополнительная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Работаем по ФГОС ДО: средства достижения планируемых результатов освоения программы дошкольного образования  (на примере курсов и пособий издательства “Титул” для дошкольников) </dc:title>
  <cp:lastModifiedBy>bae</cp:lastModifiedBy>
  <cp:revision>60</cp:revision>
  <dcterms:modified xsi:type="dcterms:W3CDTF">2016-03-09T16:06:45Z</dcterms:modified>
</cp:coreProperties>
</file>