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3" r:id="rId3"/>
    <p:sldId id="343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7" r:id="rId12"/>
    <p:sldId id="338" r:id="rId13"/>
    <p:sldId id="346" r:id="rId14"/>
    <p:sldId id="344" r:id="rId15"/>
    <p:sldId id="336" r:id="rId16"/>
    <p:sldId id="339" r:id="rId17"/>
    <p:sldId id="345" r:id="rId18"/>
    <p:sldId id="340" r:id="rId19"/>
    <p:sldId id="341" r:id="rId20"/>
    <p:sldId id="291" r:id="rId21"/>
    <p:sldId id="347" r:id="rId22"/>
    <p:sldId id="32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F02F1-5DDB-49F2-8346-54BFBB665F0E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28CC6-7EC9-40F9-BFB7-70626B30E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19EEC-7358-4C89-B3BF-494CA8E416DF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D7EFD-378D-4BDB-838C-F9CC0313F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1CB9-A53C-4105-8090-22F48813E3B0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B037-C737-4E57-A750-A47392E16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5C709-01EE-4809-B6B2-C14CC4342819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2515-0F28-4DB3-9A03-1EA549787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9ECE2-05B6-4A69-9516-D8FA56536435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35744-306C-4755-8BC8-FD00BF47B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97ACA-17DD-456E-98D8-6F5160D955FD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1F3CC-E9E1-4C40-989B-BBAE1AA6D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88931-279A-455E-AFD7-E16B95A8E05A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CD7C-D2F2-49D2-9A2A-489003987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77987-14C3-4FE2-BF00-53A99CFFE70A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919C4-16CA-42DD-B11F-26F96C06A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14473-FAAD-427D-B3C6-C1DFADA6FF21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1DEFB-FACE-4F1D-8803-A4005595F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F3F3-49D3-448A-A930-79355EA0FD84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DACA8-96F8-42BD-90E3-8A0F34CC4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2C92E-404A-4B31-B000-35AC2285C694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D8E6B-C67A-4C68-BB31-0A978286D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9CD9-6725-4271-8983-F3034327D83B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F696-6563-4AC3-A9DA-4F914135A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DB6212-F358-4C10-9287-AC8D9057DCFF}" type="datetimeFigureOut">
              <a:rPr lang="ru-RU"/>
              <a:pPr>
                <a:defRPr/>
              </a:pPr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AAA229-A497-4C52-8E4B-695167676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ikabu.ru/story/9_muzeev_mira_kotoryie_mozhno_posetit_ne_vyikhodya_iz_doma_4733627" TargetMode="External"/><Relationship Id="rId2" Type="http://schemas.openxmlformats.org/officeDocument/2006/relationships/hyperlink" Target="http://journal-shkolniku.ru/virtual-ekskursii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ics-ru.jelastic.regruhosting.ru/?p=34299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Формирование </a:t>
            </a:r>
            <a:r>
              <a:rPr lang="ru-RU" b="1" dirty="0" err="1"/>
              <a:t>ИКТ-компетенции</a:t>
            </a:r>
            <a:r>
              <a:rPr lang="ru-RU" b="1" dirty="0"/>
              <a:t> на занятиях английским языком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229200"/>
            <a:ext cx="5580112" cy="139256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Буров Илья Михайлович</a:t>
            </a:r>
            <a:br>
              <a:rPr lang="ru-RU" dirty="0"/>
            </a:br>
            <a:r>
              <a:rPr lang="ru-RU" dirty="0"/>
              <a:t>ведущий методист издательства «Титул»</a:t>
            </a:r>
          </a:p>
        </p:txBody>
      </p:sp>
      <p:pic>
        <p:nvPicPr>
          <p:cNvPr id="2052" name="Рисунок 3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475" y="188913"/>
            <a:ext cx="22590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2449"/>
            <a:ext cx="8424936" cy="608195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34096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Грамматика</a:t>
            </a:r>
          </a:p>
        </p:txBody>
      </p:sp>
      <p:pic>
        <p:nvPicPr>
          <p:cNvPr id="4" name="Picture 3" descr="Y:\Delo-New\Oblozhki\OKT\big\Heru2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5101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15616" y="-33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Говорение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92696"/>
            <a:ext cx="8381580" cy="6020231"/>
          </a:xfrm>
          <a:prstGeom prst="rect">
            <a:avLst/>
          </a:prstGeom>
        </p:spPr>
      </p:pic>
      <p:pic>
        <p:nvPicPr>
          <p:cNvPr id="4" name="Picture 3" descr="Y:\Delo-New\Oblozhki\OKT\big\Heru2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2633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608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Говорение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7987264" cy="5884933"/>
          </a:xfrm>
          <a:prstGeom prst="rect">
            <a:avLst/>
          </a:prstGeom>
        </p:spPr>
      </p:pic>
      <p:pic>
        <p:nvPicPr>
          <p:cNvPr id="4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16632"/>
            <a:ext cx="1728192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8580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>ИКТ-компетентность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/>
              <a:t>ФГОС ООО:</a:t>
            </a:r>
            <a:br>
              <a:rPr lang="ru-RU" sz="3600" dirty="0"/>
            </a:br>
            <a:r>
              <a:rPr lang="ru-RU" sz="3600" dirty="0"/>
              <a:t>- умение использовать средства информационных и коммуникационных технологий в решении когнитивных, коммуникативных и организационных задач с соблюдением требований эргономики, техники безопасности, гигиены, ресурсосбережения, правовых и этических норм информационной безопасности.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>ИКТ-компетентность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/>
              <a:t>Примерная программа 5-9:</a:t>
            </a:r>
            <a:br>
              <a:rPr lang="ru-RU" sz="3600" dirty="0"/>
            </a:br>
            <a:r>
              <a:rPr lang="ru-RU" sz="3600" dirty="0"/>
              <a:t>- работать с разными источниками на иностранном языке: справочными материалами, словарями, </a:t>
            </a:r>
            <a:r>
              <a:rPr lang="ru-RU" sz="3600" dirty="0" err="1"/>
              <a:t>интернет-ресурсами</a:t>
            </a:r>
            <a:r>
              <a:rPr lang="ru-RU" sz="3600" dirty="0"/>
              <a:t>, литературой.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34096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Грамматика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32" y="908720"/>
            <a:ext cx="7956376" cy="5745421"/>
          </a:xfrm>
          <a:prstGeom prst="rect">
            <a:avLst/>
          </a:prstGeom>
        </p:spPr>
      </p:pic>
      <p:pic>
        <p:nvPicPr>
          <p:cNvPr id="4" name="Picture 6" descr="Y:\Delo-New\Oblozhki\OKT\big\Heru8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963837" cy="1963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98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41942" y="0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Говорение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323981" cy="6083220"/>
          </a:xfrm>
          <a:prstGeom prst="rect">
            <a:avLst/>
          </a:prstGeom>
        </p:spPr>
      </p:pic>
      <p:pic>
        <p:nvPicPr>
          <p:cNvPr id="4" name="Picture 8" descr="Y:\Delo-New\Oblozhki\OKT\big\HEru5(4)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8380" y="53244"/>
            <a:ext cx="2088232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5323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Практические решения для формирования </a:t>
            </a:r>
            <a:r>
              <a:rPr lang="ru-RU" dirty="0" err="1"/>
              <a:t>ИКТ-комптенции</a:t>
            </a:r>
            <a:r>
              <a:rPr lang="ru-RU" dirty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применение обучающих компьютерных программ к учебникам;</a:t>
            </a:r>
          </a:p>
          <a:p>
            <a:r>
              <a:rPr lang="ru-RU" dirty="0"/>
              <a:t>разработка с учащимися презентаций для выступлений (доклад, проект и т.д.);</a:t>
            </a:r>
          </a:p>
          <a:p>
            <a:r>
              <a:rPr lang="ru-RU" dirty="0"/>
              <a:t>проведение </a:t>
            </a:r>
            <a:r>
              <a:rPr lang="ru-RU" dirty="0" err="1"/>
              <a:t>онлайн-экскурсий</a:t>
            </a:r>
            <a:r>
              <a:rPr lang="ru-RU" dirty="0"/>
              <a:t>;</a:t>
            </a:r>
          </a:p>
          <a:p>
            <a:r>
              <a:rPr lang="ru-RU" dirty="0"/>
              <a:t>использование электронных учебников и т.д.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Говорение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40" y="665312"/>
            <a:ext cx="8316416" cy="6028218"/>
          </a:xfrm>
          <a:prstGeom prst="rect">
            <a:avLst/>
          </a:prstGeom>
        </p:spPr>
      </p:pic>
      <p:pic>
        <p:nvPicPr>
          <p:cNvPr id="4" name="Picture 2" descr="Y:\Delo-New\Oblozhki\OKT\big\EE10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80020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75928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116632"/>
            <a:ext cx="6934248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Говорение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79996"/>
            <a:ext cx="8424936" cy="6150769"/>
          </a:xfrm>
          <a:prstGeom prst="rect">
            <a:avLst/>
          </a:prstGeom>
        </p:spPr>
      </p:pic>
      <p:pic>
        <p:nvPicPr>
          <p:cNvPr id="4" name="Picture 2" descr="Y:\Delo-New\Oblozhki\OKT\big\EE10_CD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9522" y="40362"/>
            <a:ext cx="180020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981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>Задачи современной школы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/>
              <a:t>Формировать у учащихся способность действовать и быть успешными в условиях динамично развивающегося мира.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>Помощь в подготовке презентаций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71" t="2224" r="22271" b="21409"/>
          <a:stretch/>
        </p:blipFill>
        <p:spPr>
          <a:xfrm>
            <a:off x="1346151" y="1412776"/>
            <a:ext cx="6624736" cy="51288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Ресурсы для </a:t>
            </a:r>
            <a:r>
              <a:rPr lang="ru-RU" dirty="0" err="1"/>
              <a:t>онлайн-экскурсий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http://journal-shkolniku.ru/virtual-ekskursii.html</a:t>
            </a:r>
            <a:r>
              <a:rPr lang="ru-RU" dirty="0"/>
              <a:t> хорошая подборка ресурсов для </a:t>
            </a:r>
            <a:r>
              <a:rPr lang="ru-RU" dirty="0" err="1"/>
              <a:t>онлайн-экскурсий</a:t>
            </a:r>
            <a:r>
              <a:rPr lang="ru-RU" dirty="0"/>
              <a:t>;</a:t>
            </a:r>
          </a:p>
          <a:p>
            <a:r>
              <a:rPr lang="en-US" dirty="0">
                <a:hlinkClick r:id="rId3"/>
              </a:rPr>
              <a:t>http://pikabu.ru/story/9_muzeev_mira_kotoryie_mozhno_posetit_ne_vyikhodya_iz_doma_4733627</a:t>
            </a:r>
            <a:r>
              <a:rPr lang="ru-RU" dirty="0"/>
              <a:t> - 9 иностранных музеев;</a:t>
            </a:r>
          </a:p>
          <a:p>
            <a:r>
              <a:rPr lang="en-US" dirty="0">
                <a:hlinkClick r:id="rId4"/>
              </a:rPr>
              <a:t>http://pics-ru.jelastic.regruhosting.ru/?p=34299</a:t>
            </a:r>
            <a:r>
              <a:rPr lang="ru-RU" dirty="0"/>
              <a:t> музеи мира (подборка);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/>
          <a:lstStyle/>
          <a:p>
            <a:r>
              <a:rPr lang="ru-RU" dirty="0"/>
              <a:t>Не стоит бояться применять </a:t>
            </a:r>
            <a:r>
              <a:rPr lang="ru-RU" dirty="0" err="1"/>
              <a:t>ИКТ-технологии</a:t>
            </a:r>
            <a:r>
              <a:rPr lang="ru-RU" dirty="0"/>
              <a:t> на уроках;</a:t>
            </a:r>
          </a:p>
          <a:p>
            <a:r>
              <a:rPr lang="ru-RU" dirty="0"/>
              <a:t>Применение </a:t>
            </a:r>
            <a:r>
              <a:rPr lang="ru-RU" dirty="0" err="1"/>
              <a:t>ИКТ-технологий</a:t>
            </a:r>
            <a:r>
              <a:rPr lang="ru-RU" dirty="0"/>
              <a:t> всегда должно быть на повышение эффективности проведения уроков;</a:t>
            </a:r>
          </a:p>
          <a:p>
            <a:r>
              <a:rPr lang="ru-RU" dirty="0" err="1"/>
              <a:t>ИКТ-технологии</a:t>
            </a:r>
            <a:r>
              <a:rPr lang="ru-RU" dirty="0"/>
              <a:t> хорошо подходят для проектной и творческой деятельности;</a:t>
            </a:r>
          </a:p>
          <a:p>
            <a:r>
              <a:rPr lang="ru-RU" dirty="0"/>
              <a:t>ОКП помогут формировать ИКТ-компетенцию развивая </a:t>
            </a:r>
            <a:r>
              <a:rPr lang="ru-RU" dirty="0" err="1"/>
              <a:t>метапредметные</a:t>
            </a:r>
            <a:r>
              <a:rPr lang="ru-RU" dirty="0"/>
              <a:t> и предметные навыки.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>ИКТ-компетентность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 fontScale="700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/>
              <a:t>ФГОС НОО: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 err="1"/>
              <a:t>Метапредметные</a:t>
            </a:r>
            <a:r>
              <a:rPr lang="ru-RU" sz="3600" dirty="0"/>
              <a:t> результаты: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/>
              <a:t>- активное использование средств ИКТ для решения коммуникативных и познавательных задач;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3600" dirty="0"/>
              <a:t>Использование различных способов поиска в сети Интернет, сбора информации в соответствии с познавательными задачами;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3600" dirty="0"/>
              <a:t>умение вводить текст с помощью клавиатуры;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3600" dirty="0"/>
              <a:t>умение готовить свое выступление и вступать с аудио, видео и графическим сопровождением;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3600" dirty="0"/>
              <a:t>Соблюдение норм информационной избирательности и этики.</a:t>
            </a:r>
            <a:br>
              <a:rPr lang="ru-RU" sz="3600" dirty="0"/>
            </a:br>
            <a:endParaRPr lang="ru-RU" sz="3600" dirty="0"/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37320"/>
            <a:ext cx="8244408" cy="6096566"/>
          </a:xfrm>
          <a:prstGeom prst="rect">
            <a:avLst/>
          </a:prstGeom>
        </p:spPr>
      </p:pic>
      <p:pic>
        <p:nvPicPr>
          <p:cNvPr id="3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2088232" cy="208823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6206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/>
              <a:t>Чтение</a:t>
            </a:r>
          </a:p>
        </p:txBody>
      </p:sp>
    </p:spTree>
    <p:extLst>
      <p:ext uri="{BB962C8B-B14F-4D97-AF65-F5344CB8AC3E}">
        <p14:creationId xmlns:p14="http://schemas.microsoft.com/office/powerpoint/2010/main" val="2223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/>
              <a:t>Чтение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18506"/>
            <a:ext cx="8316416" cy="6039494"/>
          </a:xfrm>
          <a:prstGeom prst="rect">
            <a:avLst/>
          </a:prstGeom>
        </p:spPr>
      </p:pic>
      <p:pic>
        <p:nvPicPr>
          <p:cNvPr id="4" name="Picture 11" descr="Y:\Delo-New\Oblozhki\OKT\big\NME7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013" y="62440"/>
            <a:ext cx="187220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2094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60498"/>
            <a:ext cx="8460432" cy="6170267"/>
          </a:xfrm>
          <a:prstGeom prst="rect">
            <a:avLst/>
          </a:prstGeom>
        </p:spPr>
      </p:pic>
      <p:pic>
        <p:nvPicPr>
          <p:cNvPr id="3" name="Picture 11" descr="Y:\Delo-New\Oblozhki\OKT\big\NME7_CD_OK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9824" y="0"/>
            <a:ext cx="1584176" cy="158417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/>
              <a:t>Чтение</a:t>
            </a:r>
          </a:p>
        </p:txBody>
      </p:sp>
    </p:spTree>
    <p:extLst>
      <p:ext uri="{BB962C8B-B14F-4D97-AF65-F5344CB8AC3E}">
        <p14:creationId xmlns:p14="http://schemas.microsoft.com/office/powerpoint/2010/main" val="568467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8028384" cy="5874427"/>
          </a:xfrm>
          <a:prstGeom prst="rect">
            <a:avLst/>
          </a:prstGeom>
        </p:spPr>
      </p:pic>
      <p:pic>
        <p:nvPicPr>
          <p:cNvPr id="3" name="Picture 10" descr="Y:\Delo-New\Oblozhki\OKT\big\EE8_CD_OKP_F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6632"/>
            <a:ext cx="1599629" cy="1599629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85010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/>
              <a:t>Чтение</a:t>
            </a:r>
          </a:p>
        </p:txBody>
      </p:sp>
    </p:spTree>
    <p:extLst>
      <p:ext uri="{BB962C8B-B14F-4D97-AF65-F5344CB8AC3E}">
        <p14:creationId xmlns:p14="http://schemas.microsoft.com/office/powerpoint/2010/main" val="3499038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7884368" cy="5816596"/>
          </a:xfrm>
          <a:prstGeom prst="rect">
            <a:avLst/>
          </a:prstGeom>
        </p:spPr>
      </p:pic>
      <p:pic>
        <p:nvPicPr>
          <p:cNvPr id="3" name="Picture 9" descr="Y:\Delo-New\Oblozhki\OKT\big\Millie3_CD_OKP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728192" cy="172819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0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Лексика</a:t>
            </a:r>
          </a:p>
        </p:txBody>
      </p:sp>
    </p:spTree>
    <p:extLst>
      <p:ext uri="{BB962C8B-B14F-4D97-AF65-F5344CB8AC3E}">
        <p14:creationId xmlns:p14="http://schemas.microsoft.com/office/powerpoint/2010/main" val="37619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42135"/>
            <a:ext cx="8244408" cy="6031903"/>
          </a:xfrm>
          <a:prstGeom prst="rect">
            <a:avLst/>
          </a:prstGeom>
        </p:spPr>
      </p:pic>
      <p:pic>
        <p:nvPicPr>
          <p:cNvPr id="3" name="Picture 10" descr="Y:\Delo-New\Oblozhki\OKT\big\EE8_CD_OKP_F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775"/>
            <a:ext cx="1460009" cy="1460009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0"/>
            <a:ext cx="8229600" cy="54868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/>
              <a:t>Лексика</a:t>
            </a:r>
          </a:p>
        </p:txBody>
      </p:sp>
    </p:spTree>
    <p:extLst>
      <p:ext uri="{BB962C8B-B14F-4D97-AF65-F5344CB8AC3E}">
        <p14:creationId xmlns:p14="http://schemas.microsoft.com/office/powerpoint/2010/main" val="18760520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270</Words>
  <Application>Microsoft Office PowerPoint</Application>
  <PresentationFormat>Экран (4:3)</PresentationFormat>
  <Paragraphs>44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Формирование ИКТ-компетенции на занятиях английским языком</vt:lpstr>
      <vt:lpstr>Задачи современной школы</vt:lpstr>
      <vt:lpstr>ИКТ-компетентность и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ИКТ-компетентность и ФГОС</vt:lpstr>
      <vt:lpstr>ИКТ-компетентность и ФГОС</vt:lpstr>
      <vt:lpstr>Презентация PowerPoint</vt:lpstr>
      <vt:lpstr>Презентация PowerPoint</vt:lpstr>
      <vt:lpstr>Практические решения для формирования ИКТ-комптенции:</vt:lpstr>
      <vt:lpstr>Презентация PowerPoint</vt:lpstr>
      <vt:lpstr>Презентация PowerPoint</vt:lpstr>
      <vt:lpstr>Помощь в подготовке презентаций</vt:lpstr>
      <vt:lpstr>Ресурсы для онлайн-экскурсий</vt:lpstr>
      <vt:lpstr>Заключение: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traveler</cp:lastModifiedBy>
  <cp:revision>38</cp:revision>
  <dcterms:modified xsi:type="dcterms:W3CDTF">2017-05-15T21:23:50Z</dcterms:modified>
</cp:coreProperties>
</file>