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6" r:id="rId2"/>
    <p:sldId id="262" r:id="rId3"/>
    <p:sldId id="269" r:id="rId4"/>
    <p:sldId id="270" r:id="rId5"/>
    <p:sldId id="261" r:id="rId6"/>
    <p:sldId id="309" r:id="rId7"/>
    <p:sldId id="305" r:id="rId8"/>
    <p:sldId id="306" r:id="rId9"/>
    <p:sldId id="307" r:id="rId10"/>
    <p:sldId id="308" r:id="rId11"/>
    <p:sldId id="257" r:id="rId12"/>
    <p:sldId id="263" r:id="rId13"/>
    <p:sldId id="264" r:id="rId14"/>
    <p:sldId id="265" r:id="rId15"/>
    <p:sldId id="266" r:id="rId16"/>
    <p:sldId id="267" r:id="rId17"/>
    <p:sldId id="274" r:id="rId18"/>
    <p:sldId id="275" r:id="rId19"/>
    <p:sldId id="284" r:id="rId20"/>
    <p:sldId id="271" r:id="rId21"/>
    <p:sldId id="276" r:id="rId22"/>
    <p:sldId id="285" r:id="rId23"/>
    <p:sldId id="277" r:id="rId24"/>
    <p:sldId id="288" r:id="rId25"/>
    <p:sldId id="289" r:id="rId26"/>
    <p:sldId id="290" r:id="rId27"/>
    <p:sldId id="291" r:id="rId28"/>
    <p:sldId id="293" r:id="rId29"/>
    <p:sldId id="278" r:id="rId30"/>
    <p:sldId id="279" r:id="rId31"/>
    <p:sldId id="280" r:id="rId32"/>
    <p:sldId id="281" r:id="rId33"/>
    <p:sldId id="282" r:id="rId34"/>
    <p:sldId id="296" r:id="rId35"/>
    <p:sldId id="297" r:id="rId36"/>
    <p:sldId id="298" r:id="rId37"/>
    <p:sldId id="299" r:id="rId38"/>
    <p:sldId id="283" r:id="rId39"/>
    <p:sldId id="287" r:id="rId40"/>
    <p:sldId id="294" r:id="rId41"/>
    <p:sldId id="295" r:id="rId42"/>
    <p:sldId id="286" r:id="rId43"/>
    <p:sldId id="272" r:id="rId44"/>
    <p:sldId id="273" r:id="rId45"/>
    <p:sldId id="301" r:id="rId46"/>
    <p:sldId id="300" r:id="rId47"/>
    <p:sldId id="302" r:id="rId48"/>
    <p:sldId id="268" r:id="rId49"/>
    <p:sldId id="258" r:id="rId50"/>
    <p:sldId id="303" r:id="rId51"/>
    <p:sldId id="304" r:id="rId52"/>
    <p:sldId id="259" r:id="rId53"/>
  </p:sldIdLst>
  <p:sldSz cx="9144000" cy="5715000" type="screen16x1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758" y="-79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B9821-E9AC-495A-810B-870C94D29BC2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204D4-18BE-4F6E-A933-482632DBAB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770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73152-941D-42F4-B3B0-ED30AEE05749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F04003-4520-4B52-AED3-16EFAA7B0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0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0942D-6F16-4579-94F5-6702329FD39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911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62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73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73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6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9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66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66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66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document/d/1LVBGePIdl5UO2B_-lpo0huv207y_pffuuFr7lISLs8Y/edit?_escaped_fragment_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forms/b4MSIkkfFbmbp8XK2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vk.com/doc-77354013_444660815?dl=03684a1d6392e37ddb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titulpublishers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titulpublishers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17340"/>
            <a:ext cx="8134672" cy="27003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Работаем по ФГОС: </a:t>
            </a:r>
            <a:br>
              <a:rPr lang="ru-RU" sz="3600" b="1" dirty="0" smtClean="0"/>
            </a:br>
            <a:r>
              <a:rPr lang="ru-RU" sz="3600" b="1" dirty="0" smtClean="0"/>
              <a:t>формирование познавательных УУД </a:t>
            </a:r>
            <a:br>
              <a:rPr lang="ru-RU" sz="3600" b="1" dirty="0" smtClean="0"/>
            </a:br>
            <a:r>
              <a:rPr lang="ru-RU" sz="3600" b="1" dirty="0" smtClean="0"/>
              <a:t>в 5 - 9 классах на уроках английского языка и во внеурочной деятельности</a:t>
            </a:r>
            <a:endParaRPr lang="ru-RU" sz="3600" b="1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872" y="121196"/>
            <a:ext cx="2232248" cy="1489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5692"/>
            <a:ext cx="6400800" cy="96051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Казеичева Алёна Евгеньевна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руководителя Центра образовательных программ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издательства «Титул», автор учебных пособий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?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411628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Как Вы на уроках формируете познавательные УУД </a:t>
            </a:r>
          </a:p>
          <a:p>
            <a:pPr>
              <a:buNone/>
            </a:pPr>
            <a:r>
              <a:rPr lang="ru-RU" dirty="0" smtClean="0"/>
              <a:t>     у учащихся?</a:t>
            </a:r>
          </a:p>
          <a:p>
            <a:r>
              <a:rPr lang="ru-RU" dirty="0" smtClean="0"/>
              <a:t>Используете ли Вы для формирования познавательных УУД дополнительную литературу (кроме УМК)?</a:t>
            </a:r>
          </a:p>
          <a:p>
            <a:r>
              <a:rPr lang="ru-RU" dirty="0" smtClean="0"/>
              <a:t>Проводите ли Вы внеурочную деятельность, в рамках которой формируете у учащихся познавательные УУД? </a:t>
            </a:r>
          </a:p>
          <a:p>
            <a:r>
              <a:rPr lang="ru-RU" dirty="0" smtClean="0"/>
              <a:t>Есть ли какие-то определенные </a:t>
            </a:r>
            <a:r>
              <a:rPr lang="ru-RU" u="sng" dirty="0" smtClean="0"/>
              <a:t>формы организации внеурочной деятельности</a:t>
            </a:r>
            <a:r>
              <a:rPr lang="ru-RU" dirty="0" smtClean="0"/>
              <a:t>, которые лучше помогают формировать познавательные УУД?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8284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Программа формирования УУД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01322"/>
            <a:ext cx="8229600" cy="3903821"/>
          </a:xfrm>
        </p:spPr>
        <p:txBody>
          <a:bodyPr>
            <a:noAutofit/>
          </a:bodyPr>
          <a:lstStyle/>
          <a:p>
            <a:r>
              <a:rPr lang="ru-RU" sz="2000" dirty="0" smtClean="0"/>
              <a:t>Основные результаты обучения и воспитания в отношении достижений социального, личностного, познавательного и коммуникативного развития обеспечивают </a:t>
            </a:r>
            <a:r>
              <a:rPr lang="ru-RU" sz="2000" u="sng" dirty="0" smtClean="0"/>
              <a:t>широкие возможности учащихся для овладения знаниями, умениями, навыками, компетентностями, способностью и готовностью к познанию мира, обучению, сотрудничеству, самообразованию и саморазвитию</a:t>
            </a:r>
            <a:r>
              <a:rPr lang="ru-RU" sz="2000" dirty="0" smtClean="0"/>
              <a:t>.</a:t>
            </a:r>
          </a:p>
          <a:p>
            <a:r>
              <a:rPr lang="ru-RU" sz="2000" b="1" i="1" dirty="0" smtClean="0"/>
              <a:t>Познавательное развитие </a:t>
            </a:r>
            <a:r>
              <a:rPr lang="ru-RU" sz="2000" dirty="0" smtClean="0"/>
              <a:t>— формирование у учащихся научной картины мира; развитие способности управлять своей познавательной и интеллектуальной деятельностью; овладение методологией познания, стратегиями и способами познания и учения; развитие репрезентативного, символического, логического, творческого мышления, продуктивного воображения, произвольных памяти и внимания, рефлексии.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Познавательные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33365"/>
            <a:ext cx="8229600" cy="37716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 блоке </a:t>
            </a:r>
            <a:r>
              <a:rPr lang="ru-RU" b="1" dirty="0" smtClean="0"/>
              <a:t>познавательных УУД</a:t>
            </a:r>
            <a:r>
              <a:rPr lang="ru-RU" dirty="0" smtClean="0"/>
              <a:t> </a:t>
            </a:r>
            <a:r>
              <a:rPr lang="ru-RU" u="sng" dirty="0" smtClean="0"/>
              <a:t>выделяют</a:t>
            </a:r>
            <a:r>
              <a:rPr lang="en-US" dirty="0" smtClean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33CC"/>
                </a:solidFill>
              </a:rPr>
              <a:t>общеучебные действия</a:t>
            </a:r>
            <a:r>
              <a:rPr lang="ru-RU" dirty="0" smtClean="0"/>
              <a:t>, включая знаково-символические;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33CC"/>
                </a:solidFill>
              </a:rPr>
              <a:t>логические действия</a:t>
            </a:r>
            <a:r>
              <a:rPr lang="ru-RU" dirty="0" smtClean="0"/>
              <a:t>;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действия </a:t>
            </a:r>
            <a:r>
              <a:rPr lang="ru-RU" i="1" dirty="0" smtClean="0">
                <a:solidFill>
                  <a:srgbClr val="0033CC"/>
                </a:solidFill>
              </a:rPr>
              <a:t>постановки и решения проблем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Познавательные УУД: </a:t>
            </a:r>
            <a:br>
              <a:rPr lang="ru-RU" sz="3600" dirty="0" smtClean="0"/>
            </a:br>
            <a:r>
              <a:rPr lang="ru-RU" sz="3600" b="1" dirty="0" smtClean="0"/>
              <a:t>общеучебные действия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61356"/>
            <a:ext cx="8507288" cy="415364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самостоятельное выделение и формулирование познавательной цели; </a:t>
            </a:r>
          </a:p>
          <a:p>
            <a:r>
              <a:rPr lang="ru-RU" dirty="0" smtClean="0"/>
              <a:t>поиск и выделение необходимой информации; </a:t>
            </a:r>
          </a:p>
          <a:p>
            <a:r>
              <a:rPr lang="ru-RU" dirty="0" smtClean="0"/>
              <a:t>применение методов информационного поиска, в том числе с помощью компьютерных средств; </a:t>
            </a:r>
          </a:p>
          <a:p>
            <a:r>
              <a:rPr lang="ru-RU" dirty="0" smtClean="0"/>
              <a:t>знаково-символические действия, включая моделирование </a:t>
            </a:r>
            <a:r>
              <a:rPr lang="ru-RU" sz="2900" i="1" dirty="0" smtClean="0"/>
              <a:t>(преобразование объекта из чувственной формы в модель, где выделены существенные характеристики объекта, и преобразование модели с целью выявления общих законов, определяющих данную предметную область); </a:t>
            </a:r>
            <a:endParaRPr lang="ru-RU" i="1" dirty="0" smtClean="0"/>
          </a:p>
          <a:p>
            <a:r>
              <a:rPr lang="ru-RU" dirty="0" smtClean="0"/>
              <a:t>умение структурировать знания; </a:t>
            </a:r>
          </a:p>
          <a:p>
            <a:r>
              <a:rPr lang="ru-RU" dirty="0" smtClean="0"/>
              <a:t>умение осознанно и произвольно строить речевое высказывание в устной и письменной форме; </a:t>
            </a:r>
          </a:p>
          <a:p>
            <a:r>
              <a:rPr lang="ru-RU" dirty="0" smtClean="0"/>
              <a:t>выбор наиболее эффективных способов решения задач в зависимости от конкретных условий;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Познавательные УУД: </a:t>
            </a:r>
            <a:br>
              <a:rPr lang="ru-RU" sz="3600" dirty="0" smtClean="0"/>
            </a:br>
            <a:r>
              <a:rPr lang="ru-RU" sz="3600" b="1" dirty="0" smtClean="0"/>
              <a:t>общеучебные действия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61359"/>
            <a:ext cx="8507288" cy="39002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рефлексия способов и условий действия; </a:t>
            </a:r>
          </a:p>
          <a:p>
            <a:r>
              <a:rPr lang="ru-RU" dirty="0" smtClean="0"/>
              <a:t>контроль и оценка процесса и результатов деятельности; </a:t>
            </a:r>
          </a:p>
          <a:p>
            <a:r>
              <a:rPr lang="ru-RU" dirty="0" smtClean="0"/>
              <a:t>смысловое чтение как осмысление цели чтения и выбор вида чтения в зависимости от цели; </a:t>
            </a:r>
          </a:p>
          <a:p>
            <a:r>
              <a:rPr lang="ru-RU" dirty="0" smtClean="0"/>
              <a:t>извлечение необходимой информации из прослушанных текстов различных жанров;</a:t>
            </a:r>
          </a:p>
          <a:p>
            <a:r>
              <a:rPr lang="ru-RU" dirty="0" smtClean="0"/>
              <a:t>определение основной и второстепенной информации; </a:t>
            </a:r>
          </a:p>
          <a:p>
            <a:r>
              <a:rPr lang="ru-RU" dirty="0" smtClean="0"/>
              <a:t>свободная ориентация и восприятие текстов художественного, научного, публицистического и официально-делового стилей; </a:t>
            </a:r>
          </a:p>
          <a:p>
            <a:r>
              <a:rPr lang="ru-RU" dirty="0" smtClean="0"/>
              <a:t>понимание и адекватная оценка языка средств массовой информации; </a:t>
            </a:r>
          </a:p>
          <a:p>
            <a:r>
              <a:rPr lang="ru-RU" dirty="0" smtClean="0"/>
              <a:t>умение адекватно, подробно, сжато, выборочно передавать содержание текста, составлять тексты различных жанров, соблюдая нормы построения текста </a:t>
            </a:r>
            <a:r>
              <a:rPr lang="ru-RU" i="1" dirty="0" smtClean="0"/>
              <a:t>(соответствие теме, жанру, стилю речи и др.).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70727"/>
            <a:ext cx="8291264" cy="404427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анализ объектов с целью выделения признаков (существенных, несущественных); </a:t>
            </a:r>
          </a:p>
          <a:p>
            <a:r>
              <a:rPr lang="ru-RU" dirty="0" smtClean="0"/>
              <a:t>синтез как составление целого из частей, в том числе самостоятельное достраивание, восполнение недостающих компонентов; </a:t>
            </a:r>
          </a:p>
          <a:p>
            <a:r>
              <a:rPr lang="ru-RU" dirty="0" smtClean="0"/>
              <a:t>выбор оснований и критериев для сравнения, сериации </a:t>
            </a:r>
            <a:r>
              <a:rPr lang="ru-RU" sz="2600" i="1" dirty="0" smtClean="0"/>
              <a:t>(согласно Ж. Пиаже, упорядочение предметов по некоему признаку), </a:t>
            </a:r>
            <a:r>
              <a:rPr lang="ru-RU" dirty="0" smtClean="0"/>
              <a:t>классификации объектов; </a:t>
            </a:r>
          </a:p>
          <a:p>
            <a:r>
              <a:rPr lang="ru-RU" dirty="0" smtClean="0"/>
              <a:t>подведение под понятия, выведение следствий;</a:t>
            </a:r>
          </a:p>
          <a:p>
            <a:r>
              <a:rPr lang="ru-RU" dirty="0" smtClean="0"/>
              <a:t>установление причинно-следственных связей;</a:t>
            </a:r>
          </a:p>
          <a:p>
            <a:r>
              <a:rPr lang="ru-RU" dirty="0" smtClean="0"/>
              <a:t>построение логической цепи рассуждений, доказательств;</a:t>
            </a:r>
          </a:p>
          <a:p>
            <a:r>
              <a:rPr lang="ru-RU" dirty="0" smtClean="0"/>
              <a:t>выдвижение гипотез и их обоснование.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Познавательные УУД: </a:t>
            </a:r>
            <a:br>
              <a:rPr lang="ru-RU" sz="3600" dirty="0" smtClean="0"/>
            </a:br>
            <a:r>
              <a:rPr lang="ru-RU" sz="3600" b="1" dirty="0" smtClean="0"/>
              <a:t>логические действия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993404"/>
            <a:ext cx="7859216" cy="3339588"/>
          </a:xfrm>
        </p:spPr>
        <p:txBody>
          <a:bodyPr/>
          <a:lstStyle/>
          <a:p>
            <a:r>
              <a:rPr lang="ru-RU" dirty="0" smtClean="0"/>
              <a:t>формулирование проблемы и самостоятельное создание способов решения проблем творческого и поискового характера.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Познавательные УУД: </a:t>
            </a:r>
            <a:br>
              <a:rPr lang="ru-RU" sz="3600" dirty="0" smtClean="0"/>
            </a:br>
            <a:r>
              <a:rPr lang="ru-RU" sz="3200" b="1" dirty="0" smtClean="0"/>
              <a:t>действия постановки и решения проблем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C:\Documents and Settings\alexeyvk\Рабочий стол\Проектная деятельность\HEru5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07569" y="337220"/>
            <a:ext cx="6336431" cy="5112568"/>
          </a:xfrm>
          <a:noFill/>
        </p:spPr>
      </p:pic>
      <p:pic>
        <p:nvPicPr>
          <p:cNvPr id="37890" name="Picture 2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1196"/>
            <a:ext cx="1773105" cy="2304256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51520" y="3145532"/>
            <a:ext cx="30963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+mj-lt"/>
                <a:ea typeface="+mj-ea"/>
                <a:cs typeface="+mj-cs"/>
              </a:rPr>
              <a:t>Применение методов информационного поиска, в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ыдвижение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гипотез, построение логической цепочки рассуждения, умение строить речевое высказывание в </a:t>
            </a:r>
            <a:r>
              <a:rPr lang="ru-RU" dirty="0" smtClean="0">
                <a:latin typeface="+mj-lt"/>
                <a:ea typeface="+mj-ea"/>
                <a:cs typeface="+mj-cs"/>
              </a:rPr>
              <a:t>письмен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ной форме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979712" y="265212"/>
            <a:ext cx="7164288" cy="5063565"/>
          </a:xfrm>
          <a:noFill/>
        </p:spPr>
      </p:pic>
      <p:pic>
        <p:nvPicPr>
          <p:cNvPr id="135170" name="Picture 2" descr="http://www.titul.ru/central/pickup.php?s=www_titul_ru&amp;i=xh0wcolcknuaonkn8d5xd2d2oenj8nr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21196"/>
            <a:ext cx="1501776" cy="1993404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2353444"/>
            <a:ext cx="2699792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+mj-lt"/>
                <a:ea typeface="+mj-ea"/>
                <a:cs typeface="+mj-cs"/>
              </a:rPr>
              <a:t>Применение методов информационного поиска, в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ыдвижение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гипотез, построение логической цепочки рассуждения, умение строить речевое высказывание в </a:t>
            </a:r>
            <a:r>
              <a:rPr lang="ru-RU" dirty="0" smtClean="0">
                <a:latin typeface="+mj-lt"/>
                <a:ea typeface="+mj-ea"/>
                <a:cs typeface="+mj-cs"/>
              </a:rPr>
              <a:t>письмен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ной форме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2065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3768" y="193204"/>
            <a:ext cx="3354340" cy="5159117"/>
          </a:xfrm>
          <a:noFill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09228"/>
            <a:ext cx="3347864" cy="5098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5" descr="https://www.englishteachers.ru/uploadedfiles/waresimgs/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682" y="120385"/>
            <a:ext cx="1430982" cy="194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2281436"/>
            <a:ext cx="2627784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+mj-lt"/>
                <a:ea typeface="+mj-ea"/>
                <a:cs typeface="+mj-cs"/>
              </a:rPr>
              <a:t>Применение методов информационного поиска, в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ыдвижение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гипотез, построение логической цепочки рассуждения, умение строить речевое высказывание в </a:t>
            </a:r>
            <a:r>
              <a:rPr lang="ru-RU" dirty="0" smtClean="0">
                <a:latin typeface="+mj-lt"/>
                <a:ea typeface="+mj-ea"/>
                <a:cs typeface="+mj-cs"/>
              </a:rPr>
              <a:t>письмен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ной форме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Кризис перехода из начальной школы в основную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5375"/>
            <a:ext cx="8229600" cy="377163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Требует </a:t>
            </a:r>
            <a:r>
              <a:rPr lang="ru-RU" sz="2800" u="sng" dirty="0" smtClean="0"/>
              <a:t>высокой степени проявления самостоятельности учебной деятельности </a:t>
            </a:r>
            <a:r>
              <a:rPr lang="ru-RU" sz="2800" dirty="0" smtClean="0"/>
              <a:t>учащихся </a:t>
            </a:r>
            <a:r>
              <a:rPr lang="ru-RU" sz="2800" i="1" dirty="0" smtClean="0"/>
              <a:t>(5—6 классы) </a:t>
            </a:r>
            <a:r>
              <a:rPr lang="ru-RU" sz="2800" dirty="0" smtClean="0"/>
              <a:t>и необходимости решения ими задачи предварительного профессионального самоопределения, связанного с выбором профильного обучения и построением индивидуальной траектории развития.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43810" y="265212"/>
            <a:ext cx="5785047" cy="5305772"/>
          </a:xfrm>
          <a:noFill/>
        </p:spPr>
      </p:pic>
      <p:pic>
        <p:nvPicPr>
          <p:cNvPr id="16386" name="Picture 2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4" y="121196"/>
            <a:ext cx="1822337" cy="2376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857500"/>
            <a:ext cx="3096344" cy="25922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Извлечение необходимой информации из прослушанного теста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7" y="157201"/>
            <a:ext cx="1656177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9857"/>
            <a:ext cx="4464496" cy="542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5452"/>
            <a:ext cx="8131669" cy="1175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95536" y="4225652"/>
            <a:ext cx="3672408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Выдвижение гипотез, построение логической цепочки рассуждения, умение строить речевое высказывание в устной форме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9469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7220"/>
            <a:ext cx="7308304" cy="5377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67779" y="0"/>
            <a:ext cx="1376221" cy="199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27776" y="2425452"/>
            <a:ext cx="2016224" cy="203262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Умение строить высказывание в письменной форме, ИКТ-компетенция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9742"/>
          <a:stretch/>
        </p:blipFill>
        <p:spPr bwMode="auto">
          <a:xfrm>
            <a:off x="1547664" y="34914"/>
            <a:ext cx="7596338" cy="551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4081636"/>
            <a:ext cx="36374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Знаково-символические действия, </a:t>
            </a:r>
          </a:p>
          <a:p>
            <a:r>
              <a:rPr lang="ru-RU" dirty="0" smtClean="0"/>
              <a:t>решение проблем творческого </a:t>
            </a:r>
          </a:p>
          <a:p>
            <a:r>
              <a:rPr lang="ru-RU" dirty="0" smtClean="0"/>
              <a:t>и поискового характера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447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073524"/>
            <a:ext cx="3672408" cy="9525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Выдвижение гипотез, построение логической цепочки рассуждения</a:t>
            </a:r>
            <a:endParaRPr lang="ru-RU" sz="1800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0"/>
            <a:ext cx="415569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0"/>
            <a:ext cx="4182919" cy="57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3073524"/>
            <a:ext cx="3672408" cy="9525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Выбор вида чтения в зависимости от цели, выбор наиболее эффективных способов решения задач в зависимости от конкретных условий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15569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7544" y="3073524"/>
            <a:ext cx="3672408" cy="952500"/>
          </a:xfrm>
          <a:prstGeom prst="rect">
            <a:avLst/>
          </a:prstGeom>
        </p:spPr>
        <p:txBody>
          <a:bodyPr>
            <a:normAutofit fontScale="82500" lnSpcReduction="1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установление причинно-следственных связей,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установление логической цепи рассуждений, </a:t>
            </a:r>
            <a:r>
              <a:rPr lang="ru-RU" dirty="0" smtClean="0"/>
              <a:t>знаково-символические действия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073524"/>
            <a:ext cx="3672408" cy="9525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синтез (составление списка), самостоятельное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создание способа решения проблемы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15569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073524"/>
            <a:ext cx="3672408" cy="9525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Рефлексия, решение проблем творческого и поискового характера, знаково-символические действия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-2467"/>
            <a:ext cx="4157489" cy="5717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4" y="841276"/>
            <a:ext cx="3671639" cy="4737464"/>
          </a:xfrm>
          <a:noFill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9534" y="1993406"/>
            <a:ext cx="5574466" cy="1836204"/>
          </a:xfrm>
          <a:noFill/>
        </p:spPr>
      </p:pic>
      <p:sp>
        <p:nvSpPr>
          <p:cNvPr id="11" name="Стрелка вправо 10"/>
          <p:cNvSpPr/>
          <p:nvPr/>
        </p:nvSpPr>
        <p:spPr>
          <a:xfrm rot="19071210">
            <a:off x="3042478" y="4291024"/>
            <a:ext cx="2027514" cy="30030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2"/>
            <a:ext cx="1547664" cy="1980219"/>
          </a:xfrm>
          <a:prstGeom prst="rect">
            <a:avLst/>
          </a:prstGeom>
          <a:noFill/>
        </p:spPr>
      </p:pic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683568" y="193204"/>
            <a:ext cx="6563072" cy="9525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/>
              <a:t>Контроль и оценка процесса и результатов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00217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49390"/>
            <a:ext cx="8229600" cy="377163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возрасте 10 – 11 лет идет работа над </a:t>
            </a:r>
            <a:r>
              <a:rPr lang="ru-RU" u="sng" dirty="0" smtClean="0"/>
              <a:t>формированием новой мотивационной направленности и смысла учения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Новая внутренняя позиция учащегося заключается в </a:t>
            </a:r>
            <a:r>
              <a:rPr lang="ru-RU" u="sng" dirty="0" smtClean="0"/>
              <a:t>направленности на самостоятельный познавательный поиск</a:t>
            </a:r>
            <a:r>
              <a:rPr lang="ru-RU" dirty="0" smtClean="0"/>
              <a:t>, </a:t>
            </a:r>
            <a:r>
              <a:rPr lang="ru-RU" u="sng" dirty="0" smtClean="0"/>
              <a:t>постановку учебных целей, овладение учебными действиями</a:t>
            </a:r>
            <a:r>
              <a:rPr lang="ru-RU" dirty="0" smtClean="0"/>
              <a:t>, включая контрольные и оценочные, инициативу в организации учебного сотрудничества.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Кризис перехода из начальной школы в основную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28865"/>
            <a:ext cx="6563072" cy="9525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/>
              <a:t>Контроль и оценка процесса и результатов деятельности</a:t>
            </a:r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1633364"/>
            <a:ext cx="7808912" cy="3937388"/>
          </a:xfrm>
          <a:noFill/>
        </p:spPr>
      </p:pic>
      <p:pic>
        <p:nvPicPr>
          <p:cNvPr id="4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01" y="217209"/>
            <a:ext cx="1594261" cy="179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38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4445522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93205"/>
            <a:ext cx="1781274" cy="2448272"/>
          </a:xfrm>
          <a:prstGeom prst="rect">
            <a:avLst/>
          </a:prstGeom>
          <a:noFill/>
        </p:spPr>
      </p:pic>
      <p:sp>
        <p:nvSpPr>
          <p:cNvPr id="6" name="Заголовок 5"/>
          <p:cNvSpPr txBox="1">
            <a:spLocks/>
          </p:cNvSpPr>
          <p:nvPr/>
        </p:nvSpPr>
        <p:spPr>
          <a:xfrm>
            <a:off x="179512" y="2785492"/>
            <a:ext cx="2664296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Смысловое чтение, выведение следствий, построение логической цепи рассуждений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0"/>
            <a:ext cx="4482778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93205"/>
            <a:ext cx="1781274" cy="2448272"/>
          </a:xfrm>
          <a:prstGeom prst="rect">
            <a:avLst/>
          </a:prstGeom>
          <a:noFill/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179512" y="2785492"/>
            <a:ext cx="2664296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Смысловое чтение, знаково-символические действия, выведение следствий, построение логической цепи рассуждений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2" cstate="print"/>
          <a:srcRect t="4383" b="5028"/>
          <a:stretch>
            <a:fillRect/>
          </a:stretch>
        </p:blipFill>
        <p:spPr bwMode="auto">
          <a:xfrm>
            <a:off x="5148067" y="481236"/>
            <a:ext cx="3995935" cy="496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 t="5745" b="3764"/>
          <a:stretch>
            <a:fillRect/>
          </a:stretch>
        </p:blipFill>
        <p:spPr bwMode="auto">
          <a:xfrm>
            <a:off x="1259632" y="337220"/>
            <a:ext cx="4208789" cy="5057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55109" cy="2137420"/>
          </a:xfrm>
          <a:prstGeom prst="rect">
            <a:avLst/>
          </a:prstGeom>
          <a:noFill/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179512" y="4369668"/>
            <a:ext cx="3168352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Выведение следствий, анализ, построение логической цепи рассуждений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 t="8421" r="49767"/>
          <a:stretch>
            <a:fillRect/>
          </a:stretch>
        </p:blipFill>
        <p:spPr bwMode="auto">
          <a:xfrm>
            <a:off x="3419872" y="33218"/>
            <a:ext cx="4536504" cy="568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93205"/>
            <a:ext cx="1781274" cy="2448272"/>
          </a:xfrm>
          <a:prstGeom prst="rect">
            <a:avLst/>
          </a:prstGeom>
          <a:noFill/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179512" y="2785492"/>
            <a:ext cx="2664296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Выведение следствий, анализ, построение логической цепи рассуждений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93204"/>
            <a:ext cx="6542931" cy="521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93205"/>
            <a:ext cx="1781274" cy="2448272"/>
          </a:xfrm>
          <a:prstGeom prst="rect">
            <a:avLst/>
          </a:prstGeom>
          <a:noFill/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179512" y="2785492"/>
            <a:ext cx="2664296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Знаково-символические действия, выведение следствий, построение логической цепи рассуждений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9466" y="409228"/>
            <a:ext cx="6864534" cy="499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93205"/>
            <a:ext cx="1781274" cy="2448272"/>
          </a:xfrm>
          <a:prstGeom prst="rect">
            <a:avLst/>
          </a:prstGeom>
          <a:noFill/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179512" y="2785492"/>
            <a:ext cx="2376264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Знаково-символические действия, выведение следствий, построение логической цепи рассуждений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6718" y="913284"/>
            <a:ext cx="6677282" cy="453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93205"/>
            <a:ext cx="1781274" cy="2448272"/>
          </a:xfrm>
          <a:prstGeom prst="rect">
            <a:avLst/>
          </a:prstGeom>
          <a:noFill/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0" y="2641476"/>
            <a:ext cx="2664296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Поиск и выделение необходимой информации, определение основной и второстепенной информации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0"/>
            <a:ext cx="4320480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08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137420"/>
          </a:xfrm>
          <a:prstGeom prst="rect">
            <a:avLst/>
          </a:prstGeom>
          <a:noFill/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755576" y="2425452"/>
            <a:ext cx="2664296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Восприятие текстов художественного, научного и публицистического стилей, поиск и выделение необходимой информации, определение основной и второстепенной информации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0"/>
            <a:ext cx="415569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137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929508"/>
            <a:ext cx="3888432" cy="9525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Установление </a:t>
            </a:r>
            <a:br>
              <a:rPr lang="ru-RU" sz="2800" dirty="0" smtClean="0"/>
            </a:br>
            <a:r>
              <a:rPr lang="ru-RU" sz="2800" dirty="0" smtClean="0"/>
              <a:t>причино-следственных связей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ФГОС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Основан на системно-деятельностном подходе.</a:t>
            </a:r>
          </a:p>
          <a:p>
            <a:r>
              <a:rPr lang="ru-RU" dirty="0" smtClean="0"/>
              <a:t>Системно-деятельностный подход создаёт возможность самостоятельного успешного усвоения новых знаний, умений и компетентностей, включая организацию усвоения, то есть умения учиться.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3827139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5357" t="3381" r="5357" b="3381"/>
          <a:stretch>
            <a:fillRect/>
          </a:stretch>
        </p:blipFill>
        <p:spPr bwMode="auto">
          <a:xfrm>
            <a:off x="5543600" y="100554"/>
            <a:ext cx="3600400" cy="56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 descr="https://www.englishteachers.ru/uploadedfiles/waresimgs/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0"/>
            <a:ext cx="1584176" cy="2316945"/>
          </a:xfrm>
          <a:prstGeom prst="rect">
            <a:avLst/>
          </a:prstGeom>
          <a:noFill/>
        </p:spPr>
      </p:pic>
      <p:sp>
        <p:nvSpPr>
          <p:cNvPr id="10" name="Заголовок 5"/>
          <p:cNvSpPr txBox="1">
            <a:spLocks/>
          </p:cNvSpPr>
          <p:nvPr/>
        </p:nvSpPr>
        <p:spPr>
          <a:xfrm>
            <a:off x="107504" y="2569468"/>
            <a:ext cx="2160240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Восприятие текстов художественного, научного и публицистического стилей, умение структурировать знания, строить высказывания в устной форме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 t="5096" b="4454"/>
          <a:stretch>
            <a:fillRect/>
          </a:stretch>
        </p:blipFill>
        <p:spPr bwMode="auto">
          <a:xfrm>
            <a:off x="4211960" y="0"/>
            <a:ext cx="423120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s://www.englishteachers.ru/uploadedfiles/waresimgs/5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1584176" cy="2316945"/>
          </a:xfrm>
          <a:prstGeom prst="rect">
            <a:avLst/>
          </a:prstGeom>
          <a:noFill/>
        </p:spPr>
      </p:pic>
      <p:sp>
        <p:nvSpPr>
          <p:cNvPr id="7" name="Заголовок 5"/>
          <p:cNvSpPr txBox="1">
            <a:spLocks/>
          </p:cNvSpPr>
          <p:nvPr/>
        </p:nvSpPr>
        <p:spPr>
          <a:xfrm>
            <a:off x="1259632" y="2569468"/>
            <a:ext cx="2808312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Восприятие текстов художественного, научного и публицистического стилей, умение структурировать знания, строить высказывания в устной и письменной форме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Reader_7_8_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0"/>
            <a:ext cx="3968184" cy="5266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Reader_7_8_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66729"/>
            <a:ext cx="4256216" cy="5648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Reader_7_8_cover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21196"/>
            <a:ext cx="1512168" cy="1990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4762500"/>
            <a:ext cx="3960440" cy="9525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Восприятие текстов художественного, научного и публицистического стилей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eader_9_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0"/>
            <a:ext cx="4306501" cy="571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Reader_9_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1" y="125461"/>
            <a:ext cx="4211960" cy="5589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Reader_9_cov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388258" y="-1718622"/>
            <a:ext cx="691813" cy="9690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251520" y="4945732"/>
            <a:ext cx="3960440" cy="76926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Восприятие текстов художественного, научного и публицистического стилей</a:t>
            </a:r>
            <a:endParaRPr lang="ru-RU" sz="1800" dirty="0"/>
          </a:p>
        </p:txBody>
      </p:sp>
      <p:pic>
        <p:nvPicPr>
          <p:cNvPr id="8" name="Рисунок 7" descr="Reader_9_cov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34188"/>
            <a:ext cx="1374124" cy="1715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eader_10_11_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8827" y="121196"/>
            <a:ext cx="4215174" cy="5593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Reader_10_11_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844" y="0"/>
            <a:ext cx="43065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 txBox="1">
            <a:spLocks/>
          </p:cNvSpPr>
          <p:nvPr/>
        </p:nvSpPr>
        <p:spPr>
          <a:xfrm>
            <a:off x="251520" y="4945732"/>
            <a:ext cx="3960440" cy="769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Восприятие текстов художественного, научного и публицистического стилей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Reader_10_11_cov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486052" cy="19934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763688" y="193204"/>
            <a:ext cx="5472608" cy="5112568"/>
          </a:xfrm>
          <a:prstGeom prst="ellipse">
            <a:avLst/>
          </a:prstGeom>
          <a:noFill/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985292"/>
            <a:ext cx="346614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3CC"/>
                </a:solidFill>
              </a:rPr>
              <a:t>Метапредметные </a:t>
            </a:r>
          </a:p>
          <a:p>
            <a:pPr algn="ctr"/>
            <a:r>
              <a:rPr lang="ru-RU" sz="3200" b="1" dirty="0" smtClean="0">
                <a:solidFill>
                  <a:srgbClr val="0033CC"/>
                </a:solidFill>
              </a:rPr>
              <a:t>результаты</a:t>
            </a:r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915816" y="2065412"/>
            <a:ext cx="3168352" cy="302433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2497460"/>
            <a:ext cx="967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УУД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3361556"/>
            <a:ext cx="16749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Познавательные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3721596"/>
            <a:ext cx="18761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Коммуникативные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3888" y="4153644"/>
            <a:ext cx="14227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Регулятивные</a:t>
            </a:r>
            <a:endParaRPr lang="ru-RU" sz="1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1196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Метапредметные результаты изучения иностранного языка в основной школе: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7340"/>
            <a:ext cx="7848872" cy="403244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развитие умения планировать свое речевое и неречевое поведение;</a:t>
            </a:r>
          </a:p>
          <a:p>
            <a:pPr>
              <a:buNone/>
            </a:pPr>
            <a:r>
              <a:rPr lang="ru-RU" dirty="0" smtClean="0"/>
              <a:t>развитие коммуникативной компетенции, включая умение взаимодействовать с окружающими, выполняя разные социальные роли;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развитие исследовательских учебных действий, включая навыки работы с информацией: поиск и выделение нужной информации, обобщение и фиксация информации;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развитие смыслового чтения, включая умение определять тему, прогнозировать содержание текста по заголовку/по ключевым словам, выделять основную мысль, главные факты, опуская второстепенные, устанавливать логическую последовательность основных фактов;</a:t>
            </a:r>
          </a:p>
          <a:p>
            <a:pPr>
              <a:buNone/>
            </a:pPr>
            <a:r>
              <a:rPr lang="ru-RU" dirty="0" smtClean="0"/>
              <a:t>осуществление регулятивных действий самонаблюдения, самоконтроля, самооценки в процессе коммуникативной деятельности на иностранном языке.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8063880" y="1201316"/>
            <a:ext cx="1080120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700" b="1" dirty="0" smtClean="0"/>
              <a:t>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700" b="1" dirty="0" smtClean="0">
                <a:solidFill>
                  <a:srgbClr val="C00000"/>
                </a:solidFill>
              </a:rPr>
              <a:t>П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endParaRPr kumimoji="0" lang="ru-RU" sz="3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50800" y="1220788"/>
            <a:ext cx="8745538" cy="633412"/>
          </a:xfrm>
          <a:custGeom>
            <a:avLst/>
            <a:gdLst>
              <a:gd name="connsiteX0" fmla="*/ 977900 w 8745538"/>
              <a:gd name="connsiteY0" fmla="*/ 141287 h 633412"/>
              <a:gd name="connsiteX1" fmla="*/ 225425 w 8745538"/>
              <a:gd name="connsiteY1" fmla="*/ 169862 h 633412"/>
              <a:gd name="connsiteX2" fmla="*/ 82550 w 8745538"/>
              <a:gd name="connsiteY2" fmla="*/ 274637 h 633412"/>
              <a:gd name="connsiteX3" fmla="*/ 82550 w 8745538"/>
              <a:gd name="connsiteY3" fmla="*/ 522287 h 633412"/>
              <a:gd name="connsiteX4" fmla="*/ 577850 w 8745538"/>
              <a:gd name="connsiteY4" fmla="*/ 522287 h 633412"/>
              <a:gd name="connsiteX5" fmla="*/ 3549650 w 8745538"/>
              <a:gd name="connsiteY5" fmla="*/ 569912 h 633412"/>
              <a:gd name="connsiteX6" fmla="*/ 4959350 w 8745538"/>
              <a:gd name="connsiteY6" fmla="*/ 474662 h 633412"/>
              <a:gd name="connsiteX7" fmla="*/ 6445250 w 8745538"/>
              <a:gd name="connsiteY7" fmla="*/ 541337 h 633412"/>
              <a:gd name="connsiteX8" fmla="*/ 8054975 w 8745538"/>
              <a:gd name="connsiteY8" fmla="*/ 627062 h 633412"/>
              <a:gd name="connsiteX9" fmla="*/ 8569325 w 8745538"/>
              <a:gd name="connsiteY9" fmla="*/ 579437 h 633412"/>
              <a:gd name="connsiteX10" fmla="*/ 8740775 w 8745538"/>
              <a:gd name="connsiteY10" fmla="*/ 331787 h 633412"/>
              <a:gd name="connsiteX11" fmla="*/ 8540750 w 8745538"/>
              <a:gd name="connsiteY11" fmla="*/ 141287 h 633412"/>
              <a:gd name="connsiteX12" fmla="*/ 7902575 w 8745538"/>
              <a:gd name="connsiteY12" fmla="*/ 17462 h 633412"/>
              <a:gd name="connsiteX13" fmla="*/ 6826250 w 8745538"/>
              <a:gd name="connsiteY13" fmla="*/ 84137 h 633412"/>
              <a:gd name="connsiteX14" fmla="*/ 3425825 w 8745538"/>
              <a:gd name="connsiteY14" fmla="*/ 46037 h 633412"/>
              <a:gd name="connsiteX15" fmla="*/ 2416175 w 8745538"/>
              <a:gd name="connsiteY15" fmla="*/ 7937 h 633412"/>
              <a:gd name="connsiteX16" fmla="*/ 1330325 w 8745538"/>
              <a:gd name="connsiteY16" fmla="*/ 93662 h 633412"/>
              <a:gd name="connsiteX17" fmla="*/ 977900 w 8745538"/>
              <a:gd name="connsiteY17" fmla="*/ 141287 h 633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745538" h="633412">
                <a:moveTo>
                  <a:pt x="977900" y="141287"/>
                </a:moveTo>
                <a:cubicBezTo>
                  <a:pt x="793750" y="153987"/>
                  <a:pt x="374650" y="147637"/>
                  <a:pt x="225425" y="169862"/>
                </a:cubicBezTo>
                <a:cubicBezTo>
                  <a:pt x="76200" y="192087"/>
                  <a:pt x="106362" y="215900"/>
                  <a:pt x="82550" y="274637"/>
                </a:cubicBezTo>
                <a:cubicBezTo>
                  <a:pt x="58738" y="333374"/>
                  <a:pt x="0" y="481012"/>
                  <a:pt x="82550" y="522287"/>
                </a:cubicBezTo>
                <a:cubicBezTo>
                  <a:pt x="165100" y="563562"/>
                  <a:pt x="577850" y="522287"/>
                  <a:pt x="577850" y="522287"/>
                </a:cubicBezTo>
                <a:lnTo>
                  <a:pt x="3549650" y="569912"/>
                </a:lnTo>
                <a:cubicBezTo>
                  <a:pt x="4279900" y="561975"/>
                  <a:pt x="4476750" y="479424"/>
                  <a:pt x="4959350" y="474662"/>
                </a:cubicBezTo>
                <a:cubicBezTo>
                  <a:pt x="5441950" y="469900"/>
                  <a:pt x="6445250" y="541337"/>
                  <a:pt x="6445250" y="541337"/>
                </a:cubicBezTo>
                <a:lnTo>
                  <a:pt x="8054975" y="627062"/>
                </a:lnTo>
                <a:cubicBezTo>
                  <a:pt x="8408987" y="633412"/>
                  <a:pt x="8455025" y="628650"/>
                  <a:pt x="8569325" y="579437"/>
                </a:cubicBezTo>
                <a:cubicBezTo>
                  <a:pt x="8683625" y="530225"/>
                  <a:pt x="8745538" y="404812"/>
                  <a:pt x="8740775" y="331787"/>
                </a:cubicBezTo>
                <a:cubicBezTo>
                  <a:pt x="8736012" y="258762"/>
                  <a:pt x="8680450" y="193675"/>
                  <a:pt x="8540750" y="141287"/>
                </a:cubicBezTo>
                <a:cubicBezTo>
                  <a:pt x="8401050" y="88899"/>
                  <a:pt x="8188325" y="26987"/>
                  <a:pt x="7902575" y="17462"/>
                </a:cubicBezTo>
                <a:cubicBezTo>
                  <a:pt x="7616825" y="7937"/>
                  <a:pt x="6826250" y="84137"/>
                  <a:pt x="6826250" y="84137"/>
                </a:cubicBezTo>
                <a:lnTo>
                  <a:pt x="3425825" y="46037"/>
                </a:lnTo>
                <a:cubicBezTo>
                  <a:pt x="2690813" y="33337"/>
                  <a:pt x="2765425" y="0"/>
                  <a:pt x="2416175" y="7937"/>
                </a:cubicBezTo>
                <a:cubicBezTo>
                  <a:pt x="2066925" y="15874"/>
                  <a:pt x="1576388" y="71437"/>
                  <a:pt x="1330325" y="93662"/>
                </a:cubicBezTo>
                <a:cubicBezTo>
                  <a:pt x="1084262" y="115887"/>
                  <a:pt x="1162050" y="128587"/>
                  <a:pt x="977900" y="141287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69850" y="2378075"/>
            <a:ext cx="9012238" cy="2273300"/>
          </a:xfrm>
          <a:custGeom>
            <a:avLst/>
            <a:gdLst>
              <a:gd name="connsiteX0" fmla="*/ 806450 w 9012238"/>
              <a:gd name="connsiteY0" fmla="*/ 155575 h 2273300"/>
              <a:gd name="connsiteX1" fmla="*/ 730250 w 9012238"/>
              <a:gd name="connsiteY1" fmla="*/ 146050 h 2273300"/>
              <a:gd name="connsiteX2" fmla="*/ 168275 w 9012238"/>
              <a:gd name="connsiteY2" fmla="*/ 146050 h 2273300"/>
              <a:gd name="connsiteX3" fmla="*/ 15875 w 9012238"/>
              <a:gd name="connsiteY3" fmla="*/ 546100 h 2273300"/>
              <a:gd name="connsiteX4" fmla="*/ 73025 w 9012238"/>
              <a:gd name="connsiteY4" fmla="*/ 1546225 h 2273300"/>
              <a:gd name="connsiteX5" fmla="*/ 206375 w 9012238"/>
              <a:gd name="connsiteY5" fmla="*/ 2155825 h 2273300"/>
              <a:gd name="connsiteX6" fmla="*/ 1139825 w 9012238"/>
              <a:gd name="connsiteY6" fmla="*/ 2251075 h 2273300"/>
              <a:gd name="connsiteX7" fmla="*/ 4130675 w 9012238"/>
              <a:gd name="connsiteY7" fmla="*/ 2174875 h 2273300"/>
              <a:gd name="connsiteX8" fmla="*/ 6978650 w 9012238"/>
              <a:gd name="connsiteY8" fmla="*/ 2155825 h 2273300"/>
              <a:gd name="connsiteX9" fmla="*/ 8721725 w 9012238"/>
              <a:gd name="connsiteY9" fmla="*/ 2079625 h 2273300"/>
              <a:gd name="connsiteX10" fmla="*/ 8721725 w 9012238"/>
              <a:gd name="connsiteY10" fmla="*/ 1317625 h 2273300"/>
              <a:gd name="connsiteX11" fmla="*/ 8731250 w 9012238"/>
              <a:gd name="connsiteY11" fmla="*/ 498475 h 2273300"/>
              <a:gd name="connsiteX12" fmla="*/ 8550275 w 9012238"/>
              <a:gd name="connsiteY12" fmla="*/ 117475 h 2273300"/>
              <a:gd name="connsiteX13" fmla="*/ 7635875 w 9012238"/>
              <a:gd name="connsiteY13" fmla="*/ 107950 h 2273300"/>
              <a:gd name="connsiteX14" fmla="*/ 6264275 w 9012238"/>
              <a:gd name="connsiteY14" fmla="*/ 3175 h 2273300"/>
              <a:gd name="connsiteX15" fmla="*/ 4826000 w 9012238"/>
              <a:gd name="connsiteY15" fmla="*/ 88900 h 2273300"/>
              <a:gd name="connsiteX16" fmla="*/ 2530475 w 9012238"/>
              <a:gd name="connsiteY16" fmla="*/ 117475 h 2273300"/>
              <a:gd name="connsiteX17" fmla="*/ 1558925 w 9012238"/>
              <a:gd name="connsiteY17" fmla="*/ 146050 h 2273300"/>
              <a:gd name="connsiteX18" fmla="*/ 806450 w 9012238"/>
              <a:gd name="connsiteY18" fmla="*/ 155575 h 227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12238" h="2273300">
                <a:moveTo>
                  <a:pt x="806450" y="155575"/>
                </a:moveTo>
                <a:cubicBezTo>
                  <a:pt x="668338" y="155575"/>
                  <a:pt x="836612" y="147637"/>
                  <a:pt x="730250" y="146050"/>
                </a:cubicBezTo>
                <a:cubicBezTo>
                  <a:pt x="623888" y="144463"/>
                  <a:pt x="287337" y="79375"/>
                  <a:pt x="168275" y="146050"/>
                </a:cubicBezTo>
                <a:cubicBezTo>
                  <a:pt x="49213" y="212725"/>
                  <a:pt x="31750" y="312738"/>
                  <a:pt x="15875" y="546100"/>
                </a:cubicBezTo>
                <a:cubicBezTo>
                  <a:pt x="0" y="779462"/>
                  <a:pt x="41275" y="1277937"/>
                  <a:pt x="73025" y="1546225"/>
                </a:cubicBezTo>
                <a:cubicBezTo>
                  <a:pt x="104775" y="1814513"/>
                  <a:pt x="28575" y="2038350"/>
                  <a:pt x="206375" y="2155825"/>
                </a:cubicBezTo>
                <a:cubicBezTo>
                  <a:pt x="384175" y="2273300"/>
                  <a:pt x="485775" y="2247900"/>
                  <a:pt x="1139825" y="2251075"/>
                </a:cubicBezTo>
                <a:cubicBezTo>
                  <a:pt x="1793875" y="2254250"/>
                  <a:pt x="4130675" y="2174875"/>
                  <a:pt x="4130675" y="2174875"/>
                </a:cubicBezTo>
                <a:lnTo>
                  <a:pt x="6978650" y="2155825"/>
                </a:lnTo>
                <a:cubicBezTo>
                  <a:pt x="7743825" y="2139950"/>
                  <a:pt x="8431213" y="2219325"/>
                  <a:pt x="8721725" y="2079625"/>
                </a:cubicBezTo>
                <a:cubicBezTo>
                  <a:pt x="9012238" y="1939925"/>
                  <a:pt x="8720138" y="1581150"/>
                  <a:pt x="8721725" y="1317625"/>
                </a:cubicBezTo>
                <a:cubicBezTo>
                  <a:pt x="8723313" y="1054100"/>
                  <a:pt x="8759825" y="698500"/>
                  <a:pt x="8731250" y="498475"/>
                </a:cubicBezTo>
                <a:cubicBezTo>
                  <a:pt x="8702675" y="298450"/>
                  <a:pt x="8732837" y="182562"/>
                  <a:pt x="8550275" y="117475"/>
                </a:cubicBezTo>
                <a:cubicBezTo>
                  <a:pt x="8367713" y="52388"/>
                  <a:pt x="8016875" y="127000"/>
                  <a:pt x="7635875" y="107950"/>
                </a:cubicBezTo>
                <a:cubicBezTo>
                  <a:pt x="7254875" y="88900"/>
                  <a:pt x="6732587" y="6350"/>
                  <a:pt x="6264275" y="3175"/>
                </a:cubicBezTo>
                <a:cubicBezTo>
                  <a:pt x="5795963" y="0"/>
                  <a:pt x="5448300" y="69850"/>
                  <a:pt x="4826000" y="88900"/>
                </a:cubicBezTo>
                <a:cubicBezTo>
                  <a:pt x="4203700" y="107950"/>
                  <a:pt x="3074988" y="107950"/>
                  <a:pt x="2530475" y="117475"/>
                </a:cubicBezTo>
                <a:cubicBezTo>
                  <a:pt x="1985963" y="127000"/>
                  <a:pt x="1847850" y="141288"/>
                  <a:pt x="1558925" y="146050"/>
                </a:cubicBezTo>
                <a:lnTo>
                  <a:pt x="806450" y="155575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7220"/>
            <a:ext cx="8229600" cy="952500"/>
          </a:xfrm>
        </p:spPr>
        <p:txBody>
          <a:bodyPr/>
          <a:lstStyle/>
          <a:p>
            <a:r>
              <a:rPr lang="ru-RU" b="1" dirty="0" smtClean="0"/>
              <a:t>Анонс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33364"/>
            <a:ext cx="7931224" cy="3771636"/>
          </a:xfrm>
        </p:spPr>
        <p:txBody>
          <a:bodyPr/>
          <a:lstStyle/>
          <a:p>
            <a:r>
              <a:rPr lang="ru-RU" dirty="0" smtClean="0"/>
              <a:t>26 мая 2017 года в 11.00 и в 17.00 по московскому времени</a:t>
            </a:r>
            <a:br>
              <a:rPr lang="ru-RU" dirty="0" smtClean="0"/>
            </a:br>
            <a:r>
              <a:rPr lang="en-US" sz="2400" dirty="0" smtClean="0"/>
              <a:t>“</a:t>
            </a:r>
            <a:r>
              <a:rPr lang="ru-RU" sz="2400" dirty="0" smtClean="0"/>
              <a:t>Работаем по ФГОС: формирование </a:t>
            </a:r>
            <a:r>
              <a:rPr lang="ru-RU" sz="2400" b="1" dirty="0" smtClean="0"/>
              <a:t>регулятивных УУД </a:t>
            </a:r>
            <a:r>
              <a:rPr lang="ru-RU" sz="2400" dirty="0" smtClean="0"/>
              <a:t>в 5 – 9 классах на уроках английского языка и во внеурочной деятельности (на примерах курсов и пособий издательства «Титул»)</a:t>
            </a:r>
            <a:r>
              <a:rPr lang="en-US" sz="2400" dirty="0" smtClean="0"/>
              <a:t>”</a:t>
            </a:r>
            <a:r>
              <a:rPr lang="ru-RU" sz="2400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Полезные ссылки по теме вебинара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https://moluch.ru/conf/ped/archive/192/10731/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https://docs.google.com/document/d/1LVBGePIdl5UO2B_-lpo0huv207y_pffuuFr7lISLs8Y/edit?_escaped_fragment_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ction march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7302"/>
            <a:ext cx="7056784" cy="34803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956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Системно-деятельностный подход</a:t>
            </a:r>
            <a:br>
              <a:rPr lang="ru-RU" dirty="0" smtClean="0"/>
            </a:br>
            <a:r>
              <a:rPr lang="ru-RU" sz="2700" dirty="0" smtClean="0"/>
              <a:t>обуславливает переход от: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61356"/>
            <a:ext cx="3960440" cy="3960440"/>
          </a:xfrm>
        </p:spPr>
        <p:txBody>
          <a:bodyPr>
            <a:normAutofit/>
          </a:bodyPr>
          <a:lstStyle/>
          <a:p>
            <a:r>
              <a:rPr lang="ru-RU" sz="1900" dirty="0" smtClean="0"/>
              <a:t>определения цели школьного обучения как усвоения знаний, </a:t>
            </a:r>
            <a:r>
              <a:rPr lang="en-US" sz="1900" dirty="0" smtClean="0"/>
              <a:t> </a:t>
            </a:r>
            <a:r>
              <a:rPr lang="ru-RU" sz="1900" dirty="0" smtClean="0"/>
              <a:t>умений, навыков</a:t>
            </a:r>
          </a:p>
          <a:p>
            <a:r>
              <a:rPr lang="ru-RU" sz="1900" dirty="0" smtClean="0"/>
              <a:t>изолированного от жизни изучения системы научных понятий, составляющих содержание учебного предмета</a:t>
            </a:r>
          </a:p>
          <a:p>
            <a:pPr>
              <a:buNone/>
            </a:pPr>
            <a:r>
              <a:rPr lang="ru-RU" sz="1900" dirty="0" smtClean="0"/>
              <a:t> </a:t>
            </a:r>
          </a:p>
          <a:p>
            <a:r>
              <a:rPr lang="ru-RU" sz="1900" dirty="0" smtClean="0"/>
              <a:t>стихийности учебной деятельности ученика</a:t>
            </a:r>
          </a:p>
          <a:p>
            <a:r>
              <a:rPr lang="ru-RU" sz="1900" dirty="0" smtClean="0"/>
              <a:t>индивидуальной формы усвоения знаний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427984" y="1561356"/>
            <a:ext cx="4716016" cy="4153644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определению цели как умения учиться;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включению содержания обучения в контекст решения учащимися жизненных задач, т. е. от ориентации на учебно-предметное содержание школьных предметов к пониманию учения как процесса образования и порождения смыслов;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стратегии её целенаправленной организации и планомерного формирования;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признанию решающей роли учебного сотрудничества в достижении целей обучения.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20372792">
            <a:off x="3790600" y="2069296"/>
            <a:ext cx="720080" cy="21602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20885867">
            <a:off x="3794450" y="2785417"/>
            <a:ext cx="720080" cy="21602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635896" y="4225652"/>
            <a:ext cx="720080" cy="21602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635896" y="4945732"/>
            <a:ext cx="720080" cy="21602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107504" y="1345333"/>
            <a:ext cx="8648700" cy="1224136"/>
          </a:xfrm>
          <a:custGeom>
            <a:avLst/>
            <a:gdLst>
              <a:gd name="connsiteX0" fmla="*/ 1495425 w 8648700"/>
              <a:gd name="connsiteY0" fmla="*/ 107950 h 1254125"/>
              <a:gd name="connsiteX1" fmla="*/ 1181100 w 8648700"/>
              <a:gd name="connsiteY1" fmla="*/ 69850 h 1254125"/>
              <a:gd name="connsiteX2" fmla="*/ 847725 w 8648700"/>
              <a:gd name="connsiteY2" fmla="*/ 98425 h 1254125"/>
              <a:gd name="connsiteX3" fmla="*/ 152400 w 8648700"/>
              <a:gd name="connsiteY3" fmla="*/ 146050 h 1254125"/>
              <a:gd name="connsiteX4" fmla="*/ 9525 w 8648700"/>
              <a:gd name="connsiteY4" fmla="*/ 612775 h 1254125"/>
              <a:gd name="connsiteX5" fmla="*/ 209550 w 8648700"/>
              <a:gd name="connsiteY5" fmla="*/ 1165225 h 1254125"/>
              <a:gd name="connsiteX6" fmla="*/ 838200 w 8648700"/>
              <a:gd name="connsiteY6" fmla="*/ 1146175 h 1254125"/>
              <a:gd name="connsiteX7" fmla="*/ 1714500 w 8648700"/>
              <a:gd name="connsiteY7" fmla="*/ 1203325 h 1254125"/>
              <a:gd name="connsiteX8" fmla="*/ 2571750 w 8648700"/>
              <a:gd name="connsiteY8" fmla="*/ 1127125 h 1254125"/>
              <a:gd name="connsiteX9" fmla="*/ 3867150 w 8648700"/>
              <a:gd name="connsiteY9" fmla="*/ 1146175 h 1254125"/>
              <a:gd name="connsiteX10" fmla="*/ 4991100 w 8648700"/>
              <a:gd name="connsiteY10" fmla="*/ 898525 h 1254125"/>
              <a:gd name="connsiteX11" fmla="*/ 7038975 w 8648700"/>
              <a:gd name="connsiteY11" fmla="*/ 908050 h 1254125"/>
              <a:gd name="connsiteX12" fmla="*/ 8410575 w 8648700"/>
              <a:gd name="connsiteY12" fmla="*/ 860425 h 1254125"/>
              <a:gd name="connsiteX13" fmla="*/ 8467725 w 8648700"/>
              <a:gd name="connsiteY13" fmla="*/ 136525 h 1254125"/>
              <a:gd name="connsiteX14" fmla="*/ 7734300 w 8648700"/>
              <a:gd name="connsiteY14" fmla="*/ 41275 h 1254125"/>
              <a:gd name="connsiteX15" fmla="*/ 5934075 w 8648700"/>
              <a:gd name="connsiteY15" fmla="*/ 79375 h 1254125"/>
              <a:gd name="connsiteX16" fmla="*/ 4162425 w 8648700"/>
              <a:gd name="connsiteY16" fmla="*/ 41275 h 1254125"/>
              <a:gd name="connsiteX17" fmla="*/ 2466975 w 8648700"/>
              <a:gd name="connsiteY17" fmla="*/ 174625 h 1254125"/>
              <a:gd name="connsiteX18" fmla="*/ 1495425 w 8648700"/>
              <a:gd name="connsiteY18" fmla="*/ 107950 h 125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648700" h="1254125">
                <a:moveTo>
                  <a:pt x="1495425" y="107950"/>
                </a:moveTo>
                <a:cubicBezTo>
                  <a:pt x="1281113" y="90488"/>
                  <a:pt x="1289050" y="71438"/>
                  <a:pt x="1181100" y="69850"/>
                </a:cubicBezTo>
                <a:cubicBezTo>
                  <a:pt x="1073150" y="68263"/>
                  <a:pt x="847725" y="98425"/>
                  <a:pt x="847725" y="98425"/>
                </a:cubicBezTo>
                <a:lnTo>
                  <a:pt x="152400" y="146050"/>
                </a:lnTo>
                <a:cubicBezTo>
                  <a:pt x="12700" y="231775"/>
                  <a:pt x="0" y="442912"/>
                  <a:pt x="9525" y="612775"/>
                </a:cubicBezTo>
                <a:cubicBezTo>
                  <a:pt x="19050" y="782638"/>
                  <a:pt x="71438" y="1076325"/>
                  <a:pt x="209550" y="1165225"/>
                </a:cubicBezTo>
                <a:cubicBezTo>
                  <a:pt x="347662" y="1254125"/>
                  <a:pt x="587375" y="1139825"/>
                  <a:pt x="838200" y="1146175"/>
                </a:cubicBezTo>
                <a:cubicBezTo>
                  <a:pt x="1089025" y="1152525"/>
                  <a:pt x="1425575" y="1206500"/>
                  <a:pt x="1714500" y="1203325"/>
                </a:cubicBezTo>
                <a:cubicBezTo>
                  <a:pt x="2003425" y="1200150"/>
                  <a:pt x="2212975" y="1136650"/>
                  <a:pt x="2571750" y="1127125"/>
                </a:cubicBezTo>
                <a:cubicBezTo>
                  <a:pt x="2930525" y="1117600"/>
                  <a:pt x="3463925" y="1184275"/>
                  <a:pt x="3867150" y="1146175"/>
                </a:cubicBezTo>
                <a:cubicBezTo>
                  <a:pt x="4270375" y="1108075"/>
                  <a:pt x="4462463" y="938212"/>
                  <a:pt x="4991100" y="898525"/>
                </a:cubicBezTo>
                <a:cubicBezTo>
                  <a:pt x="5519737" y="858838"/>
                  <a:pt x="6469063" y="914400"/>
                  <a:pt x="7038975" y="908050"/>
                </a:cubicBezTo>
                <a:cubicBezTo>
                  <a:pt x="7608887" y="901700"/>
                  <a:pt x="8172450" y="989012"/>
                  <a:pt x="8410575" y="860425"/>
                </a:cubicBezTo>
                <a:cubicBezTo>
                  <a:pt x="8648700" y="731838"/>
                  <a:pt x="8580438" y="273050"/>
                  <a:pt x="8467725" y="136525"/>
                </a:cubicBezTo>
                <a:cubicBezTo>
                  <a:pt x="8355013" y="0"/>
                  <a:pt x="7734300" y="41275"/>
                  <a:pt x="7734300" y="41275"/>
                </a:cubicBezTo>
                <a:cubicBezTo>
                  <a:pt x="7312025" y="31750"/>
                  <a:pt x="6529387" y="79375"/>
                  <a:pt x="5934075" y="79375"/>
                </a:cubicBezTo>
                <a:cubicBezTo>
                  <a:pt x="5338763" y="79375"/>
                  <a:pt x="4740275" y="25400"/>
                  <a:pt x="4162425" y="41275"/>
                </a:cubicBezTo>
                <a:cubicBezTo>
                  <a:pt x="3584575" y="57150"/>
                  <a:pt x="2903537" y="161925"/>
                  <a:pt x="2466975" y="174625"/>
                </a:cubicBezTo>
                <a:cubicBezTo>
                  <a:pt x="2030413" y="187325"/>
                  <a:pt x="1709738" y="125413"/>
                  <a:pt x="1495425" y="107950"/>
                </a:cubicBezTo>
                <a:close/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190500" y="2209427"/>
            <a:ext cx="8936037" cy="1873623"/>
          </a:xfrm>
          <a:custGeom>
            <a:avLst/>
            <a:gdLst>
              <a:gd name="connsiteX0" fmla="*/ 1571625 w 8936037"/>
              <a:gd name="connsiteY0" fmla="*/ 430212 h 1874837"/>
              <a:gd name="connsiteX1" fmla="*/ 1000125 w 8936037"/>
              <a:gd name="connsiteY1" fmla="*/ 382587 h 1874837"/>
              <a:gd name="connsiteX2" fmla="*/ 476250 w 8936037"/>
              <a:gd name="connsiteY2" fmla="*/ 401637 h 1874837"/>
              <a:gd name="connsiteX3" fmla="*/ 114300 w 8936037"/>
              <a:gd name="connsiteY3" fmla="*/ 420687 h 1874837"/>
              <a:gd name="connsiteX4" fmla="*/ 0 w 8936037"/>
              <a:gd name="connsiteY4" fmla="*/ 887412 h 1874837"/>
              <a:gd name="connsiteX5" fmla="*/ 114300 w 8936037"/>
              <a:gd name="connsiteY5" fmla="*/ 1392237 h 1874837"/>
              <a:gd name="connsiteX6" fmla="*/ 657225 w 8936037"/>
              <a:gd name="connsiteY6" fmla="*/ 1516062 h 1874837"/>
              <a:gd name="connsiteX7" fmla="*/ 1771650 w 8936037"/>
              <a:gd name="connsiteY7" fmla="*/ 1639887 h 1874837"/>
              <a:gd name="connsiteX8" fmla="*/ 2790825 w 8936037"/>
              <a:gd name="connsiteY8" fmla="*/ 1554162 h 1874837"/>
              <a:gd name="connsiteX9" fmla="*/ 3724275 w 8936037"/>
              <a:gd name="connsiteY9" fmla="*/ 1582737 h 1874837"/>
              <a:gd name="connsiteX10" fmla="*/ 4371975 w 8936037"/>
              <a:gd name="connsiteY10" fmla="*/ 1725612 h 1874837"/>
              <a:gd name="connsiteX11" fmla="*/ 4752975 w 8936037"/>
              <a:gd name="connsiteY11" fmla="*/ 1839912 h 1874837"/>
              <a:gd name="connsiteX12" fmla="*/ 5514975 w 8936037"/>
              <a:gd name="connsiteY12" fmla="*/ 1858962 h 1874837"/>
              <a:gd name="connsiteX13" fmla="*/ 8048625 w 8936037"/>
              <a:gd name="connsiteY13" fmla="*/ 1744662 h 1874837"/>
              <a:gd name="connsiteX14" fmla="*/ 8686800 w 8936037"/>
              <a:gd name="connsiteY14" fmla="*/ 1573212 h 1874837"/>
              <a:gd name="connsiteX15" fmla="*/ 8905875 w 8936037"/>
              <a:gd name="connsiteY15" fmla="*/ 1135062 h 1874837"/>
              <a:gd name="connsiteX16" fmla="*/ 8867775 w 8936037"/>
              <a:gd name="connsiteY16" fmla="*/ 554037 h 1874837"/>
              <a:gd name="connsiteX17" fmla="*/ 8572500 w 8936037"/>
              <a:gd name="connsiteY17" fmla="*/ 58737 h 1874837"/>
              <a:gd name="connsiteX18" fmla="*/ 7905750 w 8936037"/>
              <a:gd name="connsiteY18" fmla="*/ 201612 h 1874837"/>
              <a:gd name="connsiteX19" fmla="*/ 6086475 w 8936037"/>
              <a:gd name="connsiteY19" fmla="*/ 182562 h 1874837"/>
              <a:gd name="connsiteX20" fmla="*/ 4981575 w 8936037"/>
              <a:gd name="connsiteY20" fmla="*/ 201612 h 1874837"/>
              <a:gd name="connsiteX21" fmla="*/ 4305300 w 8936037"/>
              <a:gd name="connsiteY21" fmla="*/ 258762 h 1874837"/>
              <a:gd name="connsiteX22" fmla="*/ 3819525 w 8936037"/>
              <a:gd name="connsiteY22" fmla="*/ 439737 h 1874837"/>
              <a:gd name="connsiteX23" fmla="*/ 2771775 w 8936037"/>
              <a:gd name="connsiteY23" fmla="*/ 354012 h 1874837"/>
              <a:gd name="connsiteX24" fmla="*/ 2057400 w 8936037"/>
              <a:gd name="connsiteY24" fmla="*/ 392112 h 1874837"/>
              <a:gd name="connsiteX25" fmla="*/ 1571625 w 8936037"/>
              <a:gd name="connsiteY25" fmla="*/ 430212 h 187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936037" h="1874837">
                <a:moveTo>
                  <a:pt x="1571625" y="430212"/>
                </a:moveTo>
                <a:cubicBezTo>
                  <a:pt x="1395413" y="428625"/>
                  <a:pt x="1182687" y="387349"/>
                  <a:pt x="1000125" y="382587"/>
                </a:cubicBezTo>
                <a:cubicBezTo>
                  <a:pt x="817563" y="377825"/>
                  <a:pt x="476250" y="401637"/>
                  <a:pt x="476250" y="401637"/>
                </a:cubicBezTo>
                <a:cubicBezTo>
                  <a:pt x="328613" y="407987"/>
                  <a:pt x="193675" y="339725"/>
                  <a:pt x="114300" y="420687"/>
                </a:cubicBezTo>
                <a:cubicBezTo>
                  <a:pt x="34925" y="501649"/>
                  <a:pt x="0" y="725487"/>
                  <a:pt x="0" y="887412"/>
                </a:cubicBezTo>
                <a:cubicBezTo>
                  <a:pt x="0" y="1049337"/>
                  <a:pt x="4763" y="1287462"/>
                  <a:pt x="114300" y="1392237"/>
                </a:cubicBezTo>
                <a:cubicBezTo>
                  <a:pt x="223838" y="1497012"/>
                  <a:pt x="381000" y="1474787"/>
                  <a:pt x="657225" y="1516062"/>
                </a:cubicBezTo>
                <a:cubicBezTo>
                  <a:pt x="933450" y="1557337"/>
                  <a:pt x="1416050" y="1633537"/>
                  <a:pt x="1771650" y="1639887"/>
                </a:cubicBezTo>
                <a:cubicBezTo>
                  <a:pt x="2127250" y="1646237"/>
                  <a:pt x="2465388" y="1563687"/>
                  <a:pt x="2790825" y="1554162"/>
                </a:cubicBezTo>
                <a:cubicBezTo>
                  <a:pt x="3116262" y="1544637"/>
                  <a:pt x="3460750" y="1554162"/>
                  <a:pt x="3724275" y="1582737"/>
                </a:cubicBezTo>
                <a:cubicBezTo>
                  <a:pt x="3987800" y="1611312"/>
                  <a:pt x="4200525" y="1682750"/>
                  <a:pt x="4371975" y="1725612"/>
                </a:cubicBezTo>
                <a:cubicBezTo>
                  <a:pt x="4543425" y="1768474"/>
                  <a:pt x="4562475" y="1817687"/>
                  <a:pt x="4752975" y="1839912"/>
                </a:cubicBezTo>
                <a:cubicBezTo>
                  <a:pt x="4943475" y="1862137"/>
                  <a:pt x="4965700" y="1874837"/>
                  <a:pt x="5514975" y="1858962"/>
                </a:cubicBezTo>
                <a:cubicBezTo>
                  <a:pt x="6064250" y="1843087"/>
                  <a:pt x="7519988" y="1792287"/>
                  <a:pt x="8048625" y="1744662"/>
                </a:cubicBezTo>
                <a:cubicBezTo>
                  <a:pt x="8577262" y="1697037"/>
                  <a:pt x="8543925" y="1674812"/>
                  <a:pt x="8686800" y="1573212"/>
                </a:cubicBezTo>
                <a:cubicBezTo>
                  <a:pt x="8829675" y="1471612"/>
                  <a:pt x="8875713" y="1304924"/>
                  <a:pt x="8905875" y="1135062"/>
                </a:cubicBezTo>
                <a:cubicBezTo>
                  <a:pt x="8936037" y="965200"/>
                  <a:pt x="8923337" y="733424"/>
                  <a:pt x="8867775" y="554037"/>
                </a:cubicBezTo>
                <a:cubicBezTo>
                  <a:pt x="8812213" y="374650"/>
                  <a:pt x="8732837" y="117474"/>
                  <a:pt x="8572500" y="58737"/>
                </a:cubicBezTo>
                <a:cubicBezTo>
                  <a:pt x="8412163" y="0"/>
                  <a:pt x="8320088" y="180974"/>
                  <a:pt x="7905750" y="201612"/>
                </a:cubicBezTo>
                <a:cubicBezTo>
                  <a:pt x="7491412" y="222250"/>
                  <a:pt x="6573837" y="182562"/>
                  <a:pt x="6086475" y="182562"/>
                </a:cubicBezTo>
                <a:cubicBezTo>
                  <a:pt x="5599113" y="182562"/>
                  <a:pt x="5278437" y="188912"/>
                  <a:pt x="4981575" y="201612"/>
                </a:cubicBezTo>
                <a:cubicBezTo>
                  <a:pt x="4684713" y="214312"/>
                  <a:pt x="4498975" y="219074"/>
                  <a:pt x="4305300" y="258762"/>
                </a:cubicBezTo>
                <a:cubicBezTo>
                  <a:pt x="4111625" y="298450"/>
                  <a:pt x="4075113" y="423862"/>
                  <a:pt x="3819525" y="439737"/>
                </a:cubicBezTo>
                <a:cubicBezTo>
                  <a:pt x="3563938" y="455612"/>
                  <a:pt x="3065462" y="361949"/>
                  <a:pt x="2771775" y="354012"/>
                </a:cubicBezTo>
                <a:cubicBezTo>
                  <a:pt x="2478088" y="346075"/>
                  <a:pt x="2265363" y="377824"/>
                  <a:pt x="2057400" y="392112"/>
                </a:cubicBezTo>
                <a:cubicBezTo>
                  <a:pt x="1849437" y="406400"/>
                  <a:pt x="1747837" y="431799"/>
                  <a:pt x="1571625" y="430212"/>
                </a:cubicBezTo>
                <a:close/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76200" y="4022725"/>
            <a:ext cx="8443912" cy="847725"/>
          </a:xfrm>
          <a:custGeom>
            <a:avLst/>
            <a:gdLst>
              <a:gd name="connsiteX0" fmla="*/ 600075 w 8443912"/>
              <a:gd name="connsiteY0" fmla="*/ 15875 h 847725"/>
              <a:gd name="connsiteX1" fmla="*/ 409575 w 8443912"/>
              <a:gd name="connsiteY1" fmla="*/ 53975 h 847725"/>
              <a:gd name="connsiteX2" fmla="*/ 66675 w 8443912"/>
              <a:gd name="connsiteY2" fmla="*/ 196850 h 847725"/>
              <a:gd name="connsiteX3" fmla="*/ 85725 w 8443912"/>
              <a:gd name="connsiteY3" fmla="*/ 482600 h 847725"/>
              <a:gd name="connsiteX4" fmla="*/ 581025 w 8443912"/>
              <a:gd name="connsiteY4" fmla="*/ 692150 h 847725"/>
              <a:gd name="connsiteX5" fmla="*/ 1828800 w 8443912"/>
              <a:gd name="connsiteY5" fmla="*/ 730250 h 847725"/>
              <a:gd name="connsiteX6" fmla="*/ 2933700 w 8443912"/>
              <a:gd name="connsiteY6" fmla="*/ 673100 h 847725"/>
              <a:gd name="connsiteX7" fmla="*/ 4057650 w 8443912"/>
              <a:gd name="connsiteY7" fmla="*/ 654050 h 847725"/>
              <a:gd name="connsiteX8" fmla="*/ 4943475 w 8443912"/>
              <a:gd name="connsiteY8" fmla="*/ 825500 h 847725"/>
              <a:gd name="connsiteX9" fmla="*/ 6362700 w 8443912"/>
              <a:gd name="connsiteY9" fmla="*/ 787400 h 847725"/>
              <a:gd name="connsiteX10" fmla="*/ 7553325 w 8443912"/>
              <a:gd name="connsiteY10" fmla="*/ 654050 h 847725"/>
              <a:gd name="connsiteX11" fmla="*/ 8220075 w 8443912"/>
              <a:gd name="connsiteY11" fmla="*/ 549275 h 847725"/>
              <a:gd name="connsiteX12" fmla="*/ 8391525 w 8443912"/>
              <a:gd name="connsiteY12" fmla="*/ 101600 h 847725"/>
              <a:gd name="connsiteX13" fmla="*/ 7905750 w 8443912"/>
              <a:gd name="connsiteY13" fmla="*/ 15875 h 847725"/>
              <a:gd name="connsiteX14" fmla="*/ 6591300 w 8443912"/>
              <a:gd name="connsiteY14" fmla="*/ 111125 h 847725"/>
              <a:gd name="connsiteX15" fmla="*/ 5886450 w 8443912"/>
              <a:gd name="connsiteY15" fmla="*/ 101600 h 847725"/>
              <a:gd name="connsiteX16" fmla="*/ 5276850 w 8443912"/>
              <a:gd name="connsiteY16" fmla="*/ 111125 h 847725"/>
              <a:gd name="connsiteX17" fmla="*/ 4533900 w 8443912"/>
              <a:gd name="connsiteY17" fmla="*/ 15875 h 847725"/>
              <a:gd name="connsiteX18" fmla="*/ 3324225 w 8443912"/>
              <a:gd name="connsiteY18" fmla="*/ 15875 h 847725"/>
              <a:gd name="connsiteX19" fmla="*/ 2076450 w 8443912"/>
              <a:gd name="connsiteY19" fmla="*/ 15875 h 847725"/>
              <a:gd name="connsiteX20" fmla="*/ 1057275 w 8443912"/>
              <a:gd name="connsiteY20" fmla="*/ 25400 h 847725"/>
              <a:gd name="connsiteX21" fmla="*/ 600075 w 8443912"/>
              <a:gd name="connsiteY21" fmla="*/ 15875 h 84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443912" h="847725">
                <a:moveTo>
                  <a:pt x="600075" y="15875"/>
                </a:moveTo>
                <a:cubicBezTo>
                  <a:pt x="492125" y="20637"/>
                  <a:pt x="498475" y="23813"/>
                  <a:pt x="409575" y="53975"/>
                </a:cubicBezTo>
                <a:cubicBezTo>
                  <a:pt x="320675" y="84137"/>
                  <a:pt x="120650" y="125413"/>
                  <a:pt x="66675" y="196850"/>
                </a:cubicBezTo>
                <a:cubicBezTo>
                  <a:pt x="12700" y="268287"/>
                  <a:pt x="0" y="400050"/>
                  <a:pt x="85725" y="482600"/>
                </a:cubicBezTo>
                <a:cubicBezTo>
                  <a:pt x="171450" y="565150"/>
                  <a:pt x="290512" y="650875"/>
                  <a:pt x="581025" y="692150"/>
                </a:cubicBezTo>
                <a:cubicBezTo>
                  <a:pt x="871538" y="733425"/>
                  <a:pt x="1436688" y="733425"/>
                  <a:pt x="1828800" y="730250"/>
                </a:cubicBezTo>
                <a:cubicBezTo>
                  <a:pt x="2220912" y="727075"/>
                  <a:pt x="2562225" y="685800"/>
                  <a:pt x="2933700" y="673100"/>
                </a:cubicBezTo>
                <a:cubicBezTo>
                  <a:pt x="3305175" y="660400"/>
                  <a:pt x="3722688" y="628650"/>
                  <a:pt x="4057650" y="654050"/>
                </a:cubicBezTo>
                <a:cubicBezTo>
                  <a:pt x="4392612" y="679450"/>
                  <a:pt x="4559300" y="803275"/>
                  <a:pt x="4943475" y="825500"/>
                </a:cubicBezTo>
                <a:cubicBezTo>
                  <a:pt x="5327650" y="847725"/>
                  <a:pt x="5927725" y="815975"/>
                  <a:pt x="6362700" y="787400"/>
                </a:cubicBezTo>
                <a:cubicBezTo>
                  <a:pt x="6797675" y="758825"/>
                  <a:pt x="7243763" y="693738"/>
                  <a:pt x="7553325" y="654050"/>
                </a:cubicBezTo>
                <a:cubicBezTo>
                  <a:pt x="7862888" y="614363"/>
                  <a:pt x="8080375" y="641350"/>
                  <a:pt x="8220075" y="549275"/>
                </a:cubicBezTo>
                <a:cubicBezTo>
                  <a:pt x="8359775" y="457200"/>
                  <a:pt x="8443912" y="190500"/>
                  <a:pt x="8391525" y="101600"/>
                </a:cubicBezTo>
                <a:cubicBezTo>
                  <a:pt x="8339138" y="12700"/>
                  <a:pt x="8205787" y="14288"/>
                  <a:pt x="7905750" y="15875"/>
                </a:cubicBezTo>
                <a:cubicBezTo>
                  <a:pt x="7605713" y="17462"/>
                  <a:pt x="6927850" y="96838"/>
                  <a:pt x="6591300" y="111125"/>
                </a:cubicBezTo>
                <a:cubicBezTo>
                  <a:pt x="6254750" y="125412"/>
                  <a:pt x="6105525" y="101600"/>
                  <a:pt x="5886450" y="101600"/>
                </a:cubicBezTo>
                <a:cubicBezTo>
                  <a:pt x="5667375" y="101600"/>
                  <a:pt x="5502275" y="125412"/>
                  <a:pt x="5276850" y="111125"/>
                </a:cubicBezTo>
                <a:cubicBezTo>
                  <a:pt x="5051425" y="96838"/>
                  <a:pt x="4859337" y="31750"/>
                  <a:pt x="4533900" y="15875"/>
                </a:cubicBezTo>
                <a:cubicBezTo>
                  <a:pt x="4208463" y="0"/>
                  <a:pt x="3324225" y="15875"/>
                  <a:pt x="3324225" y="15875"/>
                </a:cubicBezTo>
                <a:lnTo>
                  <a:pt x="2076450" y="15875"/>
                </a:lnTo>
                <a:lnTo>
                  <a:pt x="1057275" y="25400"/>
                </a:lnTo>
                <a:cubicBezTo>
                  <a:pt x="811213" y="25400"/>
                  <a:pt x="708025" y="11113"/>
                  <a:pt x="600075" y="15875"/>
                </a:cubicBezTo>
                <a:close/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179388" y="4711700"/>
            <a:ext cx="8890000" cy="931862"/>
          </a:xfrm>
          <a:custGeom>
            <a:avLst/>
            <a:gdLst>
              <a:gd name="connsiteX0" fmla="*/ 735012 w 8890000"/>
              <a:gd name="connsiteY0" fmla="*/ 88900 h 931862"/>
              <a:gd name="connsiteX1" fmla="*/ 220662 w 8890000"/>
              <a:gd name="connsiteY1" fmla="*/ 60325 h 931862"/>
              <a:gd name="connsiteX2" fmla="*/ 30162 w 8890000"/>
              <a:gd name="connsiteY2" fmla="*/ 365125 h 931862"/>
              <a:gd name="connsiteX3" fmla="*/ 392112 w 8890000"/>
              <a:gd name="connsiteY3" fmla="*/ 650875 h 931862"/>
              <a:gd name="connsiteX4" fmla="*/ 2382837 w 8890000"/>
              <a:gd name="connsiteY4" fmla="*/ 708025 h 931862"/>
              <a:gd name="connsiteX5" fmla="*/ 4135437 w 8890000"/>
              <a:gd name="connsiteY5" fmla="*/ 641350 h 931862"/>
              <a:gd name="connsiteX6" fmla="*/ 4783137 w 8890000"/>
              <a:gd name="connsiteY6" fmla="*/ 898525 h 931862"/>
              <a:gd name="connsiteX7" fmla="*/ 5716587 w 8890000"/>
              <a:gd name="connsiteY7" fmla="*/ 841375 h 931862"/>
              <a:gd name="connsiteX8" fmla="*/ 6583362 w 8890000"/>
              <a:gd name="connsiteY8" fmla="*/ 793750 h 931862"/>
              <a:gd name="connsiteX9" fmla="*/ 7316787 w 8890000"/>
              <a:gd name="connsiteY9" fmla="*/ 698500 h 931862"/>
              <a:gd name="connsiteX10" fmla="*/ 8516937 w 8890000"/>
              <a:gd name="connsiteY10" fmla="*/ 717550 h 931862"/>
              <a:gd name="connsiteX11" fmla="*/ 8878887 w 8890000"/>
              <a:gd name="connsiteY11" fmla="*/ 384175 h 931862"/>
              <a:gd name="connsiteX12" fmla="*/ 8583612 w 8890000"/>
              <a:gd name="connsiteY12" fmla="*/ 50800 h 931862"/>
              <a:gd name="connsiteX13" fmla="*/ 7859712 w 8890000"/>
              <a:gd name="connsiteY13" fmla="*/ 79375 h 931862"/>
              <a:gd name="connsiteX14" fmla="*/ 6821487 w 8890000"/>
              <a:gd name="connsiteY14" fmla="*/ 155575 h 931862"/>
              <a:gd name="connsiteX15" fmla="*/ 6202362 w 8890000"/>
              <a:gd name="connsiteY15" fmla="*/ 174625 h 931862"/>
              <a:gd name="connsiteX16" fmla="*/ 5449887 w 8890000"/>
              <a:gd name="connsiteY16" fmla="*/ 165100 h 931862"/>
              <a:gd name="connsiteX17" fmla="*/ 4735512 w 8890000"/>
              <a:gd name="connsiteY17" fmla="*/ 174625 h 931862"/>
              <a:gd name="connsiteX18" fmla="*/ 3802062 w 8890000"/>
              <a:gd name="connsiteY18" fmla="*/ 88900 h 931862"/>
              <a:gd name="connsiteX19" fmla="*/ 3382962 w 8890000"/>
              <a:gd name="connsiteY19" fmla="*/ 69850 h 931862"/>
              <a:gd name="connsiteX20" fmla="*/ 2897187 w 8890000"/>
              <a:gd name="connsiteY20" fmla="*/ 98425 h 931862"/>
              <a:gd name="connsiteX21" fmla="*/ 2382837 w 8890000"/>
              <a:gd name="connsiteY21" fmla="*/ 79375 h 931862"/>
              <a:gd name="connsiteX22" fmla="*/ 1963737 w 8890000"/>
              <a:gd name="connsiteY22" fmla="*/ 107950 h 931862"/>
              <a:gd name="connsiteX23" fmla="*/ 1458912 w 8890000"/>
              <a:gd name="connsiteY23" fmla="*/ 107950 h 931862"/>
              <a:gd name="connsiteX24" fmla="*/ 1135062 w 8890000"/>
              <a:gd name="connsiteY24" fmla="*/ 88900 h 931862"/>
              <a:gd name="connsiteX25" fmla="*/ 735012 w 8890000"/>
              <a:gd name="connsiteY25" fmla="*/ 88900 h 93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890000" h="931862">
                <a:moveTo>
                  <a:pt x="735012" y="88900"/>
                </a:moveTo>
                <a:cubicBezTo>
                  <a:pt x="582612" y="84137"/>
                  <a:pt x="338137" y="14288"/>
                  <a:pt x="220662" y="60325"/>
                </a:cubicBezTo>
                <a:cubicBezTo>
                  <a:pt x="103187" y="106362"/>
                  <a:pt x="1587" y="266700"/>
                  <a:pt x="30162" y="365125"/>
                </a:cubicBezTo>
                <a:cubicBezTo>
                  <a:pt x="58737" y="463550"/>
                  <a:pt x="0" y="593725"/>
                  <a:pt x="392112" y="650875"/>
                </a:cubicBezTo>
                <a:cubicBezTo>
                  <a:pt x="784225" y="708025"/>
                  <a:pt x="1758950" y="709612"/>
                  <a:pt x="2382837" y="708025"/>
                </a:cubicBezTo>
                <a:cubicBezTo>
                  <a:pt x="3006724" y="706438"/>
                  <a:pt x="3735387" y="609600"/>
                  <a:pt x="4135437" y="641350"/>
                </a:cubicBezTo>
                <a:cubicBezTo>
                  <a:pt x="4535487" y="673100"/>
                  <a:pt x="4519612" y="865188"/>
                  <a:pt x="4783137" y="898525"/>
                </a:cubicBezTo>
                <a:cubicBezTo>
                  <a:pt x="5046662" y="931862"/>
                  <a:pt x="5716587" y="841375"/>
                  <a:pt x="5716587" y="841375"/>
                </a:cubicBezTo>
                <a:cubicBezTo>
                  <a:pt x="6016625" y="823913"/>
                  <a:pt x="6316662" y="817562"/>
                  <a:pt x="6583362" y="793750"/>
                </a:cubicBezTo>
                <a:cubicBezTo>
                  <a:pt x="6850062" y="769938"/>
                  <a:pt x="6994525" y="711200"/>
                  <a:pt x="7316787" y="698500"/>
                </a:cubicBezTo>
                <a:cubicBezTo>
                  <a:pt x="7639050" y="685800"/>
                  <a:pt x="8256587" y="769938"/>
                  <a:pt x="8516937" y="717550"/>
                </a:cubicBezTo>
                <a:cubicBezTo>
                  <a:pt x="8777287" y="665163"/>
                  <a:pt x="8867775" y="495300"/>
                  <a:pt x="8878887" y="384175"/>
                </a:cubicBezTo>
                <a:cubicBezTo>
                  <a:pt x="8890000" y="273050"/>
                  <a:pt x="8753474" y="101600"/>
                  <a:pt x="8583612" y="50800"/>
                </a:cubicBezTo>
                <a:cubicBezTo>
                  <a:pt x="8413750" y="0"/>
                  <a:pt x="8153399" y="61913"/>
                  <a:pt x="7859712" y="79375"/>
                </a:cubicBezTo>
                <a:cubicBezTo>
                  <a:pt x="7566025" y="96837"/>
                  <a:pt x="7097712" y="139700"/>
                  <a:pt x="6821487" y="155575"/>
                </a:cubicBezTo>
                <a:cubicBezTo>
                  <a:pt x="6545262" y="171450"/>
                  <a:pt x="6202362" y="174625"/>
                  <a:pt x="6202362" y="174625"/>
                </a:cubicBezTo>
                <a:lnTo>
                  <a:pt x="5449887" y="165100"/>
                </a:lnTo>
                <a:cubicBezTo>
                  <a:pt x="5205412" y="165100"/>
                  <a:pt x="5010150" y="187325"/>
                  <a:pt x="4735512" y="174625"/>
                </a:cubicBezTo>
                <a:cubicBezTo>
                  <a:pt x="4460874" y="161925"/>
                  <a:pt x="4027487" y="106363"/>
                  <a:pt x="3802062" y="88900"/>
                </a:cubicBezTo>
                <a:cubicBezTo>
                  <a:pt x="3576637" y="71438"/>
                  <a:pt x="3533774" y="68263"/>
                  <a:pt x="3382962" y="69850"/>
                </a:cubicBezTo>
                <a:cubicBezTo>
                  <a:pt x="3232150" y="71437"/>
                  <a:pt x="3063874" y="96838"/>
                  <a:pt x="2897187" y="98425"/>
                </a:cubicBezTo>
                <a:cubicBezTo>
                  <a:pt x="2730500" y="100012"/>
                  <a:pt x="2538412" y="77788"/>
                  <a:pt x="2382837" y="79375"/>
                </a:cubicBezTo>
                <a:cubicBezTo>
                  <a:pt x="2227262" y="80963"/>
                  <a:pt x="2117724" y="103188"/>
                  <a:pt x="1963737" y="107950"/>
                </a:cubicBezTo>
                <a:cubicBezTo>
                  <a:pt x="1809750" y="112712"/>
                  <a:pt x="1597024" y="111125"/>
                  <a:pt x="1458912" y="107950"/>
                </a:cubicBezTo>
                <a:cubicBezTo>
                  <a:pt x="1320800" y="104775"/>
                  <a:pt x="1255712" y="92075"/>
                  <a:pt x="1135062" y="88900"/>
                </a:cubicBezTo>
                <a:cubicBezTo>
                  <a:pt x="1014412" y="85725"/>
                  <a:pt x="887412" y="93663"/>
                  <a:pt x="735012" y="88900"/>
                </a:cubicBezTo>
                <a:close/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userapi.com/c636326/v636326419/575c8/SvKDeyrhS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5212"/>
            <a:ext cx="7187952" cy="5194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pp.userapi.com/c636325/v636325419/55deb/AVEpSiFdc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3204"/>
            <a:ext cx="6791400" cy="4334823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4585692"/>
            <a:ext cx="8229600" cy="808484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Вопросы</a:t>
            </a:r>
            <a:r>
              <a:rPr lang="ru-RU" sz="2200" dirty="0" smtClean="0"/>
              <a:t> викторины здесь -</a:t>
            </a:r>
            <a:r>
              <a:rPr lang="ru-RU" dirty="0" smtClean="0"/>
              <a:t> </a:t>
            </a:r>
            <a:r>
              <a:rPr lang="ru-RU" sz="2200" dirty="0" smtClean="0">
                <a:hlinkClick r:id="rId3"/>
              </a:rPr>
              <a:t>https://goo.gl/forms/b4MSIkkfFbmbp8XK2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b="1" dirty="0" smtClean="0"/>
              <a:t>Условия участия </a:t>
            </a:r>
            <a:r>
              <a:rPr lang="ru-RU" sz="2200" dirty="0" smtClean="0"/>
              <a:t>скачать здесь - </a:t>
            </a:r>
            <a:r>
              <a:rPr lang="en-US" sz="2200" dirty="0" smtClean="0">
                <a:hlinkClick r:id="rId4"/>
              </a:rPr>
              <a:t>https://vk.com/doc-77354013_444660815?dl=03684a1d6392e37ddb</a:t>
            </a:r>
            <a:r>
              <a:rPr lang="ru-RU" sz="2200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611560" y="265212"/>
            <a:ext cx="8064896" cy="525658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b="1" dirty="0"/>
              <a:t>Интернет-магазин издательства «</a:t>
            </a:r>
            <a:r>
              <a:rPr lang="ru-RU" altLang="ru-RU" sz="2800" b="1" dirty="0" smtClean="0"/>
              <a:t>ТИТУЛ» </a:t>
            </a:r>
            <a:endParaRPr lang="ru-RU" altLang="ru-RU" sz="2800" b="1" dirty="0"/>
          </a:p>
          <a:p>
            <a:pPr marL="0" indent="0" algn="ctr">
              <a:buNone/>
            </a:pPr>
            <a:r>
              <a:rPr lang="en-US" altLang="ru-RU" sz="2800" dirty="0" smtClean="0">
                <a:hlinkClick r:id="rId2"/>
              </a:rPr>
              <a:t>https://www.englishteachers.ru/shop</a:t>
            </a:r>
            <a:r>
              <a:rPr lang="en-US" altLang="ru-RU" sz="2800" dirty="0" smtClean="0"/>
              <a:t> </a:t>
            </a:r>
          </a:p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u="sng" dirty="0" smtClean="0"/>
              <a:t>«ТИТУЛ» в социальных сетях</a:t>
            </a:r>
          </a:p>
          <a:p>
            <a:pPr marL="0" indent="0">
              <a:buNone/>
            </a:pPr>
            <a:r>
              <a:rPr lang="ru-RU" altLang="ru-RU" sz="2800" dirty="0" smtClean="0"/>
              <a:t>ВКонтакте - </a:t>
            </a:r>
            <a:r>
              <a:rPr lang="en-US" altLang="ru-RU" sz="2800" dirty="0">
                <a:hlinkClick r:id="rId3"/>
              </a:rPr>
              <a:t>http://vk.com/titulpublishers</a:t>
            </a:r>
            <a:r>
              <a:rPr lang="ru-RU" altLang="ru-RU" sz="2800" dirty="0"/>
              <a:t> </a:t>
            </a:r>
            <a:endParaRPr lang="ru-RU" altLang="ru-RU" sz="2800" dirty="0" smtClean="0"/>
          </a:p>
          <a:p>
            <a:pPr marL="0" indent="0">
              <a:buNone/>
            </a:pPr>
            <a:r>
              <a:rPr lang="en-US" altLang="ru-RU" sz="2800" dirty="0" smtClean="0"/>
              <a:t>Facebook - </a:t>
            </a:r>
            <a:r>
              <a:rPr lang="en-US" altLang="ru-RU" sz="2800" dirty="0">
                <a:hlinkClick r:id="rId4"/>
              </a:rPr>
              <a:t>https://www.facebook.com/titulpublishers</a:t>
            </a:r>
            <a:endParaRPr lang="ru-RU" altLang="ru-RU" sz="2800" dirty="0"/>
          </a:p>
          <a:p>
            <a:pPr marL="0" indent="0">
              <a:buNone/>
            </a:pPr>
            <a:r>
              <a:rPr lang="en-US" altLang="ru-RU" sz="2800" dirty="0" smtClean="0"/>
              <a:t>Instagram </a:t>
            </a:r>
            <a:r>
              <a:rPr lang="ru-RU" altLang="ru-RU" sz="2800" dirty="0" smtClean="0"/>
              <a:t>и </a:t>
            </a:r>
            <a:r>
              <a:rPr lang="en-US" altLang="ru-RU" sz="2800" dirty="0" smtClean="0"/>
              <a:t>Twitter - </a:t>
            </a:r>
            <a:r>
              <a:rPr lang="en-US" altLang="ru-RU" sz="2800" dirty="0">
                <a:solidFill>
                  <a:srgbClr val="0033CC"/>
                </a:solidFill>
              </a:rPr>
              <a:t>@titulpublishers</a:t>
            </a:r>
            <a:r>
              <a:rPr lang="ru-RU" altLang="ru-RU" sz="2800" dirty="0">
                <a:solidFill>
                  <a:srgbClr val="0033CC"/>
                </a:solidFill>
              </a:rPr>
              <a:t> </a:t>
            </a:r>
            <a:r>
              <a:rPr lang="en-US" altLang="ru-RU" sz="2800" dirty="0">
                <a:solidFill>
                  <a:srgbClr val="0033CC"/>
                </a:solidFill>
              </a:rPr>
              <a:t> </a:t>
            </a:r>
            <a:endParaRPr lang="en-US" altLang="ru-RU" sz="28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r>
              <a:rPr lang="en-US" altLang="ru-RU" sz="2800" dirty="0" smtClean="0">
                <a:solidFill>
                  <a:srgbClr val="0033CC"/>
                </a:solidFill>
              </a:rPr>
              <a:t> </a:t>
            </a:r>
            <a:endParaRPr lang="ru-RU" altLang="ru-RU" sz="2800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altLang="ru-RU" sz="2800" dirty="0" smtClean="0">
                <a:solidFill>
                  <a:srgbClr val="0033CC"/>
                </a:solidFill>
              </a:rPr>
              <a:t>#</a:t>
            </a:r>
            <a:r>
              <a:rPr lang="ru-RU" altLang="ru-RU" sz="2800" dirty="0" smtClean="0">
                <a:solidFill>
                  <a:srgbClr val="0033CC"/>
                </a:solidFill>
              </a:rPr>
              <a:t>издательствотитул</a:t>
            </a:r>
          </a:p>
          <a:p>
            <a:pPr marL="0" indent="0" algn="ctr">
              <a:buNone/>
            </a:pPr>
            <a:r>
              <a:rPr lang="en-US" altLang="ru-RU" sz="2800" dirty="0" smtClean="0">
                <a:solidFill>
                  <a:srgbClr val="0033CC"/>
                </a:solidFill>
              </a:rPr>
              <a:t>#titulpublishers</a:t>
            </a:r>
          </a:p>
          <a:p>
            <a:pPr marL="0" indent="0">
              <a:buNone/>
            </a:pPr>
            <a:endParaRPr lang="ru-RU" altLang="ru-RU" dirty="0" smtClean="0"/>
          </a:p>
          <a:p>
            <a:pPr marL="0" indent="0" algn="ctr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858534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61356"/>
            <a:ext cx="8229600" cy="3771636"/>
          </a:xfrm>
        </p:spPr>
        <p:txBody>
          <a:bodyPr/>
          <a:lstStyle/>
          <a:p>
            <a:r>
              <a:rPr lang="ru-RU" dirty="0" smtClean="0"/>
              <a:t>Познавательные</a:t>
            </a:r>
          </a:p>
          <a:p>
            <a:r>
              <a:rPr lang="ru-RU" dirty="0" smtClean="0"/>
              <a:t>Коммуникативные</a:t>
            </a:r>
          </a:p>
          <a:p>
            <a:r>
              <a:rPr lang="ru-RU" dirty="0" smtClean="0"/>
              <a:t>Регулятивные</a:t>
            </a:r>
          </a:p>
          <a:p>
            <a:endParaRPr lang="ru-RU" dirty="0" smtClean="0"/>
          </a:p>
          <a:p>
            <a:r>
              <a:rPr lang="ru-RU" dirty="0" smtClean="0"/>
              <a:t>Личностные</a:t>
            </a: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427984" y="1633364"/>
            <a:ext cx="504056" cy="1800200"/>
          </a:xfrm>
          <a:prstGeom prst="rightBrace">
            <a:avLst>
              <a:gd name="adj1" fmla="val 27440"/>
              <a:gd name="adj2" fmla="val 48413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039544" y="1849388"/>
            <a:ext cx="4104456" cy="3555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Метапредметные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результаты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?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4116287"/>
          </a:xfrm>
        </p:spPr>
        <p:txBody>
          <a:bodyPr>
            <a:normAutofit/>
          </a:bodyPr>
          <a:lstStyle/>
          <a:p>
            <a:r>
              <a:rPr lang="ru-RU" dirty="0" smtClean="0"/>
              <a:t>Как Вы на уроках формируете познавательные УУД у учащихся?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?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4116287"/>
          </a:xfrm>
        </p:spPr>
        <p:txBody>
          <a:bodyPr>
            <a:normAutofit/>
          </a:bodyPr>
          <a:lstStyle/>
          <a:p>
            <a:r>
              <a:rPr lang="ru-RU" dirty="0" smtClean="0"/>
              <a:t>Как Вы на уроках формируете познавательные УУД у учащихся?</a:t>
            </a:r>
          </a:p>
          <a:p>
            <a:r>
              <a:rPr lang="ru-RU" dirty="0" smtClean="0"/>
              <a:t>Используете ли Вы для формирования познавательных УУД дополнительную литературу (кроме УМК)?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?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411628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Как Вы на уроках формируете познавательные УУД у учащихся?</a:t>
            </a:r>
          </a:p>
          <a:p>
            <a:r>
              <a:rPr lang="ru-RU" dirty="0" smtClean="0"/>
              <a:t>Используете ли Вы для формирования познавательных УУД дополнительную литературу (кроме УМК)?</a:t>
            </a:r>
          </a:p>
          <a:p>
            <a:r>
              <a:rPr lang="ru-RU" dirty="0" smtClean="0"/>
              <a:t>Проводите ли Вы внеурочную деятельность, в рамках которой формируете у учащихся познавательные УУД?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1166</Words>
  <Application>Microsoft Office PowerPoint</Application>
  <PresentationFormat>Экран (16:10)</PresentationFormat>
  <Paragraphs>146</Paragraphs>
  <Slides>52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Работаем по ФГОС:  формирование познавательных УУД  в 5 - 9 классах на уроках английского языка и во внеурочной деятельности</vt:lpstr>
      <vt:lpstr>Кризис перехода из начальной школы в основную</vt:lpstr>
      <vt:lpstr>Кризис перехода из начальной школы в основную</vt:lpstr>
      <vt:lpstr>ФГОС</vt:lpstr>
      <vt:lpstr>Системно-деятельностный подход обуславливает переход от:</vt:lpstr>
      <vt:lpstr>УУД</vt:lpstr>
      <vt:lpstr>?</vt:lpstr>
      <vt:lpstr>?</vt:lpstr>
      <vt:lpstr>?</vt:lpstr>
      <vt:lpstr>?</vt:lpstr>
      <vt:lpstr>Программа формирования УУД</vt:lpstr>
      <vt:lpstr>Познавательные УУД</vt:lpstr>
      <vt:lpstr>Познавательные УУД:  общеучебные действия</vt:lpstr>
      <vt:lpstr>Познавательные УУД:  общеучебные действия</vt:lpstr>
      <vt:lpstr>Познавательные УУД:  логические действия</vt:lpstr>
      <vt:lpstr>Познавательные УУД:  действия постановки и решения проблем</vt:lpstr>
      <vt:lpstr>Презентация PowerPoint</vt:lpstr>
      <vt:lpstr>Презентация PowerPoint</vt:lpstr>
      <vt:lpstr>Презентация PowerPoint</vt:lpstr>
      <vt:lpstr>Извлечение необходимой информации из прослушанного теста</vt:lpstr>
      <vt:lpstr>Презентация PowerPoint</vt:lpstr>
      <vt:lpstr>Умение строить высказывание в письменной форме, ИКТ-компетенция</vt:lpstr>
      <vt:lpstr>Презентация PowerPoint</vt:lpstr>
      <vt:lpstr>Выдвижение гипотез, построение логической цепочки рассуждения</vt:lpstr>
      <vt:lpstr>Выбор вида чтения в зависимости от цели, выбор наиболее эффективных способов решения задач в зависимости от конкретных условий</vt:lpstr>
      <vt:lpstr>Презентация PowerPoint</vt:lpstr>
      <vt:lpstr>Презентация PowerPoint</vt:lpstr>
      <vt:lpstr>Презентация PowerPoint</vt:lpstr>
      <vt:lpstr>Контроль и оценка процесса и результатов деятельности</vt:lpstr>
      <vt:lpstr>Контроль и оценка процесса и результатов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Установление  причино-следственных связей</vt:lpstr>
      <vt:lpstr>Презентация PowerPoint</vt:lpstr>
      <vt:lpstr>Презентация PowerPoint</vt:lpstr>
      <vt:lpstr>Восприятие текстов художественного, научного и публицистического стилей</vt:lpstr>
      <vt:lpstr>Восприятие текстов художественного, научного и публицистического стилей</vt:lpstr>
      <vt:lpstr>Презентация PowerPoint</vt:lpstr>
      <vt:lpstr>Презентация PowerPoint</vt:lpstr>
      <vt:lpstr>Метапредметные результаты изучения иностранного языка в основной школе:</vt:lpstr>
      <vt:lpstr>Анонс</vt:lpstr>
      <vt:lpstr>Полезные ссылки по теме вебинара</vt:lpstr>
      <vt:lpstr>Презентация PowerPoint</vt:lpstr>
      <vt:lpstr>Презентация PowerPoint</vt:lpstr>
      <vt:lpstr>Вопросы викторины здесь - https://goo.gl/forms/b4MSIkkfFbmbp8XK2 Условия участия скачать здесь - https://vk.com/doc-77354013_444660815?dl=03684a1d6392e37ddb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Работаем по ФГОС:  формирование познавательных УУД  в 5 - 9 классах на уроках английского языка и во внеурочной деятельности</dc:title>
  <cp:lastModifiedBy>admin</cp:lastModifiedBy>
  <cp:revision>81</cp:revision>
  <dcterms:modified xsi:type="dcterms:W3CDTF">2017-05-03T14:07:01Z</dcterms:modified>
</cp:coreProperties>
</file>