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95" r:id="rId4"/>
    <p:sldId id="265" r:id="rId5"/>
    <p:sldId id="258" r:id="rId6"/>
    <p:sldId id="260" r:id="rId7"/>
    <p:sldId id="261" r:id="rId8"/>
    <p:sldId id="262" r:id="rId9"/>
    <p:sldId id="263" r:id="rId10"/>
    <p:sldId id="257" r:id="rId11"/>
    <p:sldId id="278" r:id="rId12"/>
    <p:sldId id="308" r:id="rId13"/>
    <p:sldId id="292" r:id="rId14"/>
    <p:sldId id="293" r:id="rId15"/>
    <p:sldId id="270" r:id="rId16"/>
    <p:sldId id="269" r:id="rId17"/>
    <p:sldId id="305" r:id="rId18"/>
    <p:sldId id="281" r:id="rId19"/>
    <p:sldId id="287" r:id="rId20"/>
    <p:sldId id="288" r:id="rId21"/>
    <p:sldId id="279" r:id="rId22"/>
    <p:sldId id="282" r:id="rId23"/>
    <p:sldId id="272" r:id="rId24"/>
    <p:sldId id="273" r:id="rId25"/>
    <p:sldId id="268" r:id="rId26"/>
    <p:sldId id="285" r:id="rId27"/>
    <p:sldId id="277" r:id="rId28"/>
    <p:sldId id="307" r:id="rId29"/>
    <p:sldId id="306" r:id="rId30"/>
    <p:sldId id="275" r:id="rId31"/>
    <p:sldId id="290" r:id="rId32"/>
    <p:sldId id="284" r:id="rId33"/>
    <p:sldId id="310" r:id="rId34"/>
    <p:sldId id="291" r:id="rId35"/>
    <p:sldId id="309" r:id="rId36"/>
    <p:sldId id="296" r:id="rId37"/>
    <p:sldId id="297" r:id="rId38"/>
    <p:sldId id="299" r:id="rId39"/>
    <p:sldId id="301" r:id="rId40"/>
    <p:sldId id="302" r:id="rId41"/>
    <p:sldId id="303" r:id="rId42"/>
    <p:sldId id="298" r:id="rId43"/>
    <p:sldId id="294" r:id="rId44"/>
    <p:sldId id="304" r:id="rId45"/>
    <p:sldId id="259" r:id="rId46"/>
    <p:sldId id="280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569" autoAdjust="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nglishteachers.ru/forum/index.php?showforum=184" TargetMode="External"/><Relationship Id="rId3" Type="http://schemas.openxmlformats.org/officeDocument/2006/relationships/hyperlink" Target="http://audio.neteducom.com/books/16/" TargetMode="External"/><Relationship Id="rId7" Type="http://schemas.openxmlformats.org/officeDocument/2006/relationships/hyperlink" Target="https://www.englishteachers.ru/forum/index.php?showforum=188" TargetMode="External"/><Relationship Id="rId2" Type="http://schemas.openxmlformats.org/officeDocument/2006/relationships/hyperlink" Target="https://www.englishteachers.ru/forum/index.php?showtopic=481&amp;h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nglishteachers.ru/forum/index.php?showforum=186" TargetMode="External"/><Relationship Id="rId5" Type="http://schemas.openxmlformats.org/officeDocument/2006/relationships/hyperlink" Target="https://www.englishteachers.ru/forum/index.php?showforum=156" TargetMode="External"/><Relationship Id="rId4" Type="http://schemas.openxmlformats.org/officeDocument/2006/relationships/hyperlink" Target="http://audio.neteducom.com/books/17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cd.org/publications/books/109110/chapters/Ten-Quick-Strategies-to-Increase-Motivation.aspx" TargetMode="External"/><Relationship Id="rId2" Type="http://schemas.openxmlformats.org/officeDocument/2006/relationships/hyperlink" Target="http://www.teachthought.com/teaching/21-simple-ideas-to-improve-student-motivatio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usyteacher.org/3644-how-to-motivate-esl-students.html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2808312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Bookman Old Style" panose="02050604050505020204" pitchFamily="18" charset="0"/>
              </a:rPr>
              <a:t>Формирование мотивации у учащихся к </a:t>
            </a:r>
            <a:r>
              <a:rPr lang="ru-RU" sz="3600" b="1" dirty="0" smtClean="0">
                <a:latin typeface="Bookman Old Style" panose="02050604050505020204" pitchFamily="18" charset="0"/>
              </a:rPr>
              <a:t>изучению английского языка</a:t>
            </a:r>
            <a:r>
              <a:rPr lang="en-US" sz="3600" b="1" dirty="0" smtClean="0">
                <a:latin typeface="Bookman Old Style" panose="02050604050505020204" pitchFamily="18" charset="0"/>
              </a:rPr>
              <a:t> </a:t>
            </a:r>
            <a:br>
              <a:rPr lang="en-US" sz="3600" b="1" dirty="0" smtClean="0">
                <a:latin typeface="Bookman Old Style" panose="02050604050505020204" pitchFamily="18" charset="0"/>
              </a:rPr>
            </a:br>
            <a:r>
              <a:rPr lang="ru-RU" sz="2800" dirty="0">
                <a:latin typeface="Bookman Old Style" panose="02050604050505020204" pitchFamily="18" charset="0"/>
              </a:rPr>
              <a:t>(на примере курсов и пособий издательства «Титул»)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5301208"/>
            <a:ext cx="5904656" cy="1248544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latin typeface="Bookman Old Style" panose="02050604050505020204" pitchFamily="18" charset="0"/>
              </a:rPr>
              <a:t>Казеичева Алёна Евгеньевна,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заместитель руководителя Центра образовательных программ издательства «Титул», </a:t>
            </a:r>
            <a:r>
              <a:rPr lang="en-US" dirty="0" smtClean="0">
                <a:latin typeface="Bookman Old Style" panose="02050604050505020204" pitchFamily="18" charset="0"/>
              </a:rPr>
              <a:t> </a:t>
            </a:r>
            <a:r>
              <a:rPr lang="ru-RU" dirty="0" smtClean="0">
                <a:latin typeface="Bookman Old Style" panose="02050604050505020204" pitchFamily="18" charset="0"/>
              </a:rPr>
              <a:t>автор учебных пособий</a:t>
            </a:r>
          </a:p>
        </p:txBody>
      </p:sp>
      <p:pic>
        <p:nvPicPr>
          <p:cNvPr id="4" name="Picture 2" descr="Y:\Delo-New\ОГР\Казеичева (Бурова)\СОЦСЕТИ!!!\необходимые иллюстрации включая мои личные фотографии\TIT_Logo_kvadrat.png"/>
          <p:cNvPicPr>
            <a:picLocks noChangeAspect="1" noChangeArrowheads="1"/>
          </p:cNvPicPr>
          <p:nvPr/>
        </p:nvPicPr>
        <p:blipFill>
          <a:blip r:embed="rId2" cstate="print"/>
          <a:srcRect l="5726" t="21436" r="4298" b="22864"/>
          <a:stretch>
            <a:fillRect/>
          </a:stretch>
        </p:blipFill>
        <p:spPr bwMode="auto">
          <a:xfrm>
            <a:off x="3851920" y="237040"/>
            <a:ext cx="1730042" cy="1070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Рассмотрим мотивацию </a:t>
            </a:r>
            <a:br>
              <a:rPr lang="ru-RU" dirty="0" smtClean="0"/>
            </a:br>
            <a:r>
              <a:rPr lang="ru-RU" dirty="0" smtClean="0"/>
              <a:t>по важным функциям: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76872"/>
            <a:ext cx="8229600" cy="340121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развлекательная (игры, творчество);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эстетическая (оформление);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самоконтроль (возможность </a:t>
            </a:r>
            <a:r>
              <a:rPr lang="ru-RU" dirty="0"/>
              <a:t>видеть свой успех</a:t>
            </a:r>
            <a:r>
              <a:rPr lang="ru-RU" dirty="0" smtClean="0"/>
              <a:t>);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релаксационная (песни, стихи, рифмовки).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16632"/>
            <a:ext cx="4890325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 со стрелкой вправо 7"/>
          <p:cNvSpPr/>
          <p:nvPr/>
        </p:nvSpPr>
        <p:spPr>
          <a:xfrm rot="20319329">
            <a:off x="879615" y="2733591"/>
            <a:ext cx="3068131" cy="864096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87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542" b="5813"/>
          <a:stretch/>
        </p:blipFill>
        <p:spPr bwMode="auto">
          <a:xfrm>
            <a:off x="3203848" y="158902"/>
            <a:ext cx="5208986" cy="669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87535"/>
            <a:ext cx="2146158" cy="2781888"/>
          </a:xfrm>
          <a:prstGeom prst="rect">
            <a:avLst/>
          </a:prstGeom>
          <a:noFill/>
        </p:spPr>
      </p:pic>
      <p:sp>
        <p:nvSpPr>
          <p:cNvPr id="6" name="Выноска со стрелкой вправо 5"/>
          <p:cNvSpPr/>
          <p:nvPr/>
        </p:nvSpPr>
        <p:spPr>
          <a:xfrm rot="259667">
            <a:off x="898172" y="3527073"/>
            <a:ext cx="2467818" cy="864096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90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2214" t="5405" r="12213" b="10273"/>
          <a:stretch/>
        </p:blipFill>
        <p:spPr bwMode="auto">
          <a:xfrm>
            <a:off x="1331640" y="836712"/>
            <a:ext cx="7427168" cy="5760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www.englishteachers.ru/uploadedfiles/waresimgs/4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1944215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 со стрелкой вправо 4"/>
          <p:cNvSpPr/>
          <p:nvPr/>
        </p:nvSpPr>
        <p:spPr>
          <a:xfrm rot="20510284">
            <a:off x="215516" y="3573016"/>
            <a:ext cx="2232248" cy="792088"/>
          </a:xfrm>
          <a:prstGeom prst="rightArrowCallout">
            <a:avLst>
              <a:gd name="adj1" fmla="val 31504"/>
              <a:gd name="adj2" fmla="val 25000"/>
              <a:gd name="adj3" fmla="val 25000"/>
              <a:gd name="adj4" fmla="val 7651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979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97" y="680470"/>
            <a:ext cx="4156770" cy="56985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664024"/>
            <a:ext cx="4121888" cy="5671356"/>
          </a:xfrm>
          <a:prstGeom prst="rect">
            <a:avLst/>
          </a:prstGeom>
        </p:spPr>
      </p:pic>
      <p:sp>
        <p:nvSpPr>
          <p:cNvPr id="6" name="Стрелка вниз 5"/>
          <p:cNvSpPr/>
          <p:nvPr/>
        </p:nvSpPr>
        <p:spPr>
          <a:xfrm rot="1150922">
            <a:off x="3875212" y="248865"/>
            <a:ext cx="1553824" cy="1280955"/>
          </a:xfrm>
          <a:prstGeom prst="downArrow">
            <a:avLst>
              <a:gd name="adj1" fmla="val 50000"/>
              <a:gd name="adj2" fmla="val 458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</a:t>
            </a:r>
            <a:endParaRPr lang="ru-RU" dirty="0"/>
          </a:p>
        </p:txBody>
      </p:sp>
      <p:pic>
        <p:nvPicPr>
          <p:cNvPr id="9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9825" y="3573016"/>
            <a:ext cx="2146158" cy="2781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432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 со стрелкой вниз 5"/>
          <p:cNvSpPr/>
          <p:nvPr/>
        </p:nvSpPr>
        <p:spPr>
          <a:xfrm>
            <a:off x="3428701" y="435032"/>
            <a:ext cx="2718645" cy="1048269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679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2146158" cy="2952328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548576" y="303852"/>
            <a:ext cx="5054962" cy="7776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41"/>
            <a:ext cx="2141446" cy="2952328"/>
          </a:xfrm>
          <a:prstGeom prst="rect">
            <a:avLst/>
          </a:prstGeom>
        </p:spPr>
      </p:pic>
      <p:pic>
        <p:nvPicPr>
          <p:cNvPr id="7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19672" y="1720706"/>
            <a:ext cx="7369539" cy="5048788"/>
          </a:xfrm>
          <a:prstGeom prst="rect">
            <a:avLst/>
          </a:prstGeom>
        </p:spPr>
      </p:pic>
      <p:sp>
        <p:nvSpPr>
          <p:cNvPr id="10" name="Выноска со стрелкой вниз 9"/>
          <p:cNvSpPr/>
          <p:nvPr/>
        </p:nvSpPr>
        <p:spPr>
          <a:xfrm>
            <a:off x="3540245" y="620688"/>
            <a:ext cx="3528392" cy="122413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</a:t>
            </a:r>
            <a:r>
              <a:rPr lang="ru-RU" dirty="0" smtClean="0"/>
              <a:t>оформления</a:t>
            </a:r>
            <a:r>
              <a:rPr lang="en-US" dirty="0" smtClean="0"/>
              <a:t> </a:t>
            </a:r>
            <a:r>
              <a:rPr lang="ru-RU" dirty="0" smtClean="0"/>
              <a:t>и увлекательная форма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2854" y="529099"/>
            <a:ext cx="4536503" cy="61431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122801"/>
            <a:ext cx="4008083" cy="3384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88641"/>
            <a:ext cx="2141446" cy="2952328"/>
          </a:xfrm>
          <a:prstGeom prst="rect">
            <a:avLst/>
          </a:prstGeom>
        </p:spPr>
      </p:pic>
      <p:sp>
        <p:nvSpPr>
          <p:cNvPr id="7" name="Выноска со стрелкой вниз 6"/>
          <p:cNvSpPr/>
          <p:nvPr/>
        </p:nvSpPr>
        <p:spPr>
          <a:xfrm rot="20190480">
            <a:off x="2220312" y="841976"/>
            <a:ext cx="2065196" cy="1872207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956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</a:t>
            </a:r>
            <a:r>
              <a:rPr lang="ru-RU" dirty="0" smtClean="0"/>
              <a:t>оформления</a:t>
            </a:r>
            <a:r>
              <a:rPr lang="en-US" dirty="0" smtClean="0"/>
              <a:t> </a:t>
            </a:r>
            <a:r>
              <a:rPr lang="ru-RU" dirty="0" smtClean="0"/>
              <a:t>и увлекательная форма, творчество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018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79" r="1331"/>
          <a:stretch>
            <a:fillRect/>
          </a:stretch>
        </p:blipFill>
        <p:spPr bwMode="auto">
          <a:xfrm>
            <a:off x="3635896" y="0"/>
            <a:ext cx="4968552" cy="6743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779" r="1331" b="33132"/>
          <a:stretch>
            <a:fillRect/>
          </a:stretch>
        </p:blipFill>
        <p:spPr bwMode="auto">
          <a:xfrm>
            <a:off x="2699792" y="260648"/>
            <a:ext cx="6264696" cy="5685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3796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260648"/>
            <a:ext cx="1584176" cy="2058732"/>
          </a:xfrm>
          <a:prstGeom prst="rect">
            <a:avLst/>
          </a:prstGeom>
          <a:noFill/>
        </p:spPr>
      </p:pic>
      <p:sp>
        <p:nvSpPr>
          <p:cNvPr id="7" name="Выноска со стрелкой вправо 6"/>
          <p:cNvSpPr/>
          <p:nvPr/>
        </p:nvSpPr>
        <p:spPr>
          <a:xfrm rot="19826197">
            <a:off x="259691" y="2682665"/>
            <a:ext cx="2718645" cy="750488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Увлекательная </a:t>
            </a:r>
            <a:r>
              <a:rPr lang="ru-RU" dirty="0" smtClean="0"/>
              <a:t>форма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lexeyvk\Рабочий стол\webinar\Безымянный.JPG"/>
          <p:cNvPicPr>
            <a:picLocks noChangeAspect="1" noChangeArrowheads="1"/>
          </p:cNvPicPr>
          <p:nvPr/>
        </p:nvPicPr>
        <p:blipFill rotWithShape="1">
          <a:blip r:embed="rId2" cstate="print"/>
          <a:srcRect l="2745" t="4622" r="2386" b="3357"/>
          <a:stretch/>
        </p:blipFill>
        <p:spPr>
          <a:xfrm>
            <a:off x="1187624" y="926865"/>
            <a:ext cx="7761782" cy="59311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6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2" y="195265"/>
            <a:ext cx="1226902" cy="150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 со стрелкой вниз 1"/>
          <p:cNvSpPr/>
          <p:nvPr/>
        </p:nvSpPr>
        <p:spPr>
          <a:xfrm>
            <a:off x="3203848" y="195265"/>
            <a:ext cx="2166639" cy="123565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8003232" cy="619268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Мотивация</a:t>
            </a:r>
            <a:r>
              <a:rPr lang="ru-RU" dirty="0" smtClean="0"/>
              <a:t> – активные состояния психики, побуждающие человека совершать определенные виды действий </a:t>
            </a:r>
            <a:r>
              <a:rPr lang="ru-RU" sz="2400" i="1" dirty="0" smtClean="0"/>
              <a:t>(</a:t>
            </a:r>
            <a:r>
              <a:rPr lang="ru-RU" sz="2400" i="1" dirty="0"/>
              <a:t>Новейший философский словарь</a:t>
            </a:r>
            <a:r>
              <a:rPr lang="ru-RU" sz="2400" i="1" dirty="0" smtClean="0"/>
              <a:t>).</a:t>
            </a:r>
          </a:p>
          <a:p>
            <a:pPr marL="0" indent="0">
              <a:buNone/>
            </a:pPr>
            <a:endParaRPr lang="ru-RU" sz="2400" i="1" dirty="0" smtClean="0"/>
          </a:p>
          <a:p>
            <a:r>
              <a:rPr lang="ru-RU" b="1" dirty="0" smtClean="0"/>
              <a:t>Мотивация</a:t>
            </a:r>
            <a:r>
              <a:rPr lang="ru-RU" dirty="0" smtClean="0"/>
              <a:t> – осмысление </a:t>
            </a:r>
            <a:r>
              <a:rPr lang="ru-RU" dirty="0"/>
              <a:t>индивидом ситуации, выбор и оценка различных моделей поведения, их предполагаемых результатов и формирования на этой основе </a:t>
            </a:r>
            <a:r>
              <a:rPr lang="ru-RU" dirty="0" smtClean="0"/>
              <a:t>мотивов </a:t>
            </a:r>
            <a:r>
              <a:rPr lang="ru-RU" sz="2400" i="1" dirty="0" smtClean="0"/>
              <a:t>(Энциклопедия социологии, 2009).</a:t>
            </a:r>
          </a:p>
          <a:p>
            <a:pPr marL="0" indent="0">
              <a:buNone/>
            </a:pPr>
            <a:endParaRPr lang="ru-RU" sz="2400" i="1" dirty="0" smtClean="0"/>
          </a:p>
          <a:p>
            <a:r>
              <a:rPr lang="ru-RU" b="1" dirty="0" smtClean="0"/>
              <a:t>Мотив</a:t>
            </a:r>
            <a:r>
              <a:rPr lang="ru-RU" dirty="0" smtClean="0"/>
              <a:t> – это совокупность внешних или внутренних условий, вызывающих активность субъекта и определяющих её направленность </a:t>
            </a:r>
            <a:r>
              <a:rPr lang="ru-RU" sz="2400" i="1" dirty="0" smtClean="0"/>
              <a:t>(</a:t>
            </a:r>
            <a:r>
              <a:rPr lang="ru-RU" sz="2400" i="1" dirty="0" err="1" smtClean="0"/>
              <a:t>Бархаев</a:t>
            </a:r>
            <a:r>
              <a:rPr lang="ru-RU" sz="2400" i="1" dirty="0" smtClean="0"/>
              <a:t> Б.П. Педагогическая психология. – СПб.: Питер, 2009. – 448 с.)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94815"/>
            <a:ext cx="5092965" cy="66408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6752" y="692696"/>
            <a:ext cx="5278322" cy="5952804"/>
          </a:xfrm>
          <a:prstGeom prst="rect">
            <a:avLst/>
          </a:prstGeom>
        </p:spPr>
      </p:pic>
      <p:pic>
        <p:nvPicPr>
          <p:cNvPr id="8194" name="Picture 2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9" y="253999"/>
            <a:ext cx="1398626" cy="166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со стрелкой вправо 5"/>
          <p:cNvSpPr/>
          <p:nvPr/>
        </p:nvSpPr>
        <p:spPr>
          <a:xfrm>
            <a:off x="145602" y="2477069"/>
            <a:ext cx="2601111" cy="812281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99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132173" y="3511986"/>
            <a:ext cx="2711636" cy="78110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52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935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116632"/>
            <a:ext cx="4901948" cy="66247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 со стрелкой вправо 7"/>
          <p:cNvSpPr/>
          <p:nvPr/>
        </p:nvSpPr>
        <p:spPr>
          <a:xfrm rot="20849007">
            <a:off x="733460" y="2595180"/>
            <a:ext cx="3024336" cy="792088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99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10" name="Выноска со стрелкой вправо 9"/>
          <p:cNvSpPr/>
          <p:nvPr/>
        </p:nvSpPr>
        <p:spPr>
          <a:xfrm rot="20319329">
            <a:off x="1085737" y="3572302"/>
            <a:ext cx="2912878" cy="780432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Стихотворение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62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1"/>
            <a:ext cx="1636596" cy="2232248"/>
          </a:xfrm>
          <a:prstGeom prst="rect">
            <a:avLst/>
          </a:prstGeom>
          <a:noFill/>
        </p:spPr>
      </p:pic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8712968" cy="59398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245" t="48491" r="2887"/>
          <a:stretch>
            <a:fillRect/>
          </a:stretch>
        </p:blipFill>
        <p:spPr bwMode="auto">
          <a:xfrm>
            <a:off x="0" y="3284984"/>
            <a:ext cx="9043165" cy="3312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Выноска со стрелкой вниз 6"/>
          <p:cNvSpPr/>
          <p:nvPr/>
        </p:nvSpPr>
        <p:spPr>
          <a:xfrm>
            <a:off x="2051720" y="188640"/>
            <a:ext cx="1800200" cy="936104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4067944" y="188640"/>
            <a:ext cx="1800200" cy="3240360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Игра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116632"/>
            <a:ext cx="1985402" cy="2088232"/>
          </a:xfrm>
          <a:prstGeom prst="rect">
            <a:avLst/>
          </a:prstGeom>
          <a:noFill/>
        </p:spPr>
      </p:pic>
      <p:pic>
        <p:nvPicPr>
          <p:cNvPr id="4" name="Picture 2" descr="V:\pubs_new\happy_english.ru\Webinar\2014\18.06\Heru4(2)_p8-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92477"/>
            <a:ext cx="8676456" cy="5965523"/>
          </a:xfrm>
          <a:prstGeom prst="rect">
            <a:avLst/>
          </a:prstGeom>
          <a:noFill/>
        </p:spPr>
      </p:pic>
      <p:sp>
        <p:nvSpPr>
          <p:cNvPr id="7" name="Выноска с четырьмя стрелками 6"/>
          <p:cNvSpPr/>
          <p:nvPr/>
        </p:nvSpPr>
        <p:spPr>
          <a:xfrm rot="21166195">
            <a:off x="3971697" y="-196010"/>
            <a:ext cx="3174768" cy="2104007"/>
          </a:xfrm>
          <a:prstGeom prst="quadArrowCallout">
            <a:avLst>
              <a:gd name="adj1" fmla="val 13126"/>
              <a:gd name="adj2" fmla="val 22617"/>
              <a:gd name="adj3" fmla="val 18515"/>
              <a:gd name="adj4" fmla="val 5247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V:\pubs_new\happy_english.ru\Webinar\2014\18.06\Heru11_p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662" t="3814" r="5661" b="2317"/>
          <a:stretch>
            <a:fillRect/>
          </a:stretch>
        </p:blipFill>
        <p:spPr bwMode="auto">
          <a:xfrm>
            <a:off x="3851920" y="-20478"/>
            <a:ext cx="4896544" cy="6878478"/>
          </a:xfrm>
          <a:prstGeom prst="rect">
            <a:avLst/>
          </a:prstGeom>
          <a:noFill/>
        </p:spPr>
      </p:pic>
      <p:pic>
        <p:nvPicPr>
          <p:cNvPr id="29698" name="Picture 2" descr="http://www.titul.ru/central/pickup.php?s=www_titul_ru&amp;i=k4kyzj0qswa54001i7w1bntmcu4uexo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05000" cy="2524126"/>
          </a:xfrm>
          <a:prstGeom prst="rect">
            <a:avLst/>
          </a:prstGeom>
          <a:noFill/>
        </p:spPr>
      </p:pic>
      <p:sp>
        <p:nvSpPr>
          <p:cNvPr id="6" name="Выноска со стрелкой вправо 5"/>
          <p:cNvSpPr/>
          <p:nvPr/>
        </p:nvSpPr>
        <p:spPr>
          <a:xfrm>
            <a:off x="1043608" y="3501008"/>
            <a:ext cx="3024336" cy="792088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99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836712"/>
            <a:ext cx="4111102" cy="5567118"/>
          </a:xfrm>
          <a:prstGeom prst="rect">
            <a:avLst/>
          </a:prstGeom>
        </p:spPr>
      </p:pic>
      <p:pic>
        <p:nvPicPr>
          <p:cNvPr id="9" name="Объект 1"/>
          <p:cNvPicPr>
            <a:picLocks noChangeAspect="1"/>
          </p:cNvPicPr>
          <p:nvPr/>
        </p:nvPicPr>
        <p:blipFill rotWithShape="1">
          <a:blip r:embed="rId2"/>
          <a:srcRect t="83887"/>
          <a:stretch/>
        </p:blipFill>
        <p:spPr>
          <a:xfrm>
            <a:off x="683568" y="3068960"/>
            <a:ext cx="7260451" cy="1584176"/>
          </a:xfrm>
          <a:prstGeom prst="rect">
            <a:avLst/>
          </a:prstGeom>
        </p:spPr>
      </p:pic>
      <p:sp>
        <p:nvSpPr>
          <p:cNvPr id="7" name="Выноска со стрелкой вправо 6"/>
          <p:cNvSpPr/>
          <p:nvPr/>
        </p:nvSpPr>
        <p:spPr>
          <a:xfrm rot="1866280">
            <a:off x="1622309" y="2575210"/>
            <a:ext cx="3068131" cy="864096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Самоконтроль,</a:t>
            </a:r>
          </a:p>
          <a:p>
            <a:pPr algn="ctr"/>
            <a:r>
              <a:rPr lang="ru-RU" dirty="0" smtClean="0"/>
              <a:t>самооценка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0268" y="-15295"/>
            <a:ext cx="5010084" cy="687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74011"/>
          <a:stretch>
            <a:fillRect/>
          </a:stretch>
        </p:blipFill>
        <p:spPr bwMode="auto">
          <a:xfrm>
            <a:off x="1769992" y="3490176"/>
            <a:ext cx="6721511" cy="316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 со стрелкой вправо 4"/>
          <p:cNvSpPr/>
          <p:nvPr/>
        </p:nvSpPr>
        <p:spPr>
          <a:xfrm rot="1315244">
            <a:off x="232513" y="2224854"/>
            <a:ext cx="2677747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Самоконтроль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" descr="https://www.englishteachers.ru/uploadedfiles/waresimgs/3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79712" cy="1945677"/>
          </a:xfrm>
          <a:prstGeom prst="rect">
            <a:avLst/>
          </a:prstGeom>
          <a:noFill/>
        </p:spPr>
      </p:pic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431" t="2223" r="13325" b="3089"/>
          <a:stretch>
            <a:fillRect/>
          </a:stretch>
        </p:blipFill>
        <p:spPr bwMode="auto">
          <a:xfrm>
            <a:off x="683568" y="692696"/>
            <a:ext cx="8327974" cy="59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 со стрелкой вправо 5"/>
          <p:cNvSpPr/>
          <p:nvPr/>
        </p:nvSpPr>
        <p:spPr>
          <a:xfrm rot="1253243">
            <a:off x="3410438" y="903696"/>
            <a:ext cx="3395511" cy="1042793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Самоконтроль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5351" y="79714"/>
            <a:ext cx="4805001" cy="6643838"/>
          </a:xfrm>
          <a:prstGeom prst="rect">
            <a:avLst/>
          </a:prstGeom>
        </p:spPr>
      </p:pic>
      <p:pic>
        <p:nvPicPr>
          <p:cNvPr id="5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04060"/>
            <a:ext cx="1872208" cy="2556760"/>
          </a:xfrm>
          <a:prstGeom prst="rect">
            <a:avLst/>
          </a:prstGeom>
          <a:noFill/>
        </p:spPr>
      </p:pic>
      <p:sp>
        <p:nvSpPr>
          <p:cNvPr id="6" name="Выноска со стрелкой вправо 5"/>
          <p:cNvSpPr/>
          <p:nvPr/>
        </p:nvSpPr>
        <p:spPr>
          <a:xfrm rot="20566229">
            <a:off x="520353" y="3800324"/>
            <a:ext cx="2718645" cy="750488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Увлекательная </a:t>
            </a:r>
            <a:r>
              <a:rPr lang="ru-RU" dirty="0" smtClean="0"/>
              <a:t>форма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85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52017" y="141380"/>
            <a:ext cx="4724681" cy="6599988"/>
          </a:xfrm>
          <a:prstGeom prst="rect">
            <a:avLst/>
          </a:prstGeom>
        </p:spPr>
      </p:pic>
      <p:sp>
        <p:nvSpPr>
          <p:cNvPr id="5" name="Выноска со стрелкой вправо 4"/>
          <p:cNvSpPr/>
          <p:nvPr/>
        </p:nvSpPr>
        <p:spPr>
          <a:xfrm rot="567355">
            <a:off x="593495" y="3355534"/>
            <a:ext cx="2677747" cy="794199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Тематика, с</a:t>
            </a:r>
            <a:r>
              <a:rPr lang="ru-RU" dirty="0" smtClean="0"/>
              <a:t>одержание</a:t>
            </a:r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1943974" cy="256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5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>
                <a:latin typeface="Agency FB" panose="020B0503020202020204" pitchFamily="34" charset="0"/>
              </a:rPr>
              <a:t>Мотивация обучения </a:t>
            </a:r>
            <a:r>
              <a:rPr lang="en-US" sz="3600" dirty="0" smtClean="0">
                <a:latin typeface="Agency FB" panose="020B0503020202020204" pitchFamily="34" charset="0"/>
              </a:rPr>
              <a:t>определя</a:t>
            </a:r>
            <a:r>
              <a:rPr lang="ru-RU" sz="3600" dirty="0" smtClean="0">
                <a:latin typeface="+mn-lt"/>
              </a:rPr>
              <a:t>е</a:t>
            </a:r>
            <a:r>
              <a:rPr lang="en-US" sz="3600" dirty="0" smtClean="0">
                <a:latin typeface="Agency FB" panose="020B0503020202020204" pitchFamily="34" charset="0"/>
              </a:rPr>
              <a:t>тся </a:t>
            </a:r>
            <a:r>
              <a:rPr lang="en-US" sz="3600" dirty="0">
                <a:latin typeface="Agency FB" panose="020B0503020202020204" pitchFamily="34" charset="0"/>
              </a:rPr>
              <a:t>внешними </a:t>
            </a:r>
            <a:r>
              <a:rPr lang="ru-RU" sz="3600" dirty="0">
                <a:latin typeface="+mn-lt"/>
              </a:rPr>
              <a:t>или внутренними </a:t>
            </a:r>
            <a:r>
              <a:rPr lang="ru-RU" sz="3600" dirty="0" smtClean="0">
                <a:latin typeface="+mn-lt"/>
              </a:rPr>
              <a:t>мотивами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3400" y="1463727"/>
            <a:ext cx="4038600" cy="485740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 err="1" smtClean="0"/>
              <a:t>Внешние</a:t>
            </a:r>
            <a:r>
              <a:rPr lang="en-US" b="1" dirty="0" smtClean="0"/>
              <a:t> </a:t>
            </a:r>
            <a:r>
              <a:rPr lang="en-US" b="1" dirty="0" err="1" smtClean="0"/>
              <a:t>мотивы</a:t>
            </a:r>
            <a:endParaRPr lang="ru-RU" b="1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связаны</a:t>
            </a:r>
            <a:r>
              <a:rPr lang="en-US" dirty="0"/>
              <a:t> с </a:t>
            </a:r>
            <a:r>
              <a:rPr lang="en-US" dirty="0" err="1"/>
              <a:t>содержанием</a:t>
            </a:r>
            <a:r>
              <a:rPr lang="en-US" dirty="0"/>
              <a:t> </a:t>
            </a:r>
            <a:r>
              <a:rPr lang="en-US" dirty="0" err="1"/>
              <a:t>учебного</a:t>
            </a:r>
            <a:r>
              <a:rPr lang="en-US" dirty="0"/>
              <a:t> </a:t>
            </a:r>
            <a:r>
              <a:rPr lang="en-US" dirty="0" err="1" smtClean="0"/>
              <a:t>материала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 err="1"/>
              <a:t>мотив</a:t>
            </a:r>
            <a:r>
              <a:rPr lang="en-US" dirty="0"/>
              <a:t> </a:t>
            </a:r>
            <a:r>
              <a:rPr lang="en-US" dirty="0" err="1"/>
              <a:t>долга</a:t>
            </a:r>
            <a:r>
              <a:rPr lang="en-US" dirty="0"/>
              <a:t>, </a:t>
            </a:r>
            <a:r>
              <a:rPr lang="en-US" dirty="0" err="1"/>
              <a:t>обязанности</a:t>
            </a:r>
            <a:r>
              <a:rPr lang="ru-RU" dirty="0"/>
              <a:t>,</a:t>
            </a:r>
            <a:r>
              <a:rPr lang="en-US" dirty="0"/>
              <a:t> </a:t>
            </a:r>
            <a:r>
              <a:rPr lang="en-US" dirty="0" err="1"/>
              <a:t>оценки</a:t>
            </a:r>
            <a:r>
              <a:rPr lang="en-US" dirty="0"/>
              <a:t>, </a:t>
            </a:r>
            <a:r>
              <a:rPr lang="en-US" dirty="0" err="1"/>
              <a:t>личного</a:t>
            </a:r>
            <a:r>
              <a:rPr lang="en-US" dirty="0"/>
              <a:t> </a:t>
            </a:r>
            <a:r>
              <a:rPr lang="en-US" dirty="0" err="1"/>
              <a:t>благополучия</a:t>
            </a:r>
            <a:r>
              <a:rPr lang="en-US" dirty="0"/>
              <a:t> </a:t>
            </a:r>
            <a:r>
              <a:rPr lang="ru-RU" dirty="0"/>
              <a:t>,</a:t>
            </a:r>
            <a:r>
              <a:rPr lang="en-US" dirty="0"/>
              <a:t> </a:t>
            </a:r>
            <a:r>
              <a:rPr lang="en-US" dirty="0" err="1"/>
              <a:t>отсутствие</a:t>
            </a:r>
            <a:r>
              <a:rPr lang="en-US" dirty="0"/>
              <a:t> </a:t>
            </a:r>
            <a:r>
              <a:rPr lang="en-US" dirty="0" err="1"/>
              <a:t>желания</a:t>
            </a:r>
            <a:r>
              <a:rPr lang="en-US" dirty="0"/>
              <a:t> </a:t>
            </a:r>
            <a:r>
              <a:rPr lang="en-US" dirty="0" err="1"/>
              <a:t>учиться</a:t>
            </a:r>
            <a:r>
              <a:rPr lang="en-US" dirty="0"/>
              <a:t> (</a:t>
            </a:r>
            <a:r>
              <a:rPr lang="en-US" dirty="0" err="1"/>
              <a:t>отрицательные</a:t>
            </a:r>
            <a:r>
              <a:rPr lang="en-US" dirty="0"/>
              <a:t> </a:t>
            </a:r>
            <a:r>
              <a:rPr lang="en-US" dirty="0" err="1"/>
              <a:t>мотивы</a:t>
            </a:r>
            <a:r>
              <a:rPr lang="en-US" dirty="0"/>
              <a:t>). 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463727"/>
            <a:ext cx="4042792" cy="54006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 err="1"/>
              <a:t>Внутренние</a:t>
            </a:r>
            <a:r>
              <a:rPr lang="en-US" b="1" dirty="0"/>
              <a:t> </a:t>
            </a:r>
            <a:r>
              <a:rPr lang="en-US" b="1" dirty="0" err="1" smtClean="0"/>
              <a:t>мотивы</a:t>
            </a:r>
            <a:endParaRPr lang="ru-RU" b="1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r>
              <a:rPr lang="en-US" dirty="0" err="1" smtClean="0"/>
              <a:t>связаны</a:t>
            </a:r>
            <a:r>
              <a:rPr lang="en-US" dirty="0" smtClean="0"/>
              <a:t> </a:t>
            </a:r>
            <a:r>
              <a:rPr lang="en-US" dirty="0"/>
              <a:t>с </a:t>
            </a:r>
            <a:r>
              <a:rPr lang="en-US" dirty="0" err="1"/>
              <a:t>содержанием</a:t>
            </a:r>
            <a:r>
              <a:rPr lang="en-US" dirty="0"/>
              <a:t> </a:t>
            </a:r>
            <a:r>
              <a:rPr lang="en-US" dirty="0" err="1"/>
              <a:t>учебного</a:t>
            </a:r>
            <a:r>
              <a:rPr lang="en-US" dirty="0"/>
              <a:t> </a:t>
            </a:r>
            <a:r>
              <a:rPr lang="en-US" dirty="0" err="1" smtClean="0"/>
              <a:t>материала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 err="1"/>
              <a:t>мотивы</a:t>
            </a:r>
            <a:r>
              <a:rPr lang="en-US" dirty="0"/>
              <a:t> </a:t>
            </a:r>
            <a:r>
              <a:rPr lang="en-US" dirty="0" err="1"/>
              <a:t>познавательной</a:t>
            </a:r>
            <a:r>
              <a:rPr lang="en-US" dirty="0"/>
              <a:t> </a:t>
            </a:r>
            <a:r>
              <a:rPr lang="ru-RU" dirty="0"/>
              <a:t>деятельности</a:t>
            </a:r>
            <a:r>
              <a:rPr lang="en-US" dirty="0"/>
              <a:t>, </a:t>
            </a:r>
            <a:r>
              <a:rPr lang="en-US" dirty="0" err="1"/>
              <a:t>интереса</a:t>
            </a:r>
            <a:r>
              <a:rPr lang="en-US" dirty="0"/>
              <a:t> к </a:t>
            </a:r>
            <a:r>
              <a:rPr lang="en-US" dirty="0" err="1"/>
              <a:t>содержанию</a:t>
            </a:r>
            <a:r>
              <a:rPr lang="en-US" dirty="0"/>
              <a:t> обучения, </a:t>
            </a:r>
            <a:r>
              <a:rPr lang="en-US" dirty="0" err="1"/>
              <a:t>мотивы</a:t>
            </a:r>
            <a:r>
              <a:rPr lang="en-US" dirty="0"/>
              <a:t> </a:t>
            </a:r>
            <a:r>
              <a:rPr lang="en-US" dirty="0" err="1"/>
              <a:t>овладения</a:t>
            </a:r>
            <a:r>
              <a:rPr lang="en-US" dirty="0"/>
              <a:t> </a:t>
            </a:r>
            <a:r>
              <a:rPr lang="en-US" dirty="0" err="1"/>
              <a:t>общими</a:t>
            </a:r>
            <a:r>
              <a:rPr lang="en-US" dirty="0"/>
              <a:t> </a:t>
            </a:r>
            <a:r>
              <a:rPr lang="en-US" dirty="0" err="1"/>
              <a:t>способами</a:t>
            </a:r>
            <a:r>
              <a:rPr lang="en-US" dirty="0"/>
              <a:t> </a:t>
            </a:r>
            <a:r>
              <a:rPr lang="en-US" dirty="0" err="1"/>
              <a:t>действий</a:t>
            </a:r>
            <a:r>
              <a:rPr lang="en-US" dirty="0"/>
              <a:t>, </a:t>
            </a:r>
            <a:r>
              <a:rPr lang="en-US" dirty="0" err="1"/>
              <a:t>выявление</a:t>
            </a:r>
            <a:r>
              <a:rPr lang="en-US" dirty="0"/>
              <a:t> </a:t>
            </a:r>
            <a:r>
              <a:rPr lang="en-US" dirty="0" err="1"/>
              <a:t>причинно-следственных</a:t>
            </a:r>
            <a:r>
              <a:rPr lang="en-US" dirty="0"/>
              <a:t> </a:t>
            </a:r>
            <a:r>
              <a:rPr lang="en-US" dirty="0" err="1"/>
              <a:t>связей</a:t>
            </a:r>
            <a:r>
              <a:rPr lang="en-US" dirty="0"/>
              <a:t> в </a:t>
            </a:r>
            <a:r>
              <a:rPr lang="en-US" dirty="0" err="1"/>
              <a:t>изучаемом</a:t>
            </a:r>
            <a:r>
              <a:rPr lang="en-US" dirty="0"/>
              <a:t> </a:t>
            </a:r>
            <a:r>
              <a:rPr lang="en-US" dirty="0" err="1"/>
              <a:t>учебном</a:t>
            </a:r>
            <a:r>
              <a:rPr lang="en-US" dirty="0"/>
              <a:t> </a:t>
            </a:r>
            <a:r>
              <a:rPr lang="en-US" dirty="0" err="1" smtClean="0"/>
              <a:t>материале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2407146" y="1916832"/>
            <a:ext cx="29110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519850" y="1916832"/>
            <a:ext cx="29110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2407146" y="3532388"/>
            <a:ext cx="29110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519850" y="3068960"/>
            <a:ext cx="29110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34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0"/>
            <a:ext cx="47213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1"/>
            <a:ext cx="1526283" cy="2088232"/>
          </a:xfrm>
          <a:prstGeom prst="rect">
            <a:avLst/>
          </a:prstGeom>
          <a:noFill/>
        </p:spPr>
      </p:pic>
      <p:pic>
        <p:nvPicPr>
          <p:cNvPr id="6" name="Рисунок 1"/>
          <p:cNvPicPr>
            <a:picLocks noChangeAspect="1" noChangeArrowheads="1"/>
          </p:cNvPicPr>
          <p:nvPr/>
        </p:nvPicPr>
        <p:blipFill>
          <a:blip r:embed="rId2" cstate="print"/>
          <a:srcRect b="50000"/>
          <a:stretch>
            <a:fillRect/>
          </a:stretch>
        </p:blipFill>
        <p:spPr bwMode="auto">
          <a:xfrm>
            <a:off x="2195736" y="116632"/>
            <a:ext cx="6406831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 со стрелкой вправо 6"/>
          <p:cNvSpPr/>
          <p:nvPr/>
        </p:nvSpPr>
        <p:spPr>
          <a:xfrm rot="20319329">
            <a:off x="47596" y="3255258"/>
            <a:ext cx="2753470" cy="780432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/>
          <a:srcRect l="5482" r="5702"/>
          <a:stretch>
            <a:fillRect/>
          </a:stretch>
        </p:blipFill>
        <p:spPr bwMode="auto">
          <a:xfrm>
            <a:off x="2699792" y="1772816"/>
            <a:ext cx="634428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14315" t="5385" r="14315" b="9265"/>
          <a:stretch/>
        </p:blipFill>
        <p:spPr bwMode="auto">
          <a:xfrm>
            <a:off x="1259632" y="1124744"/>
            <a:ext cx="756084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s://www.englishteachers.ru/uploadedfiles/waresimgs/4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1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носка со стрелкой вниз 5"/>
          <p:cNvSpPr/>
          <p:nvPr/>
        </p:nvSpPr>
        <p:spPr>
          <a:xfrm>
            <a:off x="6300192" y="332656"/>
            <a:ext cx="1872208" cy="936104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757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622906" cy="1800200"/>
          </a:xfrm>
          <a:prstGeom prst="rect">
            <a:avLst/>
          </a:prstGeom>
          <a:noFill/>
        </p:spPr>
      </p:pic>
      <p:pic>
        <p:nvPicPr>
          <p:cNvPr id="63491" name="Picture 2" descr="C:\Users\Myshika\Desktop\вебинар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3797"/>
          <a:stretch>
            <a:fillRect/>
          </a:stretch>
        </p:blipFill>
        <p:spPr>
          <a:xfrm>
            <a:off x="158750" y="908720"/>
            <a:ext cx="4268788" cy="5688930"/>
          </a:xfrm>
          <a:noFill/>
        </p:spPr>
      </p:pic>
      <p:pic>
        <p:nvPicPr>
          <p:cNvPr id="63492" name="Picture 3" descr="C:\Users\Myshika\Desktop\вебинар\Безымянны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83968" y="908720"/>
            <a:ext cx="4192588" cy="5392737"/>
          </a:xfrm>
          <a:noFill/>
        </p:spPr>
      </p:pic>
      <p:sp>
        <p:nvSpPr>
          <p:cNvPr id="6" name="Выноска со стрелкой вниз 5"/>
          <p:cNvSpPr/>
          <p:nvPr/>
        </p:nvSpPr>
        <p:spPr>
          <a:xfrm>
            <a:off x="3275856" y="188640"/>
            <a:ext cx="2088232" cy="100811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5868144" y="260648"/>
            <a:ext cx="1728192" cy="100811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4245097" cy="583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66599"/>
            <a:ext cx="4283967" cy="589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060" y="152152"/>
            <a:ext cx="1475656" cy="2023161"/>
          </a:xfrm>
          <a:prstGeom prst="rect">
            <a:avLst/>
          </a:prstGeom>
          <a:noFill/>
        </p:spPr>
      </p:pic>
      <p:sp>
        <p:nvSpPr>
          <p:cNvPr id="5" name="Выноска со стрелкой вниз 4"/>
          <p:cNvSpPr/>
          <p:nvPr/>
        </p:nvSpPr>
        <p:spPr>
          <a:xfrm>
            <a:off x="4777208" y="155621"/>
            <a:ext cx="2088232" cy="100811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Эстетика оформления</a:t>
            </a:r>
            <a:endParaRPr lang="ru-RU" dirty="0"/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2541808" y="160634"/>
            <a:ext cx="1728192" cy="100811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913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049" y="831285"/>
            <a:ext cx="4382361" cy="6026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5410" y="854865"/>
            <a:ext cx="4365214" cy="6003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276" y="183417"/>
            <a:ext cx="1515307" cy="2088232"/>
          </a:xfrm>
          <a:prstGeom prst="rect">
            <a:avLst/>
          </a:prstGeom>
          <a:noFill/>
        </p:spPr>
      </p:pic>
      <p:sp>
        <p:nvSpPr>
          <p:cNvPr id="6" name="Выноска со стрелкой вниз 5"/>
          <p:cNvSpPr/>
          <p:nvPr/>
        </p:nvSpPr>
        <p:spPr>
          <a:xfrm>
            <a:off x="3299961" y="274297"/>
            <a:ext cx="2592288" cy="1188132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47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898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72208" cy="2580075"/>
          </a:xfrm>
          <a:prstGeom prst="rect">
            <a:avLst/>
          </a:prstGeom>
          <a:noFill/>
        </p:spPr>
      </p:pic>
      <p:sp>
        <p:nvSpPr>
          <p:cNvPr id="4" name="Выноска со стрелкой вправо 3"/>
          <p:cNvSpPr/>
          <p:nvPr/>
        </p:nvSpPr>
        <p:spPr>
          <a:xfrm>
            <a:off x="611560" y="3212976"/>
            <a:ext cx="2592288" cy="648072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024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Песня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553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Механизмы повышения мотивации 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старшем этапе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Актуальность и информативность изучаемого материала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использования полученных знаний в реальной жизни, обращение к личному опыту учащихся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Подготовка к экзаменам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Подготовка к выбору профессии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наверстать упущенное за предыдущие годы обучения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Отсутствие назидательности и нравоучений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Сознательный подход в обучении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145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V:\pubs_new\happy_english.ru\Webinar\2014\18.06\HEru10SB_p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1840" y="116632"/>
            <a:ext cx="4971391" cy="6597352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1800199" cy="235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43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V:\pubs_new\happy_english.ru\Webinar\2014\18.06\HEru10SB_p2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6902" y="664464"/>
            <a:ext cx="4667098" cy="6193536"/>
          </a:xfrm>
          <a:prstGeom prst="rect">
            <a:avLst/>
          </a:prstGeom>
          <a:noFill/>
        </p:spPr>
      </p:pic>
      <p:pic>
        <p:nvPicPr>
          <p:cNvPr id="1026" name="Picture 2" descr="V:\pubs_new\happy_english.ru\Webinar\2014\18.06\HEru10SB_p2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464"/>
            <a:ext cx="4667098" cy="6193536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1800199" cy="235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85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V:\pubs_new\happy_english.ru\Webinar\2014\18.06\Heru11_p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1840" y="141538"/>
            <a:ext cx="4973258" cy="6599830"/>
          </a:xfrm>
          <a:prstGeom prst="rect">
            <a:avLst/>
          </a:prstGeom>
          <a:noFill/>
        </p:spPr>
      </p:pic>
      <p:pic>
        <p:nvPicPr>
          <p:cNvPr id="7" name="Picture 2" descr="http://www.titul.ru/central/pickup.php?s=www_titul_ru&amp;i=k4kyzj0qswa54001i7w1bntmcu4uexo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1905000" cy="2524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984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dirty="0" smtClean="0"/>
              <a:t>Функции учебного мотива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80920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Можно выделить следующие </a:t>
            </a:r>
            <a:r>
              <a:rPr lang="ru-RU" sz="1800" b="1" dirty="0" smtClean="0"/>
              <a:t>функции учебных мотивов</a:t>
            </a:r>
            <a:r>
              <a:rPr lang="ru-RU" sz="1800" dirty="0" smtClean="0"/>
              <a:t>:</a:t>
            </a:r>
          </a:p>
          <a:p>
            <a:r>
              <a:rPr lang="ru-RU" sz="1800" b="1" dirty="0" smtClean="0"/>
              <a:t>побуждающую </a:t>
            </a:r>
            <a:r>
              <a:rPr lang="ru-RU" sz="1800" dirty="0" smtClean="0"/>
              <a:t>(мотив вызывает и обусловливает активность учащегося, его поведение и деятельность);</a:t>
            </a:r>
          </a:p>
          <a:p>
            <a:r>
              <a:rPr lang="ru-RU" sz="1800" b="1" dirty="0" smtClean="0"/>
              <a:t>направляющую </a:t>
            </a:r>
            <a:r>
              <a:rPr lang="ru-RU" sz="1800" dirty="0" smtClean="0"/>
              <a:t>(выбор и осуществление определенной линии поведения, достижения конкретных целей);</a:t>
            </a:r>
          </a:p>
          <a:p>
            <a:r>
              <a:rPr lang="ru-RU" sz="1800" b="1" dirty="0" smtClean="0"/>
              <a:t>регулирующую </a:t>
            </a:r>
            <a:r>
              <a:rPr lang="ru-RU" sz="1800" dirty="0" smtClean="0"/>
              <a:t>(мотив предопределяет характер поведения и деятельности от чего и зависит реализация в поведении и деятельности учащегося либо личных, либо общественно-значимых потребностей). </a:t>
            </a:r>
          </a:p>
          <a:p>
            <a:pPr lvl="1"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Наряду с указанными, выделяют еще и следующие функции мотива:</a:t>
            </a:r>
          </a:p>
          <a:p>
            <a:r>
              <a:rPr lang="ru-RU" sz="1800" dirty="0" smtClean="0"/>
              <a:t> стимулирующую, управляющую, организующую (Е.П. Ильин); </a:t>
            </a:r>
          </a:p>
          <a:p>
            <a:r>
              <a:rPr lang="ru-RU" sz="1800" dirty="0" smtClean="0"/>
              <a:t>структурирующую (О.К. Тихомиров);</a:t>
            </a:r>
          </a:p>
          <a:p>
            <a:r>
              <a:rPr lang="ru-RU" sz="1800" dirty="0" smtClean="0"/>
              <a:t>смыслообразующую (А.Н. Леонтьев);</a:t>
            </a:r>
          </a:p>
          <a:p>
            <a:r>
              <a:rPr lang="ru-RU" sz="1800" dirty="0" smtClean="0"/>
              <a:t>контролирующую (А.В. Запорожец);</a:t>
            </a:r>
          </a:p>
          <a:p>
            <a:r>
              <a:rPr lang="ru-RU" sz="1800" dirty="0" smtClean="0"/>
              <a:t>защитную (К. Обуховский) 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4572000" y="5373216"/>
            <a:ext cx="2088232" cy="792088"/>
            <a:chOff x="4572000" y="5373216"/>
            <a:chExt cx="2088232" cy="792088"/>
          </a:xfrm>
        </p:grpSpPr>
        <p:sp>
          <p:nvSpPr>
            <p:cNvPr id="4" name="Правая фигурная скобка 3"/>
            <p:cNvSpPr/>
            <p:nvPr/>
          </p:nvSpPr>
          <p:spPr>
            <a:xfrm>
              <a:off x="4572000" y="5373216"/>
              <a:ext cx="216024" cy="648072"/>
            </a:xfrm>
            <a:prstGeom prst="rightBrac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блако 4"/>
            <p:cNvSpPr/>
            <p:nvPr/>
          </p:nvSpPr>
          <p:spPr>
            <a:xfrm>
              <a:off x="4788024" y="5373216"/>
              <a:ext cx="1872208" cy="792088"/>
            </a:xfrm>
            <a:prstGeom prst="cloud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регуляция</a:t>
              </a:r>
              <a:endParaRPr lang="ru-RU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Выгнутая вниз стрелка 17"/>
          <p:cNvSpPr/>
          <p:nvPr/>
        </p:nvSpPr>
        <p:spPr>
          <a:xfrm rot="16738808">
            <a:off x="4039693" y="2971328"/>
            <a:ext cx="2652382" cy="1467241"/>
          </a:xfrm>
          <a:prstGeom prst="curvedUpArrow">
            <a:avLst>
              <a:gd name="adj1" fmla="val 14688"/>
              <a:gd name="adj2" fmla="val 36569"/>
              <a:gd name="adj3" fmla="val 26029"/>
            </a:avLst>
          </a:prstGeom>
          <a:noFill/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низ стрелка 18"/>
          <p:cNvSpPr/>
          <p:nvPr/>
        </p:nvSpPr>
        <p:spPr>
          <a:xfrm rot="16434217">
            <a:off x="3889857" y="2052154"/>
            <a:ext cx="3728409" cy="2981312"/>
          </a:xfrm>
          <a:prstGeom prst="curvedUpArrow">
            <a:avLst>
              <a:gd name="adj1" fmla="val 8688"/>
              <a:gd name="adj2" fmla="val 21941"/>
              <a:gd name="adj3" fmla="val 22351"/>
            </a:avLst>
          </a:prstGeom>
          <a:noFill/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animBg="1"/>
      <p:bldP spid="1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V:\pubs_new\happy_english.ru\Webinar\2014\18.06\HEru11SB_p78-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8900" y="664464"/>
            <a:ext cx="9329318" cy="6193536"/>
          </a:xfrm>
          <a:prstGeom prst="rect">
            <a:avLst/>
          </a:prstGeom>
          <a:noFill/>
        </p:spPr>
      </p:pic>
      <p:pic>
        <p:nvPicPr>
          <p:cNvPr id="8" name="Picture 2" descr="http://www.titul.ru/central/pickup.php?s=www_titul_ru&amp;i=k4kyzj0qswa54001i7w1bntmcu4uexo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1905000" cy="2524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2742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04664"/>
            <a:ext cx="4618856" cy="1084982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Блоги учащихся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3212976"/>
            <a:ext cx="8663006" cy="28803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236296" y="3284984"/>
            <a:ext cx="1152128" cy="2160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12776" y="1951201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/>
              <a:t>https://www.englishteachers.ru/forum/index.php?showtopic=2037</a:t>
            </a:r>
          </a:p>
        </p:txBody>
      </p:sp>
    </p:spTree>
    <p:extLst>
      <p:ext uri="{BB962C8B-B14F-4D97-AF65-F5344CB8AC3E}">
        <p14:creationId xmlns:p14="http://schemas.microsoft.com/office/powerpoint/2010/main" val="162597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04664"/>
            <a:ext cx="4618856" cy="1084982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Блоги учащихся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235" y="1916832"/>
            <a:ext cx="8885530" cy="46210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308304" y="3140968"/>
            <a:ext cx="1152128" cy="2160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9235" y="1916832"/>
            <a:ext cx="482325" cy="5040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06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sum up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Очень важна установка на успех.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Помогает смена форм организации занятий (классно-урочная – экскурсия – пикник – ток-шоу и т.д.).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Встаньте на одну ступень с теми, кого обучаете (если у доски отвечает ученик – займите его место за партой, послушайте «из народа»).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Возложите ответственность на учащихся (помните, согласно ФГОС мы учим учиться, а не вкладываем уже готовые знания).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Приносите на урок своё хорошее настроение и оптимизм – они передадутся учащимся и помогут сформировать у них мотивацию на успех.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02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</p:spPr>
        <p:txBody>
          <a:bodyPr/>
          <a:lstStyle/>
          <a:p>
            <a:r>
              <a:rPr lang="ru-RU" dirty="0" smtClean="0"/>
              <a:t>Может пригодиться для уроков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62500" lnSpcReduction="20000"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www.englishteachers.ru/forum/index.php?showforum=124</a:t>
            </a:r>
            <a:r>
              <a:rPr lang="ru-RU" dirty="0" smtClean="0">
                <a:hlinkClick r:id="rId2"/>
              </a:rPr>
              <a:t> –</a:t>
            </a:r>
            <a:r>
              <a:rPr lang="ru-RU" dirty="0" smtClean="0"/>
              <a:t> использование Интернет-ресурсов на уроке</a:t>
            </a:r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www.englishteachers.ru/forum/index.php?showforum=154</a:t>
            </a:r>
            <a:r>
              <a:rPr lang="ru-RU" dirty="0" smtClean="0">
                <a:hlinkClick r:id="rId2"/>
              </a:rPr>
              <a:t> </a:t>
            </a:r>
            <a:r>
              <a:rPr lang="ru-RU" dirty="0" smtClean="0"/>
              <a:t>- конкурсы</a:t>
            </a:r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https://www.englishteachers.ru/forum/index.php?showtopic=481&amp;hl</a:t>
            </a:r>
            <a:r>
              <a:rPr lang="en-US" dirty="0" smtClean="0"/>
              <a:t>=</a:t>
            </a:r>
            <a:r>
              <a:rPr lang="ru-RU" dirty="0" smtClean="0"/>
              <a:t> - фильмы на английском языке</a:t>
            </a:r>
          </a:p>
          <a:p>
            <a:r>
              <a:rPr lang="en-US" dirty="0"/>
              <a:t> </a:t>
            </a:r>
            <a:r>
              <a:rPr lang="en-US" u="sng" dirty="0">
                <a:hlinkClick r:id="rId3" tooltip="Внешняя ссылка"/>
              </a:rPr>
              <a:t>http://audio.neteducom.com/books/16</a:t>
            </a:r>
            <a:r>
              <a:rPr lang="en-US" u="sng" dirty="0" smtClean="0">
                <a:hlinkClick r:id="rId3" tooltip="Внешняя ссылка"/>
              </a:rPr>
              <a:t>/</a:t>
            </a:r>
            <a:r>
              <a:rPr lang="ru-RU" u="sng" dirty="0" smtClean="0"/>
              <a:t> </a:t>
            </a:r>
            <a:r>
              <a:rPr lang="ru-RU" dirty="0" smtClean="0"/>
              <a:t>- аудио к книге </a:t>
            </a:r>
            <a:r>
              <a:rPr lang="en-US" dirty="0" smtClean="0"/>
              <a:t>Songs and poems for Junior school</a:t>
            </a:r>
          </a:p>
          <a:p>
            <a:r>
              <a:rPr lang="en-US" u="sng" dirty="0">
                <a:hlinkClick r:id="rId4" tooltip="Внешняя ссылка"/>
              </a:rPr>
              <a:t>http://</a:t>
            </a:r>
            <a:r>
              <a:rPr lang="en-US" u="sng" dirty="0" smtClean="0">
                <a:hlinkClick r:id="rId4" tooltip="Внешняя ссылка"/>
              </a:rPr>
              <a:t>audio.neteducom.com/books/17</a:t>
            </a:r>
            <a:r>
              <a:rPr lang="en-US" u="sng" dirty="0" smtClean="0"/>
              <a:t> </a:t>
            </a:r>
            <a:r>
              <a:rPr lang="ru-RU" dirty="0"/>
              <a:t>- аудио к книге </a:t>
            </a:r>
            <a:r>
              <a:rPr lang="en-US" dirty="0"/>
              <a:t>Songs and poems for </a:t>
            </a:r>
            <a:r>
              <a:rPr lang="en-US" dirty="0" smtClean="0"/>
              <a:t>School</a:t>
            </a:r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www.englishteachers.ru/forum/index.php?showforum=156</a:t>
            </a:r>
            <a:r>
              <a:rPr lang="en-US" dirty="0" smtClean="0"/>
              <a:t> –</a:t>
            </a:r>
            <a:r>
              <a:rPr lang="ru-RU" dirty="0" smtClean="0"/>
              <a:t> журнал АЯШ</a:t>
            </a:r>
          </a:p>
          <a:p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www.englishteachers.ru/forum/index.php?showforum=186</a:t>
            </a:r>
            <a:r>
              <a:rPr lang="ru-RU" dirty="0" smtClean="0"/>
              <a:t> – бесплатные интернет-ресурсы к курсу </a:t>
            </a:r>
            <a:r>
              <a:rPr lang="en-US" dirty="0" smtClean="0"/>
              <a:t>“Happy English.ru”</a:t>
            </a:r>
          </a:p>
          <a:p>
            <a:r>
              <a:rPr lang="en-US" dirty="0">
                <a:hlinkClick r:id="rId7"/>
              </a:rPr>
              <a:t>https://www.englishteachers.ru/forum/index.php?showforum=188</a:t>
            </a:r>
            <a:r>
              <a:rPr lang="en-US" dirty="0"/>
              <a:t> – </a:t>
            </a:r>
            <a:r>
              <a:rPr lang="ru-RU" dirty="0"/>
              <a:t>бесплатные интернет-ресурсы к курсу </a:t>
            </a:r>
            <a:r>
              <a:rPr lang="en-US" dirty="0"/>
              <a:t>“Millie”</a:t>
            </a:r>
          </a:p>
          <a:p>
            <a:r>
              <a:rPr lang="en-US" dirty="0" smtClean="0">
                <a:hlinkClick r:id="rId8"/>
              </a:rPr>
              <a:t>https</a:t>
            </a:r>
            <a:r>
              <a:rPr lang="en-US" dirty="0">
                <a:hlinkClick r:id="rId8"/>
              </a:rPr>
              <a:t>://</a:t>
            </a:r>
            <a:r>
              <a:rPr lang="en-US" dirty="0" smtClean="0">
                <a:hlinkClick r:id="rId8"/>
              </a:rPr>
              <a:t>www.englishteachers.ru/forum/index.php?showforum=184</a:t>
            </a:r>
            <a:r>
              <a:rPr lang="en-US" dirty="0" smtClean="0"/>
              <a:t> - </a:t>
            </a:r>
            <a:r>
              <a:rPr lang="ru-RU" dirty="0"/>
              <a:t>бесплатные интернет-ресурсы к курсу </a:t>
            </a:r>
            <a:r>
              <a:rPr lang="en-US" dirty="0" smtClean="0"/>
              <a:t>“New Millennium English”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53956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Probably useful links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http://www.teachthought.com/teaching/21-simple-ideas-to-improve-student-motivatio/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www.ascd.org/publications/books/109110/chapters/Ten-Quick-Strategies-to-Increase-Motivation.aspx</a:t>
            </a:r>
            <a:r>
              <a:rPr lang="en-US" dirty="0" smtClean="0"/>
              <a:t> </a:t>
            </a:r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busyteacher.org/3644-how-to-motivate-esl-students.html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7379" y="180789"/>
            <a:ext cx="5737109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sz="3600" b="1" dirty="0" smtClean="0">
                <a:latin typeface="Monotype Corsiva" panose="03010101010201010101" pitchFamily="66" charset="0"/>
              </a:rPr>
              <a:t>Вопросы приветствуются! 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491880" y="4581128"/>
            <a:ext cx="5328592" cy="22768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Казеичева Алёна Евгеньевна,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заместитель руководителя Центра образовательных программ издательства «Титул», автор учебных пособий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 smtClean="0"/>
              <a:t>E-mail</a:t>
            </a:r>
            <a:r>
              <a:rPr lang="ru-RU" dirty="0" smtClean="0"/>
              <a:t>: </a:t>
            </a:r>
            <a:r>
              <a:rPr lang="en-US" dirty="0" smtClean="0"/>
              <a:t>alyonaek@titul.ru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pic>
        <p:nvPicPr>
          <p:cNvPr id="5" name="Picture 3" descr="Y:\Delo-New\ОГР\Казеичева (Бурова)\СОЦСЕТИ!!!\необходимые иллюстрации включая мои личные фотографии\Plakat24hour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0789"/>
            <a:ext cx="3227379" cy="6453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706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124744"/>
          <a:ext cx="7992888" cy="5469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395747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1268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Give students a sense of control.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Позволить обучающимся самим сделать какой-либо выбор и контролировать последствия.</a:t>
                      </a:r>
                      <a:endParaRPr lang="ru-RU" dirty="0"/>
                    </a:p>
                  </a:txBody>
                  <a:tcPr/>
                </a:tc>
              </a:tr>
              <a:tr h="12685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Define the objectives.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Отсутствие цели распоясывает.  Поставьте</a:t>
                      </a:r>
                      <a:r>
                        <a:rPr lang="ru-RU" baseline="0" dirty="0" smtClean="0"/>
                        <a:t> цели в начале обучения и преследуйте их.</a:t>
                      </a:r>
                      <a:endParaRPr lang="ru-RU" dirty="0"/>
                    </a:p>
                  </a:txBody>
                  <a:tcPr/>
                </a:tc>
              </a:tr>
              <a:tr h="9758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Create a threat-free environment.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Создавайте угрожающе-свободную «среду обучения». </a:t>
                      </a:r>
                      <a:endParaRPr lang="ru-RU" dirty="0"/>
                    </a:p>
                  </a:txBody>
                  <a:tcPr/>
                </a:tc>
              </a:tr>
              <a:tr h="15613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Change your scenery.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«Серые клеточки» любят</a:t>
                      </a:r>
                      <a:r>
                        <a:rPr lang="ru-RU" baseline="0" dirty="0" smtClean="0"/>
                        <a:t> новую почву (форму, среду) для размышлений.  Иногда полезно выйти за рамки классно-урочной системы.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510219"/>
              </p:ext>
            </p:extLst>
          </p:nvPr>
        </p:nvGraphicFramePr>
        <p:xfrm>
          <a:off x="395536" y="908721"/>
          <a:ext cx="8280920" cy="5331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6335"/>
                <a:gridCol w="4774585"/>
              </a:tblGrid>
              <a:tr h="474463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7496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Offer varied experiences.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Знайте, чем увлекаются ваши учащиеся. Это хороший инструмент для работы.</a:t>
                      </a:r>
                      <a:endParaRPr lang="ru-RU" dirty="0"/>
                    </a:p>
                  </a:txBody>
                  <a:tcPr/>
                </a:tc>
              </a:tr>
              <a:tr h="10032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Use positive competition.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Дружественное соперничество еще никогда не</a:t>
                      </a:r>
                      <a:r>
                        <a:rPr lang="ru-RU" baseline="0" dirty="0" smtClean="0"/>
                        <a:t> было лишним (дискуссия, дебаты, малые группы сотрудничества и т.д.)</a:t>
                      </a:r>
                      <a:endParaRPr lang="ru-RU" dirty="0"/>
                    </a:p>
                  </a:txBody>
                  <a:tcPr/>
                </a:tc>
              </a:tr>
              <a:tr h="12753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Offer rewards.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Поощряйте своих</a:t>
                      </a:r>
                      <a:r>
                        <a:rPr lang="ru-RU" baseline="0" dirty="0" smtClean="0"/>
                        <a:t> учащихся. Смайлики, стикеры с хорошим отзывом о работе, видеоролик, который ребята так хотели посмотреть и т.д.</a:t>
                      </a:r>
                      <a:endParaRPr lang="ru-RU" dirty="0"/>
                    </a:p>
                  </a:txBody>
                  <a:tcPr/>
                </a:tc>
              </a:tr>
              <a:tr h="8189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Give students responsibility.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Позвольте учащимся быть ответственным за что-либо.</a:t>
                      </a:r>
                      <a:r>
                        <a:rPr lang="ru-RU" baseline="0" dirty="0" smtClean="0"/>
                        <a:t> Назначайте ответственных за определенные задания, мероприятия и т.д.</a:t>
                      </a:r>
                      <a:endParaRPr lang="ru-RU" dirty="0"/>
                    </a:p>
                  </a:txBody>
                  <a:tcPr/>
                </a:tc>
              </a:tr>
              <a:tr h="8189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Allow students to work together.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Объединяйте</a:t>
                      </a:r>
                      <a:r>
                        <a:rPr lang="ru-RU" baseline="0" dirty="0" smtClean="0"/>
                        <a:t> обучающихся в сбалансированные группы. Практикуйте обучение в сотрудничестве.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422047"/>
              </p:ext>
            </p:extLst>
          </p:nvPr>
        </p:nvGraphicFramePr>
        <p:xfrm>
          <a:off x="395536" y="980727"/>
          <a:ext cx="7992888" cy="4730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482840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Give praise when earned.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Хвалите, когда учащийся это заработал.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Encourage self-reflection.</a:t>
                      </a:r>
                      <a:endParaRPr lang="ru-RU" sz="1800" dirty="0" smtClean="0"/>
                    </a:p>
                    <a:p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Научите учащихся быть</a:t>
                      </a:r>
                      <a:r>
                        <a:rPr lang="ru-RU" sz="1800" baseline="0" dirty="0" smtClean="0"/>
                        <a:t> критичными к тому, что они сделали, задавать себе вопросы.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Be excited.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Поделитесь с учащимися</a:t>
                      </a:r>
                      <a:r>
                        <a:rPr lang="ru-RU" sz="1800" baseline="0" dirty="0" smtClean="0"/>
                        <a:t> своим энтузиазмом. 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Know your students.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Знайте своих учащихся как личности.</a:t>
                      </a:r>
                      <a:endParaRPr lang="ru-RU" sz="1800" dirty="0"/>
                    </a:p>
                  </a:txBody>
                  <a:tcPr/>
                </a:tc>
              </a:tr>
              <a:tr h="83339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 Harness student interests.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Преподносите материал с опорой на интересы ваших учащихся.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326754"/>
              </p:ext>
            </p:extLst>
          </p:nvPr>
        </p:nvGraphicFramePr>
        <p:xfrm>
          <a:off x="395536" y="1052736"/>
          <a:ext cx="8280920" cy="5112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/>
                <a:gridCol w="4392488"/>
              </a:tblGrid>
              <a:tr h="505030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124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Help students find intrinsic motivation.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Помогите найти причину, зачем что-то необходимо знать.</a:t>
                      </a:r>
                      <a:endParaRPr lang="ru-RU" dirty="0"/>
                    </a:p>
                  </a:txBody>
                  <a:tcPr/>
                </a:tc>
              </a:tr>
              <a:tr h="8716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Manage student anxiety.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Постарайтесь донести</a:t>
                      </a:r>
                      <a:r>
                        <a:rPr lang="ru-RU" baseline="0" dirty="0" smtClean="0"/>
                        <a:t> до учащегося, что его опасения о неуспехе напрасны.</a:t>
                      </a:r>
                      <a:endParaRPr lang="ru-RU" dirty="0"/>
                    </a:p>
                  </a:txBody>
                  <a:tcPr/>
                </a:tc>
              </a:tr>
              <a:tr h="124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Make goals high but attainable.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Задавайте планку, которая будет казаться высокой для учащихся, но вы</a:t>
                      </a:r>
                      <a:r>
                        <a:rPr lang="ru-RU" baseline="0" dirty="0" smtClean="0"/>
                        <a:t> будете уверены, что она </a:t>
                      </a:r>
                      <a:r>
                        <a:rPr lang="ru-RU" dirty="0" smtClean="0"/>
                        <a:t>реально</a:t>
                      </a:r>
                      <a:r>
                        <a:rPr lang="ru-RU" baseline="0" dirty="0" smtClean="0"/>
                        <a:t> достижима.</a:t>
                      </a:r>
                      <a:endParaRPr lang="ru-RU" dirty="0"/>
                    </a:p>
                  </a:txBody>
                  <a:tcPr/>
                </a:tc>
              </a:tr>
              <a:tr h="12452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Give feedback and offer chances to improve.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Наладьте</a:t>
                      </a:r>
                      <a:r>
                        <a:rPr lang="ru-RU" baseline="0" dirty="0" smtClean="0"/>
                        <a:t> с обучающимися обратную связь. Покажите им, что задавать вопросы и переспрашивать по теме урока – не преступление.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251520" y="5201816"/>
            <a:ext cx="8496944" cy="1656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504056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21 Simple Ideas To Improve Student Motivation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446459"/>
              </p:ext>
            </p:extLst>
          </p:nvPr>
        </p:nvGraphicFramePr>
        <p:xfrm>
          <a:off x="611560" y="1124744"/>
          <a:ext cx="7704856" cy="5112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728636">
                <a:tc>
                  <a:txBody>
                    <a:bodyPr/>
                    <a:lstStyle/>
                    <a:p>
                      <a:r>
                        <a:rPr lang="ru-RU" dirty="0" smtClean="0"/>
                        <a:t>Идея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Примечание</a:t>
                      </a:r>
                      <a:endParaRPr lang="ru-RU" dirty="0"/>
                    </a:p>
                  </a:txBody>
                  <a:tcPr/>
                </a:tc>
              </a:tr>
              <a:tr h="1359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Track progress.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Отслеживайте прогресс учащихся. Демонстрируйте его своим учащимся.</a:t>
                      </a:r>
                      <a:endParaRPr lang="ru-RU" dirty="0"/>
                    </a:p>
                  </a:txBody>
                  <a:tcPr/>
                </a:tc>
              </a:tr>
              <a:tr h="17581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Make things fun.</a:t>
                      </a: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Разбавляйте школьную жизнь,</a:t>
                      </a:r>
                      <a:r>
                        <a:rPr lang="ru-RU" baseline="0" dirty="0" smtClean="0"/>
                        <a:t> учебный процесс веселыми, несущими образовательную ценность, мероприятиями (событиями </a:t>
                      </a:r>
                      <a:r>
                        <a:rPr lang="ru-RU" baseline="0" dirty="0" err="1" smtClean="0"/>
                        <a:t>и.т.д</a:t>
                      </a:r>
                      <a:r>
                        <a:rPr lang="ru-RU" baseline="0" dirty="0" smtClean="0"/>
                        <a:t>.)</a:t>
                      </a:r>
                      <a:endParaRPr lang="ru-RU" dirty="0"/>
                    </a:p>
                  </a:txBody>
                  <a:tcPr/>
                </a:tc>
              </a:tr>
              <a:tr h="1266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Provide opportunities for success.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Покажите, что у каждого есть сильные стороны. Давайте установку на успех.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</TotalTime>
  <Words>828</Words>
  <Application>Microsoft Office PowerPoint</Application>
  <PresentationFormat>Экран (4:3)</PresentationFormat>
  <Paragraphs>165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2" baseType="lpstr">
      <vt:lpstr>Agency FB</vt:lpstr>
      <vt:lpstr>Arial</vt:lpstr>
      <vt:lpstr>Bookman Old Style</vt:lpstr>
      <vt:lpstr>Calibri</vt:lpstr>
      <vt:lpstr>Monotype Corsiva</vt:lpstr>
      <vt:lpstr>Тема Office</vt:lpstr>
      <vt:lpstr>Формирование мотивации у учащихся к изучению английского языка  (на примере курсов и пособий издательства «Титул»)</vt:lpstr>
      <vt:lpstr>Презентация PowerPoint</vt:lpstr>
      <vt:lpstr>Мотивация обучения определяется внешними или внутренними мотивами  </vt:lpstr>
      <vt:lpstr>Функции учебного мотива</vt:lpstr>
      <vt:lpstr>21 Simple Ideas To Improve Student Motivation </vt:lpstr>
      <vt:lpstr>21 Simple Ideas To Improve Student Motivation </vt:lpstr>
      <vt:lpstr>21 Simple Ideas To Improve Student Motivation </vt:lpstr>
      <vt:lpstr>21 Simple Ideas To Improve Student Motivation </vt:lpstr>
      <vt:lpstr>21 Simple Ideas To Improve Student Motivation </vt:lpstr>
      <vt:lpstr>Рассмотрим мотивацию  по важным функциям: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Механизмы повышения мотивации  на старшем этапе</vt:lpstr>
      <vt:lpstr>Презентация PowerPoint</vt:lpstr>
      <vt:lpstr>Презентация PowerPoint</vt:lpstr>
      <vt:lpstr>Презентация PowerPoint</vt:lpstr>
      <vt:lpstr>Презентация PowerPoint</vt:lpstr>
      <vt:lpstr>Блоги учащихся</vt:lpstr>
      <vt:lpstr>Блоги учащихся</vt:lpstr>
      <vt:lpstr>To sum up</vt:lpstr>
      <vt:lpstr>Может пригодиться для уроков</vt:lpstr>
      <vt:lpstr>Probably useful links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повышения мотивации на уроках английского языка  (на примерах УМК, учебных пособий и обучающих компьютерных программ издательства «Титул»)</dc:title>
  <cp:lastModifiedBy>Алена Казеичева</cp:lastModifiedBy>
  <cp:revision>112</cp:revision>
  <dcterms:modified xsi:type="dcterms:W3CDTF">2016-07-12T19:34:12Z</dcterms:modified>
</cp:coreProperties>
</file>