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31" r:id="rId3"/>
    <p:sldId id="330" r:id="rId4"/>
    <p:sldId id="332" r:id="rId5"/>
    <p:sldId id="264" r:id="rId6"/>
    <p:sldId id="328" r:id="rId7"/>
    <p:sldId id="297" r:id="rId8"/>
    <p:sldId id="329" r:id="rId9"/>
    <p:sldId id="296" r:id="rId10"/>
    <p:sldId id="298" r:id="rId11"/>
    <p:sldId id="295" r:id="rId12"/>
    <p:sldId id="265" r:id="rId13"/>
    <p:sldId id="333" r:id="rId14"/>
    <p:sldId id="300" r:id="rId15"/>
    <p:sldId id="304" r:id="rId16"/>
    <p:sldId id="305" r:id="rId17"/>
    <p:sldId id="327" r:id="rId18"/>
    <p:sldId id="306" r:id="rId19"/>
    <p:sldId id="307" r:id="rId20"/>
    <p:sldId id="308" r:id="rId21"/>
    <p:sldId id="326" r:id="rId22"/>
    <p:sldId id="309" r:id="rId23"/>
    <p:sldId id="316" r:id="rId24"/>
    <p:sldId id="313" r:id="rId25"/>
    <p:sldId id="314" r:id="rId26"/>
    <p:sldId id="312" r:id="rId27"/>
    <p:sldId id="315" r:id="rId28"/>
    <p:sldId id="317" r:id="rId29"/>
    <p:sldId id="318" r:id="rId30"/>
    <p:sldId id="319" r:id="rId31"/>
    <p:sldId id="301" r:id="rId32"/>
    <p:sldId id="310" r:id="rId33"/>
    <p:sldId id="311" r:id="rId34"/>
    <p:sldId id="323" r:id="rId35"/>
    <p:sldId id="322" r:id="rId36"/>
    <p:sldId id="320" r:id="rId37"/>
    <p:sldId id="302" r:id="rId38"/>
    <p:sldId id="321" r:id="rId39"/>
    <p:sldId id="324" r:id="rId40"/>
    <p:sldId id="299" r:id="rId41"/>
    <p:sldId id="325" r:id="rId42"/>
    <p:sldId id="334" r:id="rId43"/>
    <p:sldId id="335" r:id="rId44"/>
    <p:sldId id="336" r:id="rId45"/>
    <p:sldId id="337" r:id="rId46"/>
    <p:sldId id="338" r:id="rId47"/>
    <p:sldId id="339" r:id="rId48"/>
    <p:sldId id="280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569" autoAdjust="0"/>
  </p:normalViewPr>
  <p:slideViewPr>
    <p:cSldViewPr>
      <p:cViewPr varScale="1">
        <p:scale>
          <a:sx n="70" d="100"/>
          <a:sy n="70" d="100"/>
        </p:scale>
        <p:origin x="138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psyh.info/psihologiya-lichnosti/motivatsiya/motivatsiya-istochnik-sil-dlya-dejstvij.html" TargetMode="External"/><Relationship Id="rId7" Type="http://schemas.openxmlformats.org/officeDocument/2006/relationships/hyperlink" Target="https://4brain.ru/psy/psihologija-motivacii.php" TargetMode="External"/><Relationship Id="rId2" Type="http://schemas.openxmlformats.org/officeDocument/2006/relationships/hyperlink" Target="http://azps.ru/handbook/m/meha501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nsportal.ru/detskiy-sad/raznoe/2015/10/24/motivatsiya-doshkolnikov-k-izucheniyu-angliyskogo-yazyka-v-domashnih" TargetMode="External"/><Relationship Id="rId5" Type="http://schemas.openxmlformats.org/officeDocument/2006/relationships/hyperlink" Target="http://nsportal.ru/detskiy-sad/materialy-dlya-roditeley/2014/09/01/motivatsiya-k-obucheniyu-u-doshkolnikov-razvivaem" TargetMode="External"/><Relationship Id="rId4" Type="http://schemas.openxmlformats.org/officeDocument/2006/relationships/hyperlink" Target="http://ext.spb.ru/2011-03-29-09-03-14/89-preschool/10142-Formirovanie_polozhitelnoy_motivatsii__k_obucheniyu_i_samorazvitiyu_doshkolnika.html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mobile_apps" TargetMode="External"/><Relationship Id="rId2" Type="http://schemas.openxmlformats.org/officeDocument/2006/relationships/hyperlink" Target="https://www.englishteachers.ru/forum/index.php?showforum=223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nglishteachers.ru/Wares?category=45" TargetMode="Externa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13" Type="http://schemas.openxmlformats.org/officeDocument/2006/relationships/image" Target="../media/image54.jpeg"/><Relationship Id="rId3" Type="http://schemas.openxmlformats.org/officeDocument/2006/relationships/image" Target="../media/image45.jpeg"/><Relationship Id="rId7" Type="http://schemas.openxmlformats.org/officeDocument/2006/relationships/image" Target="../media/image21.jpeg"/><Relationship Id="rId12" Type="http://schemas.openxmlformats.org/officeDocument/2006/relationships/image" Target="../media/image53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11" Type="http://schemas.openxmlformats.org/officeDocument/2006/relationships/image" Target="../media/image52.jpeg"/><Relationship Id="rId5" Type="http://schemas.openxmlformats.org/officeDocument/2006/relationships/image" Target="../media/image47.jpeg"/><Relationship Id="rId10" Type="http://schemas.openxmlformats.org/officeDocument/2006/relationships/image" Target="../media/image51.jpeg"/><Relationship Id="rId4" Type="http://schemas.openxmlformats.org/officeDocument/2006/relationships/image" Target="../media/image46.jpeg"/><Relationship Id="rId9" Type="http://schemas.openxmlformats.org/officeDocument/2006/relationships/image" Target="../media/image50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58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41.jpe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7.jpeg"/><Relationship Id="rId7" Type="http://schemas.openxmlformats.org/officeDocument/2006/relationships/image" Target="../media/image1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Relationship Id="rId9" Type="http://schemas.openxmlformats.org/officeDocument/2006/relationships/image" Target="../media/image58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62.jpeg"/><Relationship Id="rId7" Type="http://schemas.openxmlformats.org/officeDocument/2006/relationships/image" Target="../media/image5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58.png"/><Relationship Id="rId4" Type="http://schemas.openxmlformats.org/officeDocument/2006/relationships/image" Target="../media/image6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66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68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hyperlink" Target="https://www.englishteachers.ru/shop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844808"/>
            <a:ext cx="8712968" cy="2808312"/>
          </a:xfrm>
        </p:spPr>
        <p:txBody>
          <a:bodyPr>
            <a:noAutofit/>
          </a:bodyPr>
          <a:lstStyle/>
          <a:p>
            <a:r>
              <a:rPr 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Формирование положительной мотивации дошкольников </a:t>
            </a:r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 </a:t>
            </a:r>
            <a:r>
              <a:rPr lang="ru-RU" sz="4000" b="1" dirty="0">
                <a:latin typeface="Arial" panose="020B0604020202020204" pitchFamily="34" charset="0"/>
                <a:cs typeface="Arial" panose="020B0604020202020204" pitchFamily="34" charset="0"/>
              </a:rPr>
              <a:t>изучению английского языка </a:t>
            </a:r>
            <a: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на примере курсов и пособий издательства “Титул” для дошкольников</a:t>
            </a:r>
            <a:r>
              <a:rPr lang="ru-RU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55676" y="5445224"/>
            <a:ext cx="5904656" cy="1248544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Казеичева Алёна Евгеньевна,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заместитель руководителя Центра образовательных программ издательства «Титул»,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автор учебных пособий</a:t>
            </a:r>
          </a:p>
        </p:txBody>
      </p:sp>
      <p:pic>
        <p:nvPicPr>
          <p:cNvPr id="4" name="Picture 2" descr="Y:\Delo-New\ОГР\Казеичева (Бурова)\СОЦСЕТИ!!!\необходимые иллюстрации включая мои личные фотографии\TIT_Logo_kvadrat.png"/>
          <p:cNvPicPr>
            <a:picLocks noChangeAspect="1" noChangeArrowheads="1"/>
          </p:cNvPicPr>
          <p:nvPr/>
        </p:nvPicPr>
        <p:blipFill>
          <a:blip r:embed="rId2" cstate="print"/>
          <a:srcRect l="5726" t="21436" r="4298" b="22864"/>
          <a:stretch>
            <a:fillRect/>
          </a:stretch>
        </p:blipFill>
        <p:spPr bwMode="auto">
          <a:xfrm>
            <a:off x="3491880" y="222040"/>
            <a:ext cx="2520280" cy="15601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Мотивация и мотив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525963"/>
          </a:xfrm>
        </p:spPr>
        <p:txBody>
          <a:bodyPr/>
          <a:lstStyle/>
          <a:p>
            <a:r>
              <a:rPr lang="ru-RU" b="1" dirty="0"/>
              <a:t>Мотив</a:t>
            </a:r>
            <a:r>
              <a:rPr lang="ru-RU" dirty="0"/>
              <a:t> – это совокупность внешних или внутренних условий, вызывающих активность субъекта и определяющих её направленность </a:t>
            </a:r>
            <a:r>
              <a:rPr lang="ru-RU" sz="2400" i="1" dirty="0"/>
              <a:t>(</a:t>
            </a:r>
            <a:r>
              <a:rPr lang="ru-RU" sz="2400" i="1" dirty="0" err="1"/>
              <a:t>Бархаев</a:t>
            </a:r>
            <a:r>
              <a:rPr lang="ru-RU" sz="2400" i="1" dirty="0"/>
              <a:t> Б.П. Педагогическая психология. – СПб.: Питер, 2009. – 448 с.)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94538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" y="35559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dirty="0">
                <a:latin typeface="Agency FB" panose="020B0503020202020204" pitchFamily="34" charset="0"/>
              </a:rPr>
              <a:t>Мотивация обучения </a:t>
            </a:r>
            <a:r>
              <a:rPr lang="en-US" sz="3600" dirty="0" smtClean="0">
                <a:latin typeface="Agency FB" panose="020B0503020202020204" pitchFamily="34" charset="0"/>
              </a:rPr>
              <a:t>определя</a:t>
            </a:r>
            <a:r>
              <a:rPr lang="ru-RU" sz="3600" dirty="0" smtClean="0">
                <a:latin typeface="+mn-lt"/>
              </a:rPr>
              <a:t>е</a:t>
            </a:r>
            <a:r>
              <a:rPr lang="en-US" sz="3600" dirty="0" smtClean="0">
                <a:latin typeface="Agency FB" panose="020B0503020202020204" pitchFamily="34" charset="0"/>
              </a:rPr>
              <a:t>тся </a:t>
            </a:r>
            <a:r>
              <a:rPr lang="en-US" sz="3600" dirty="0">
                <a:latin typeface="Agency FB" panose="020B0503020202020204" pitchFamily="34" charset="0"/>
              </a:rPr>
              <a:t>внешними </a:t>
            </a:r>
            <a:r>
              <a:rPr lang="ru-RU" sz="3600" dirty="0">
                <a:latin typeface="+mn-lt"/>
              </a:rPr>
              <a:t>или внутренними </a:t>
            </a:r>
            <a:r>
              <a:rPr lang="ru-RU" sz="3600" dirty="0" smtClean="0">
                <a:latin typeface="+mn-lt"/>
              </a:rPr>
              <a:t>мотивами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247" y="1796817"/>
            <a:ext cx="4038600" cy="4857403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b="1" dirty="0" err="1" smtClean="0"/>
              <a:t>Внешние</a:t>
            </a:r>
            <a:r>
              <a:rPr lang="en-US" b="1" dirty="0" smtClean="0"/>
              <a:t> </a:t>
            </a:r>
            <a:r>
              <a:rPr lang="en-US" b="1" dirty="0" err="1" smtClean="0"/>
              <a:t>мотивы</a:t>
            </a:r>
            <a:endParaRPr lang="ru-RU" b="1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en-US" dirty="0" smtClean="0"/>
              <a:t> </a:t>
            </a:r>
            <a:r>
              <a:rPr lang="en-US" dirty="0" err="1"/>
              <a:t>не</a:t>
            </a:r>
            <a:r>
              <a:rPr lang="en-US" dirty="0"/>
              <a:t> </a:t>
            </a:r>
            <a:r>
              <a:rPr lang="en-US" dirty="0" err="1"/>
              <a:t>связаны</a:t>
            </a:r>
            <a:r>
              <a:rPr lang="en-US" dirty="0"/>
              <a:t> с </a:t>
            </a:r>
            <a:r>
              <a:rPr lang="en-US" dirty="0" err="1"/>
              <a:t>содержанием</a:t>
            </a:r>
            <a:r>
              <a:rPr lang="en-US" dirty="0"/>
              <a:t> </a:t>
            </a:r>
            <a:r>
              <a:rPr lang="en-US" dirty="0" err="1"/>
              <a:t>учебного</a:t>
            </a:r>
            <a:r>
              <a:rPr lang="en-US" dirty="0"/>
              <a:t> </a:t>
            </a:r>
            <a:r>
              <a:rPr lang="en-US" dirty="0" err="1" smtClean="0"/>
              <a:t>материала</a:t>
            </a:r>
            <a:endParaRPr lang="ru-RU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en-US" dirty="0" smtClean="0"/>
              <a:t> </a:t>
            </a:r>
            <a:r>
              <a:rPr lang="en-US" dirty="0" err="1"/>
              <a:t>мотив</a:t>
            </a:r>
            <a:r>
              <a:rPr lang="en-US" dirty="0"/>
              <a:t> </a:t>
            </a:r>
            <a:r>
              <a:rPr lang="en-US" dirty="0" err="1"/>
              <a:t>долга</a:t>
            </a:r>
            <a:r>
              <a:rPr lang="en-US" dirty="0"/>
              <a:t>, </a:t>
            </a:r>
            <a:r>
              <a:rPr lang="en-US" dirty="0" err="1"/>
              <a:t>обязанности</a:t>
            </a:r>
            <a:r>
              <a:rPr lang="ru-RU" dirty="0"/>
              <a:t>,</a:t>
            </a:r>
            <a:r>
              <a:rPr lang="en-US" dirty="0"/>
              <a:t> </a:t>
            </a:r>
            <a:r>
              <a:rPr lang="en-US" dirty="0" err="1"/>
              <a:t>оценки</a:t>
            </a:r>
            <a:r>
              <a:rPr lang="en-US" dirty="0"/>
              <a:t>, </a:t>
            </a:r>
            <a:r>
              <a:rPr lang="en-US" dirty="0" err="1"/>
              <a:t>личного</a:t>
            </a:r>
            <a:r>
              <a:rPr lang="en-US" dirty="0"/>
              <a:t> </a:t>
            </a:r>
            <a:r>
              <a:rPr lang="en-US" dirty="0" err="1"/>
              <a:t>благополучия</a:t>
            </a:r>
            <a:r>
              <a:rPr lang="en-US" dirty="0"/>
              <a:t> </a:t>
            </a:r>
            <a:r>
              <a:rPr lang="ru-RU" dirty="0"/>
              <a:t>,</a:t>
            </a:r>
            <a:r>
              <a:rPr lang="en-US" dirty="0"/>
              <a:t> </a:t>
            </a:r>
            <a:r>
              <a:rPr lang="en-US" dirty="0" err="1"/>
              <a:t>отсутствие</a:t>
            </a:r>
            <a:r>
              <a:rPr lang="en-US" dirty="0"/>
              <a:t> </a:t>
            </a:r>
            <a:r>
              <a:rPr lang="en-US" dirty="0" err="1"/>
              <a:t>желания</a:t>
            </a:r>
            <a:r>
              <a:rPr lang="en-US" dirty="0"/>
              <a:t> </a:t>
            </a:r>
            <a:r>
              <a:rPr lang="en-US" dirty="0" err="1"/>
              <a:t>учиться</a:t>
            </a:r>
            <a:r>
              <a:rPr lang="en-US" dirty="0"/>
              <a:t> (</a:t>
            </a:r>
            <a:r>
              <a:rPr lang="en-US" dirty="0" err="1"/>
              <a:t>отрицательные</a:t>
            </a:r>
            <a:r>
              <a:rPr lang="en-US" dirty="0"/>
              <a:t> </a:t>
            </a:r>
            <a:r>
              <a:rPr lang="en-US" dirty="0" err="1"/>
              <a:t>мотивы</a:t>
            </a:r>
            <a:r>
              <a:rPr lang="en-US" dirty="0"/>
              <a:t>). </a:t>
            </a:r>
            <a:endParaRPr lang="ru-RU" dirty="0"/>
          </a:p>
          <a:p>
            <a:pPr algn="ctr"/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1774238"/>
            <a:ext cx="4042792" cy="54006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b="1" dirty="0" err="1"/>
              <a:t>Внутренние</a:t>
            </a:r>
            <a:r>
              <a:rPr lang="en-US" b="1" dirty="0"/>
              <a:t> </a:t>
            </a:r>
            <a:r>
              <a:rPr lang="en-US" b="1" dirty="0" err="1" smtClean="0"/>
              <a:t>мотивы</a:t>
            </a:r>
            <a:endParaRPr lang="ru-RU" b="1" dirty="0" smtClean="0"/>
          </a:p>
          <a:p>
            <a:pPr marL="0" indent="0" algn="ctr">
              <a:buNone/>
            </a:pPr>
            <a:r>
              <a:rPr lang="ru-RU" dirty="0" smtClean="0"/>
              <a:t> </a:t>
            </a:r>
          </a:p>
          <a:p>
            <a:pPr marL="0" indent="0" algn="ctr">
              <a:buNone/>
            </a:pPr>
            <a:r>
              <a:rPr lang="en-US" dirty="0" err="1" smtClean="0"/>
              <a:t>связаны</a:t>
            </a:r>
            <a:r>
              <a:rPr lang="en-US" dirty="0" smtClean="0"/>
              <a:t> </a:t>
            </a:r>
            <a:r>
              <a:rPr lang="en-US" dirty="0"/>
              <a:t>с </a:t>
            </a:r>
            <a:r>
              <a:rPr lang="en-US" dirty="0" err="1"/>
              <a:t>содержанием</a:t>
            </a:r>
            <a:r>
              <a:rPr lang="en-US" dirty="0"/>
              <a:t> </a:t>
            </a:r>
            <a:r>
              <a:rPr lang="en-US" dirty="0" err="1"/>
              <a:t>учебного</a:t>
            </a:r>
            <a:r>
              <a:rPr lang="en-US" dirty="0"/>
              <a:t> </a:t>
            </a:r>
            <a:r>
              <a:rPr lang="en-US" dirty="0" err="1" smtClean="0"/>
              <a:t>материала</a:t>
            </a:r>
            <a:endParaRPr lang="ru-RU" dirty="0" smtClean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r>
              <a:rPr lang="en-US" dirty="0" smtClean="0"/>
              <a:t> </a:t>
            </a:r>
            <a:r>
              <a:rPr lang="en-US" dirty="0" err="1"/>
              <a:t>мотивы</a:t>
            </a:r>
            <a:r>
              <a:rPr lang="en-US" dirty="0"/>
              <a:t> </a:t>
            </a:r>
            <a:r>
              <a:rPr lang="en-US" dirty="0" err="1"/>
              <a:t>познавательной</a:t>
            </a:r>
            <a:r>
              <a:rPr lang="en-US" dirty="0"/>
              <a:t> </a:t>
            </a:r>
            <a:r>
              <a:rPr lang="ru-RU" dirty="0"/>
              <a:t>деятельности</a:t>
            </a:r>
            <a:r>
              <a:rPr lang="en-US" dirty="0"/>
              <a:t>, </a:t>
            </a:r>
            <a:r>
              <a:rPr lang="en-US" dirty="0" err="1"/>
              <a:t>интереса</a:t>
            </a:r>
            <a:r>
              <a:rPr lang="en-US" dirty="0"/>
              <a:t> к </a:t>
            </a:r>
            <a:r>
              <a:rPr lang="en-US" dirty="0" err="1"/>
              <a:t>содержанию</a:t>
            </a:r>
            <a:r>
              <a:rPr lang="en-US" dirty="0"/>
              <a:t> обучения, </a:t>
            </a:r>
            <a:r>
              <a:rPr lang="en-US" dirty="0" err="1"/>
              <a:t>мотивы</a:t>
            </a:r>
            <a:r>
              <a:rPr lang="en-US" dirty="0"/>
              <a:t> </a:t>
            </a:r>
            <a:r>
              <a:rPr lang="en-US" dirty="0" err="1"/>
              <a:t>овладения</a:t>
            </a:r>
            <a:r>
              <a:rPr lang="en-US" dirty="0"/>
              <a:t> </a:t>
            </a:r>
            <a:r>
              <a:rPr lang="en-US" dirty="0" err="1"/>
              <a:t>общими</a:t>
            </a:r>
            <a:r>
              <a:rPr lang="en-US" dirty="0"/>
              <a:t> </a:t>
            </a:r>
            <a:r>
              <a:rPr lang="en-US" dirty="0" err="1"/>
              <a:t>способами</a:t>
            </a:r>
            <a:r>
              <a:rPr lang="en-US" dirty="0"/>
              <a:t> </a:t>
            </a:r>
            <a:r>
              <a:rPr lang="en-US" dirty="0" err="1"/>
              <a:t>действий</a:t>
            </a:r>
            <a:r>
              <a:rPr lang="en-US" dirty="0"/>
              <a:t>, </a:t>
            </a:r>
            <a:r>
              <a:rPr lang="en-US" dirty="0" err="1"/>
              <a:t>выявление</a:t>
            </a:r>
            <a:r>
              <a:rPr lang="en-US" dirty="0"/>
              <a:t> </a:t>
            </a:r>
            <a:r>
              <a:rPr lang="en-US" dirty="0" err="1"/>
              <a:t>причинно-следственных</a:t>
            </a:r>
            <a:r>
              <a:rPr lang="en-US" dirty="0"/>
              <a:t> </a:t>
            </a:r>
            <a:r>
              <a:rPr lang="en-US" dirty="0" err="1"/>
              <a:t>связей</a:t>
            </a:r>
            <a:r>
              <a:rPr lang="en-US" dirty="0"/>
              <a:t> в </a:t>
            </a:r>
            <a:r>
              <a:rPr lang="en-US" dirty="0" err="1"/>
              <a:t>изучаемом</a:t>
            </a:r>
            <a:r>
              <a:rPr lang="en-US" dirty="0"/>
              <a:t> </a:t>
            </a:r>
            <a:r>
              <a:rPr lang="en-US" dirty="0" err="1"/>
              <a:t>учебном</a:t>
            </a:r>
            <a:r>
              <a:rPr lang="en-US" dirty="0"/>
              <a:t> </a:t>
            </a:r>
            <a:r>
              <a:rPr lang="en-US" dirty="0" err="1" smtClean="0"/>
              <a:t>материале</a:t>
            </a:r>
            <a:r>
              <a:rPr lang="ru-RU" dirty="0" smtClean="0"/>
              <a:t>.</a:t>
            </a:r>
            <a:r>
              <a:rPr lang="en-US" dirty="0" smtClean="0"/>
              <a:t> </a:t>
            </a:r>
            <a:endParaRPr lang="ru-RU" dirty="0"/>
          </a:p>
          <a:p>
            <a:endParaRPr lang="ru-RU" dirty="0"/>
          </a:p>
        </p:txBody>
      </p:sp>
      <p:sp>
        <p:nvSpPr>
          <p:cNvPr id="5" name="Стрелка вниз 4"/>
          <p:cNvSpPr/>
          <p:nvPr/>
        </p:nvSpPr>
        <p:spPr>
          <a:xfrm>
            <a:off x="2387993" y="2172887"/>
            <a:ext cx="291108" cy="360040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6519850" y="2158526"/>
            <a:ext cx="291108" cy="360040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2378815" y="3865479"/>
            <a:ext cx="291108" cy="360040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6519850" y="3321231"/>
            <a:ext cx="291108" cy="360040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6344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80728"/>
          </a:xfrm>
        </p:spPr>
        <p:txBody>
          <a:bodyPr/>
          <a:lstStyle/>
          <a:p>
            <a:r>
              <a:rPr lang="ru-RU" dirty="0" smtClean="0"/>
              <a:t>Функции учебного мотива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96752"/>
            <a:ext cx="8280920" cy="532859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/>
              <a:t>Можно выделить следующие </a:t>
            </a:r>
            <a:r>
              <a:rPr lang="ru-RU" sz="1800" b="1" dirty="0" smtClean="0"/>
              <a:t>функции учебных мотивов</a:t>
            </a:r>
            <a:r>
              <a:rPr lang="ru-RU" sz="1800" dirty="0" smtClean="0"/>
              <a:t>:</a:t>
            </a:r>
          </a:p>
          <a:p>
            <a:r>
              <a:rPr lang="ru-RU" sz="1800" b="1" dirty="0" smtClean="0"/>
              <a:t>побуждающую </a:t>
            </a:r>
            <a:r>
              <a:rPr lang="ru-RU" sz="1800" dirty="0" smtClean="0"/>
              <a:t>(мотив вызывает и обусловливает активность учащегося, его поведение и деятельность);</a:t>
            </a:r>
          </a:p>
          <a:p>
            <a:r>
              <a:rPr lang="ru-RU" sz="1800" b="1" dirty="0" smtClean="0"/>
              <a:t>направляющую </a:t>
            </a:r>
            <a:r>
              <a:rPr lang="ru-RU" sz="1800" dirty="0" smtClean="0"/>
              <a:t>(выбор и осуществление определенной линии поведения, достижения конкретных целей);</a:t>
            </a:r>
          </a:p>
          <a:p>
            <a:r>
              <a:rPr lang="ru-RU" sz="1800" b="1" dirty="0" smtClean="0"/>
              <a:t>регулирующую </a:t>
            </a:r>
            <a:r>
              <a:rPr lang="ru-RU" sz="1800" dirty="0" smtClean="0"/>
              <a:t>(мотив предопределяет характер поведения и деятельности от чего и зависит реализация в поведении и деятельности учащегося либо личных, либо общественно-значимых потребностей). </a:t>
            </a:r>
          </a:p>
          <a:p>
            <a:pPr lvl="1">
              <a:buNone/>
            </a:pP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Наряду с указанными, выделяют еще и следующие функции мотива:</a:t>
            </a:r>
          </a:p>
          <a:p>
            <a:r>
              <a:rPr lang="ru-RU" sz="1800" dirty="0" smtClean="0"/>
              <a:t> стимулирующую, управляющую, организующую (Е.П. Ильин); </a:t>
            </a:r>
          </a:p>
          <a:p>
            <a:r>
              <a:rPr lang="ru-RU" sz="1800" dirty="0" smtClean="0"/>
              <a:t>структурирующую (О.К. Тихомиров);</a:t>
            </a:r>
          </a:p>
          <a:p>
            <a:r>
              <a:rPr lang="ru-RU" sz="1800" dirty="0" smtClean="0"/>
              <a:t>смыслообразующую (А.Н. Леонтьев);</a:t>
            </a:r>
          </a:p>
          <a:p>
            <a:r>
              <a:rPr lang="ru-RU" sz="1800" dirty="0" smtClean="0"/>
              <a:t>контролирующую (А.В. Запорожец);</a:t>
            </a:r>
          </a:p>
          <a:p>
            <a:r>
              <a:rPr lang="ru-RU" sz="1800" dirty="0" smtClean="0"/>
              <a:t>защитную (К. Обуховский) .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4572000" y="5373216"/>
            <a:ext cx="2088232" cy="792088"/>
            <a:chOff x="4572000" y="5373216"/>
            <a:chExt cx="2088232" cy="792088"/>
          </a:xfrm>
        </p:grpSpPr>
        <p:sp>
          <p:nvSpPr>
            <p:cNvPr id="4" name="Правая фигурная скобка 3"/>
            <p:cNvSpPr/>
            <p:nvPr/>
          </p:nvSpPr>
          <p:spPr>
            <a:xfrm>
              <a:off x="4572000" y="5373216"/>
              <a:ext cx="216024" cy="648072"/>
            </a:xfrm>
            <a:prstGeom prst="rightBrac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5" name="Облако 4"/>
            <p:cNvSpPr/>
            <p:nvPr/>
          </p:nvSpPr>
          <p:spPr>
            <a:xfrm>
              <a:off x="4788024" y="5373216"/>
              <a:ext cx="1872208" cy="792088"/>
            </a:xfrm>
            <a:prstGeom prst="cloud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регуляция</a:t>
              </a:r>
              <a:endPara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18" name="Выгнутая вниз стрелка 17"/>
          <p:cNvSpPr/>
          <p:nvPr/>
        </p:nvSpPr>
        <p:spPr>
          <a:xfrm rot="16738808">
            <a:off x="4039693" y="2971328"/>
            <a:ext cx="2652382" cy="1467241"/>
          </a:xfrm>
          <a:prstGeom prst="curvedUpArrow">
            <a:avLst>
              <a:gd name="adj1" fmla="val 14688"/>
              <a:gd name="adj2" fmla="val 36569"/>
              <a:gd name="adj3" fmla="val 26029"/>
            </a:avLst>
          </a:prstGeom>
          <a:noFill/>
          <a:ln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Выгнутая вниз стрелка 18"/>
          <p:cNvSpPr/>
          <p:nvPr/>
        </p:nvSpPr>
        <p:spPr>
          <a:xfrm rot="16434217">
            <a:off x="3889857" y="2052154"/>
            <a:ext cx="3728409" cy="2981312"/>
          </a:xfrm>
          <a:prstGeom prst="curvedUpArrow">
            <a:avLst>
              <a:gd name="adj1" fmla="val 8688"/>
              <a:gd name="adj2" fmla="val 21941"/>
              <a:gd name="adj3" fmla="val 22351"/>
            </a:avLst>
          </a:prstGeom>
          <a:noFill/>
          <a:ln>
            <a:prstDash val="sysDot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8" grpId="0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2307"/>
            <a:ext cx="8229600" cy="993035"/>
          </a:xfrm>
        </p:spPr>
        <p:txBody>
          <a:bodyPr>
            <a:normAutofit/>
          </a:bodyPr>
          <a:lstStyle/>
          <a:p>
            <a:r>
              <a:rPr lang="ru-RU" dirty="0" smtClean="0"/>
              <a:t>Виды мотивации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8712968" cy="5400600"/>
          </a:xfrm>
        </p:spPr>
        <p:txBody>
          <a:bodyPr>
            <a:normAutofit fontScale="55000" lnSpcReduction="20000"/>
          </a:bodyPr>
          <a:lstStyle/>
          <a:p>
            <a:r>
              <a:rPr lang="ru-RU" sz="3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Внешняя </a:t>
            </a:r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мотивация</a:t>
            </a: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 – это мотивация, которая не связана с содержанием какой-то деятельности, а обусловлена внешними для человека обстоятельствами (участие в соревнованиях, чтобы получить награду и т.п.).</a:t>
            </a:r>
          </a:p>
          <a:p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Внутренняя мотивация</a:t>
            </a: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 – это мотивация, связанная с содержанием деятельности, но не с внешними обстоятельствами (занятия спортом, потому что это доставляет положительные эмоции т.п.).</a:t>
            </a:r>
          </a:p>
          <a:p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Положительная мотивация</a:t>
            </a: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 – это мотивация, основанная на положительных стимулах (если я не буду капризничать, то родители дадут мне поиграть в компьютерную игру и т.п.).</a:t>
            </a:r>
          </a:p>
          <a:p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Отрицательная мотивация</a:t>
            </a: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 – это мотивация, основанная на отрицательных стимулах (если я не буду капризничать, то родители не будут меня ругать и т.п.).</a:t>
            </a:r>
          </a:p>
          <a:p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Устойчивая мотивация</a:t>
            </a: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 – это мотивация, основанная на естественных потребностях человека (утоление жажды, голода и т.п.).</a:t>
            </a:r>
          </a:p>
          <a:p>
            <a:r>
              <a:rPr lang="ru-RU" sz="3600" b="1" dirty="0">
                <a:latin typeface="Arial" panose="020B0604020202020204" pitchFamily="34" charset="0"/>
                <a:cs typeface="Arial" panose="020B0604020202020204" pitchFamily="34" charset="0"/>
              </a:rPr>
              <a:t>Неустойчивая мотивация</a:t>
            </a: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 – это мотивация, которая требует постоянной внешней поддержки </a:t>
            </a:r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(избавиться от вредной привычки и </a:t>
            </a: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т.п.).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31970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Мотивация в дошкольном возрасте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/>
              <a:t>Развитие мотивации</a:t>
            </a:r>
            <a:r>
              <a:rPr lang="ru-RU" dirty="0"/>
              <a:t> не должно быть ступенью, предшествующей обучению. Оно должно идти </a:t>
            </a:r>
            <a:r>
              <a:rPr lang="ru-RU" u="sng" dirty="0"/>
              <a:t>параллельно, неразрывно</a:t>
            </a:r>
            <a:r>
              <a:rPr lang="ru-RU" dirty="0"/>
              <a:t> с ним. </a:t>
            </a:r>
            <a:endParaRPr lang="ru-RU" dirty="0" smtClean="0"/>
          </a:p>
          <a:p>
            <a:r>
              <a:rPr lang="ru-RU" dirty="0" smtClean="0"/>
              <a:t>Учебная </a:t>
            </a:r>
            <a:r>
              <a:rPr lang="ru-RU" dirty="0"/>
              <a:t>деятельность для дошкольника должна быть </a:t>
            </a:r>
            <a:r>
              <a:rPr lang="ru-RU" u="sng" dirty="0"/>
              <a:t>разнообразной</a:t>
            </a:r>
            <a:r>
              <a:rPr lang="ru-RU" dirty="0"/>
              <a:t>, направленной на </a:t>
            </a:r>
            <a:r>
              <a:rPr lang="ru-RU" u="sng" dirty="0"/>
              <a:t>раскрытие тайн</a:t>
            </a:r>
            <a:r>
              <a:rPr lang="ru-RU" dirty="0"/>
              <a:t>, </a:t>
            </a:r>
            <a:r>
              <a:rPr lang="ru-RU" u="sng" dirty="0"/>
              <a:t>разгадывание загадок и ребусов</a:t>
            </a:r>
            <a:r>
              <a:rPr lang="ru-RU" dirty="0"/>
              <a:t>, с возможностью </a:t>
            </a:r>
            <a:r>
              <a:rPr lang="ru-RU" u="sng" dirty="0"/>
              <a:t>играть и фантазировать</a:t>
            </a:r>
            <a:r>
              <a:rPr lang="ru-RU" dirty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50993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8" y="1182688"/>
            <a:ext cx="8061325" cy="553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2" descr="https://www.englishteachers.ru/uploadedfiles/waresimgs/5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142875"/>
            <a:ext cx="1373188" cy="189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901824" y="138113"/>
            <a:ext cx="6630615" cy="86677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Развитие мышления, речевое развитие</a:t>
            </a:r>
            <a:endParaRPr lang="ru-RU" sz="2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940720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1700213"/>
            <a:ext cx="7427913" cy="5032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10" descr="https://www.englishteachers.ru/uploadedfiles/waresimgs/5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312483">
            <a:off x="195263" y="188913"/>
            <a:ext cx="1562100" cy="2151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267744" y="332656"/>
            <a:ext cx="6120680" cy="991321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sz="280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>
              <a:defRPr/>
            </a:pPr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Развитие мышления, создание </a:t>
            </a:r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творческой обстановки</a:t>
            </a:r>
          </a:p>
          <a:p>
            <a:pPr algn="ctr" eaLnBrk="1" hangingPunct="1">
              <a:defRPr/>
            </a:pPr>
            <a:endParaRPr lang="ru-RU" sz="2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64004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9762" t="985" r="29910" b="1669"/>
          <a:stretch>
            <a:fillRect/>
          </a:stretch>
        </p:blipFill>
        <p:spPr bwMode="auto">
          <a:xfrm>
            <a:off x="914400" y="1161866"/>
            <a:ext cx="4197152" cy="56961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3" cstate="print"/>
          <a:srcRect l="30076" t="782" r="30077" b="782"/>
          <a:stretch>
            <a:fillRect/>
          </a:stretch>
        </p:blipFill>
        <p:spPr bwMode="auto">
          <a:xfrm>
            <a:off x="5048914" y="1170382"/>
            <a:ext cx="4095085" cy="5687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3" name="Picture 5" descr="https://www.englishteachers.ru/uploadedfiles/waresimgs/5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657" y="157655"/>
            <a:ext cx="1497414" cy="2060848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1907704" y="186809"/>
            <a:ext cx="6774814" cy="84259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Развитие мышления и мелкой моторики</a:t>
            </a:r>
            <a:endParaRPr lang="ru-RU" sz="2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3947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5" b="1610"/>
          <a:stretch>
            <a:fillRect/>
          </a:stretch>
        </p:blipFill>
        <p:spPr bwMode="auto">
          <a:xfrm>
            <a:off x="1619250" y="1557338"/>
            <a:ext cx="3590925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Рисунок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4" b="932"/>
          <a:stretch>
            <a:fillRect/>
          </a:stretch>
        </p:blipFill>
        <p:spPr bwMode="auto">
          <a:xfrm>
            <a:off x="5148263" y="1557338"/>
            <a:ext cx="3779837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 descr="C:\Users\Alexey\Desktop\Обложки\KAV_Seasons.jpg"/>
          <p:cNvPicPr/>
          <p:nvPr/>
        </p:nvPicPr>
        <p:blipFill>
          <a:blip r:embed="rId4"/>
          <a:stretch>
            <a:fillRect/>
          </a:stretch>
        </p:blipFill>
        <p:spPr bwMode="auto">
          <a:xfrm rot="21377190">
            <a:off x="182563" y="185738"/>
            <a:ext cx="1687512" cy="2289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Скругленный прямоугольник 4"/>
          <p:cNvSpPr/>
          <p:nvPr/>
        </p:nvSpPr>
        <p:spPr>
          <a:xfrm>
            <a:off x="3563938" y="404813"/>
            <a:ext cx="4537075" cy="79216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Развитие мышления</a:t>
            </a:r>
            <a:endParaRPr lang="ru-RU" sz="2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6018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https://www.englishteachers.ru/uploadedfiles/waresimgs/5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03350" cy="190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76375" y="1268413"/>
            <a:ext cx="3762375" cy="5113337"/>
          </a:xfrm>
        </p:spPr>
      </p:pic>
      <p:pic>
        <p:nvPicPr>
          <p:cNvPr id="1946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1268413"/>
            <a:ext cx="3784600" cy="525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1901825" y="138113"/>
            <a:ext cx="6702623" cy="100806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Развитие мышления, мелкой моторики, речевое развитие</a:t>
            </a:r>
            <a:endParaRPr lang="ru-RU" sz="2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256671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Какой возраст дошкольников, с которыми Вы занимаетесь? </a:t>
            </a:r>
          </a:p>
          <a:p>
            <a:r>
              <a:rPr lang="ru-RU" dirty="0" smtClean="0"/>
              <a:t>Занимаетесь ли Вы с 6-летками (группы подготовки к школе)?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70763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" y="1303338"/>
            <a:ext cx="8085137" cy="5554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C:\Users\Alexey\Desktop\Обложки\KAV_Colours.jpg"/>
          <p:cNvPicPr/>
          <p:nvPr/>
        </p:nvPicPr>
        <p:blipFill>
          <a:blip r:embed="rId3"/>
          <a:stretch>
            <a:fillRect/>
          </a:stretch>
        </p:blipFill>
        <p:spPr bwMode="auto">
          <a:xfrm>
            <a:off x="7524750" y="168275"/>
            <a:ext cx="1471613" cy="1944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1019174" y="157163"/>
            <a:ext cx="5569049" cy="101917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Развитие мышления и эстетического вкуса</a:t>
            </a:r>
            <a:endParaRPr lang="ru-RU" sz="2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988161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268760"/>
            <a:ext cx="7903781" cy="5429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C:\Users\Alexey\Desktop\Обложки\KAV_Let,s_count.jpg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532743" y="162287"/>
            <a:ext cx="1369518" cy="18662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395536" y="162287"/>
            <a:ext cx="6624736" cy="818441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Развитие мышления и мелкой моторики</a:t>
            </a:r>
            <a:endParaRPr lang="ru-RU" sz="2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651067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513" y="1125538"/>
            <a:ext cx="8345487" cy="573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https://www.englishteachers.ru/uploadedfiles/waresimgs/5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3" y="147638"/>
            <a:ext cx="1420812" cy="1954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1901825" y="138113"/>
            <a:ext cx="6486599" cy="10922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Развитие мелкой моторики, эстетического вкуса</a:t>
            </a:r>
            <a:endParaRPr lang="ru-RU" sz="2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296089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>
          <a:xfrm>
            <a:off x="1043608" y="50801"/>
            <a:ext cx="7848600" cy="720725"/>
          </a:xfrm>
        </p:spPr>
        <p:txBody>
          <a:bodyPr>
            <a:normAutofit/>
          </a:bodyPr>
          <a:lstStyle/>
          <a:p>
            <a:r>
              <a:rPr lang="ru-RU" altLang="ru-RU" sz="3200" b="1" dirty="0" smtClean="0"/>
              <a:t>Развивающие материалы</a:t>
            </a:r>
            <a:endParaRPr lang="ru-RU" altLang="ru-RU" sz="3200" b="1" dirty="0" smtClean="0"/>
          </a:p>
        </p:txBody>
      </p:sp>
      <p:sp>
        <p:nvSpPr>
          <p:cNvPr id="45059" name="Объект 2"/>
          <p:cNvSpPr>
            <a:spLocks noGrp="1"/>
          </p:cNvSpPr>
          <p:nvPr>
            <p:ph idx="1"/>
          </p:nvPr>
        </p:nvSpPr>
        <p:spPr>
          <a:xfrm>
            <a:off x="611188" y="1341438"/>
            <a:ext cx="7921625" cy="5327650"/>
          </a:xfrm>
        </p:spPr>
        <p:txBody>
          <a:bodyPr/>
          <a:lstStyle/>
          <a:p>
            <a:endParaRPr lang="ru-RU" altLang="ru-RU" sz="2400" smtClean="0"/>
          </a:p>
          <a:p>
            <a:endParaRPr lang="ru-RU" altLang="ru-RU" sz="2400" smtClean="0"/>
          </a:p>
        </p:txBody>
      </p:sp>
      <p:pic>
        <p:nvPicPr>
          <p:cNvPr id="4506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874" y="836613"/>
            <a:ext cx="4429125" cy="589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1" name="Picture 4" descr="https://www.englishteachers.ru/uploadedfiles/waresimgs/5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1712913" cy="230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3612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>
          <a:xfrm>
            <a:off x="684213" y="115888"/>
            <a:ext cx="7848600" cy="1368425"/>
          </a:xfrm>
        </p:spPr>
        <p:txBody>
          <a:bodyPr>
            <a:normAutofit fontScale="90000"/>
          </a:bodyPr>
          <a:lstStyle/>
          <a:p>
            <a:r>
              <a:rPr lang="ru-RU" altLang="ru-RU" sz="3200" b="1" dirty="0" smtClean="0"/>
              <a:t>Творческие задания</a:t>
            </a:r>
            <a:r>
              <a:rPr lang="en-US" altLang="ru-RU" sz="3200" b="1" dirty="0" smtClean="0">
                <a:solidFill>
                  <a:schemeClr val="bg1"/>
                </a:solidFill>
              </a:rPr>
              <a:t/>
            </a:r>
            <a:br>
              <a:rPr lang="en-US" altLang="ru-RU" sz="3200" b="1" dirty="0" smtClean="0">
                <a:solidFill>
                  <a:schemeClr val="bg1"/>
                </a:solidFill>
              </a:rPr>
            </a:br>
            <a:r>
              <a:rPr lang="en-US" altLang="ru-RU" sz="3200" b="1" dirty="0" smtClean="0">
                <a:solidFill>
                  <a:schemeClr val="bg1"/>
                </a:solidFill>
              </a:rPr>
              <a:t/>
            </a:r>
            <a:br>
              <a:rPr lang="en-US" altLang="ru-RU" sz="3200" b="1" dirty="0" smtClean="0">
                <a:solidFill>
                  <a:schemeClr val="bg1"/>
                </a:solidFill>
              </a:rPr>
            </a:br>
            <a:endParaRPr lang="ru-RU" altLang="ru-RU" sz="3200" b="1" dirty="0" smtClean="0">
              <a:solidFill>
                <a:schemeClr val="bg1"/>
              </a:solidFill>
            </a:endParaRPr>
          </a:p>
        </p:txBody>
      </p:sp>
      <p:sp>
        <p:nvSpPr>
          <p:cNvPr id="34819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348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1052513"/>
            <a:ext cx="8358187" cy="568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Picture 4" descr="https://www.englishteachers.ru/uploadedfiles/waresimgs/49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44625" cy="198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635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684213" y="115888"/>
            <a:ext cx="7848600" cy="1368425"/>
          </a:xfrm>
        </p:spPr>
        <p:txBody>
          <a:bodyPr>
            <a:noAutofit/>
          </a:bodyPr>
          <a:lstStyle/>
          <a:p>
            <a:r>
              <a:rPr lang="ru-RU" altLang="ru-RU" sz="4000" b="1" dirty="0" smtClean="0"/>
              <a:t>Игровые </a:t>
            </a:r>
            <a:r>
              <a:rPr lang="ru-RU" altLang="ru-RU" sz="4000" b="1" dirty="0" smtClean="0"/>
              <a:t>задания</a:t>
            </a:r>
            <a:endParaRPr lang="ru-RU" altLang="ru-RU" sz="4000" b="1" dirty="0" smtClean="0">
              <a:solidFill>
                <a:schemeClr val="bg1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1187624" y="1628800"/>
            <a:ext cx="7345189" cy="4995838"/>
          </a:xfrm>
        </p:spPr>
        <p:txBody>
          <a:bodyPr/>
          <a:lstStyle/>
          <a:p>
            <a:pPr marL="0" indent="0" algn="ctr">
              <a:buFont typeface="Arial" panose="020B0604020202020204" pitchFamily="34" charset="0"/>
              <a:buNone/>
              <a:defRPr/>
            </a:pPr>
            <a:r>
              <a:rPr lang="ru-RU" b="1" dirty="0" smtClean="0"/>
              <a:t>Ловим рыбку</a:t>
            </a:r>
          </a:p>
          <a:p>
            <a:pPr>
              <a:defRPr/>
            </a:pPr>
            <a:r>
              <a:rPr lang="ru-RU" dirty="0" smtClean="0"/>
              <a:t>Приносится «аквариум» (например коробка);</a:t>
            </a:r>
          </a:p>
          <a:p>
            <a:pPr>
              <a:defRPr/>
            </a:pPr>
            <a:r>
              <a:rPr lang="ru-RU" dirty="0" smtClean="0"/>
              <a:t>Заготавливаются разноцветные рыбки;</a:t>
            </a:r>
          </a:p>
          <a:p>
            <a:pPr>
              <a:defRPr/>
            </a:pPr>
            <a:r>
              <a:rPr lang="ru-RU" dirty="0" smtClean="0"/>
              <a:t>Удочки (например китайские палочки);</a:t>
            </a:r>
          </a:p>
          <a:p>
            <a:pPr>
              <a:defRPr/>
            </a:pPr>
            <a:r>
              <a:rPr lang="ru-RU" dirty="0" smtClean="0"/>
              <a:t>Дети ловят рыбку, вылавливая называют ее цвет и слово «</a:t>
            </a:r>
            <a:r>
              <a:rPr lang="en-US" dirty="0" smtClean="0"/>
              <a:t>fish</a:t>
            </a:r>
            <a:r>
              <a:rPr lang="ru-RU" dirty="0" smtClean="0"/>
              <a:t>», по-английски.</a:t>
            </a:r>
            <a:endParaRPr lang="ru-RU" dirty="0"/>
          </a:p>
        </p:txBody>
      </p:sp>
      <p:pic>
        <p:nvPicPr>
          <p:cNvPr id="35844" name="Picture 4" descr="https://www.englishteachers.ru/uploadedfiles/waresimgs/4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11" y="134252"/>
            <a:ext cx="1444625" cy="198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3988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7838" y="209550"/>
            <a:ext cx="4708525" cy="345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3688" y="1922463"/>
            <a:ext cx="3836987" cy="2652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6" descr="https://www.englishteachers.ru/uploadedfiles/waresimgs/51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215900"/>
            <a:ext cx="2133600" cy="1549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35500" y="3802063"/>
            <a:ext cx="3719513" cy="2614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Скругленный прямоугольник 5"/>
          <p:cNvSpPr/>
          <p:nvPr/>
        </p:nvSpPr>
        <p:spPr>
          <a:xfrm>
            <a:off x="609600" y="4656138"/>
            <a:ext cx="3898900" cy="207010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800" dirty="0">
                <a:solidFill>
                  <a:srgbClr val="FFFFCC"/>
                </a:solidFill>
              </a:rPr>
              <a:t>Изучение алфавита, развитие пространственного мышления, игры</a:t>
            </a:r>
          </a:p>
        </p:txBody>
      </p:sp>
    </p:spTree>
    <p:extLst>
      <p:ext uri="{BB962C8B-B14F-4D97-AF65-F5344CB8AC3E}">
        <p14:creationId xmlns:p14="http://schemas.microsoft.com/office/powerpoint/2010/main" val="5688850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>
          <a:xfrm>
            <a:off x="684213" y="115888"/>
            <a:ext cx="7848600" cy="1368425"/>
          </a:xfrm>
        </p:spPr>
        <p:txBody>
          <a:bodyPr>
            <a:normAutofit/>
          </a:bodyPr>
          <a:lstStyle/>
          <a:p>
            <a:r>
              <a:rPr lang="ru-RU" altLang="ru-RU" sz="3600" b="1" dirty="0" smtClean="0"/>
              <a:t>Игры с карточками</a:t>
            </a:r>
            <a:br>
              <a:rPr lang="ru-RU" altLang="ru-RU" sz="3600" b="1" dirty="0" smtClean="0"/>
            </a:br>
            <a:endParaRPr lang="ru-RU" altLang="ru-RU" sz="3600" b="1" dirty="0" smtClean="0"/>
          </a:p>
        </p:txBody>
      </p:sp>
      <p:pic>
        <p:nvPicPr>
          <p:cNvPr id="4198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29" t="13618" r="22729" b="21704"/>
          <a:stretch>
            <a:fillRect/>
          </a:stretch>
        </p:blipFill>
        <p:spPr>
          <a:xfrm>
            <a:off x="4211960" y="990114"/>
            <a:ext cx="4716462" cy="3143250"/>
          </a:xfrm>
        </p:spPr>
      </p:pic>
      <p:pic>
        <p:nvPicPr>
          <p:cNvPr id="4198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82" t="13579" r="22882" b="15547"/>
          <a:stretch>
            <a:fillRect/>
          </a:stretch>
        </p:blipFill>
        <p:spPr bwMode="auto">
          <a:xfrm>
            <a:off x="115972" y="3461700"/>
            <a:ext cx="4643438" cy="341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9" name="Picture 5" descr="https://www.englishteachers.ru/uploadedfiles/waresimgs/52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999957"/>
            <a:ext cx="2771775" cy="201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4056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Принципы </a:t>
            </a:r>
            <a:r>
              <a:rPr lang="ru-RU" dirty="0" smtClean="0"/>
              <a:t>обучения </a:t>
            </a:r>
            <a:r>
              <a:rPr lang="ru-RU" dirty="0" smtClean="0"/>
              <a:t>АЯ детей </a:t>
            </a:r>
            <a:br>
              <a:rPr lang="ru-RU" dirty="0" smtClean="0"/>
            </a:br>
            <a:r>
              <a:rPr lang="ru-RU" dirty="0" smtClean="0"/>
              <a:t>в </a:t>
            </a:r>
            <a:r>
              <a:rPr lang="ru-RU" dirty="0" smtClean="0"/>
              <a:t>возрасте 6 лет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2332037"/>
            <a:ext cx="8229600" cy="347322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Формы обучения должны быть направлены не на усвоение как можно большего количества лексических единиц, а на: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воспитание интереса к предмету,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развитие коммуникативных навыков ребенка,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умение выразить себя.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26566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0920" y="0"/>
            <a:ext cx="7499176" cy="1143000"/>
          </a:xfrm>
        </p:spPr>
        <p:txBody>
          <a:bodyPr/>
          <a:lstStyle/>
          <a:p>
            <a:r>
              <a:rPr lang="ru-RU" dirty="0" smtClean="0"/>
              <a:t>Подготовка к школе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5230" y="1268760"/>
            <a:ext cx="3874733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357" y="1268760"/>
            <a:ext cx="3791739" cy="5454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 descr="https://www.englishteachers.ru/uploadedfiles/waresimgs/53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4508"/>
            <a:ext cx="1409014" cy="1916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33286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Как Вы формируете мотивацию на занятиях с дошкольниками? Какие приёмы для Ваших ребят самые эффективные?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617236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-22494"/>
            <a:ext cx="5040560" cy="68804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 descr="https://www.englishteachers.ru/uploadedfiles/waresimgs/5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064" y="285982"/>
            <a:ext cx="1944216" cy="2644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58965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Мотивация в дошкольном возрасте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Для позитивной мотивации ребенок должен ощущать </a:t>
            </a:r>
            <a:r>
              <a:rPr lang="ru-RU" u="sng" dirty="0"/>
              <a:t>реализацию своего потенциала</a:t>
            </a:r>
            <a:r>
              <a:rPr lang="ru-RU" dirty="0"/>
              <a:t>, получать </a:t>
            </a:r>
            <a:r>
              <a:rPr lang="ru-RU" u="sng" dirty="0"/>
              <a:t>реальные результаты своего труда</a:t>
            </a:r>
            <a:r>
              <a:rPr lang="ru-RU" dirty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1656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5896" y="246739"/>
            <a:ext cx="4705350" cy="64531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12" descr="https://www.englishteachers.ru/uploadedfiles/waresimgs/5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103906">
            <a:off x="664595" y="757492"/>
            <a:ext cx="2101092" cy="28923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34109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2" descr="https://www.englishteachers.ru/uploadedfiles/waresimgs/5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103906">
            <a:off x="585292" y="573288"/>
            <a:ext cx="2023705" cy="27852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1880" y="273400"/>
            <a:ext cx="4692650" cy="6489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1088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8588" y="1194594"/>
            <a:ext cx="7954189" cy="5464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Alexey\Desktop\Обложки\KAV_Birds.jpg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81223" y="231180"/>
            <a:ext cx="1770497" cy="23337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4347193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491880" y="260648"/>
            <a:ext cx="4608512" cy="63777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C:\Users\Alexey\Desktop\Обложки\Kur_Animal_Cover.jpg"/>
          <p:cNvPicPr/>
          <p:nvPr/>
        </p:nvPicPr>
        <p:blipFill>
          <a:blip r:embed="rId3" cstate="print"/>
          <a:srcRect/>
          <a:stretch>
            <a:fillRect/>
          </a:stretch>
        </p:blipFill>
        <p:spPr>
          <a:xfrm rot="21177190">
            <a:off x="482019" y="441704"/>
            <a:ext cx="1944216" cy="27035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2062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858" y="764704"/>
            <a:ext cx="4241142" cy="587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0093" y="745625"/>
            <a:ext cx="4326263" cy="5899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353991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Способы повышения мотивации у дошкольников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988840"/>
            <a:ext cx="8640960" cy="4525963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Прививать </a:t>
            </a:r>
            <a:r>
              <a:rPr lang="ru-RU" dirty="0"/>
              <a:t>начальные способности </a:t>
            </a:r>
            <a:r>
              <a:rPr lang="ru-RU" dirty="0" smtClean="0"/>
              <a:t>к</a:t>
            </a:r>
            <a:r>
              <a:rPr lang="ru-RU" dirty="0"/>
              <a:t> исследованию, такие как: определение предметов, упорядочение, сортировка, </a:t>
            </a:r>
            <a:r>
              <a:rPr lang="ru-RU" dirty="0" smtClean="0"/>
              <a:t>сравнение.</a:t>
            </a:r>
            <a:endParaRPr lang="ru-RU" dirty="0"/>
          </a:p>
          <a:p>
            <a:r>
              <a:rPr lang="ru-RU" dirty="0"/>
              <a:t>Хвалить ребёнка за совершённые </a:t>
            </a:r>
            <a:r>
              <a:rPr lang="ru-RU" dirty="0" smtClean="0"/>
              <a:t>достижения.</a:t>
            </a:r>
            <a:endParaRPr lang="ru-RU" dirty="0"/>
          </a:p>
          <a:p>
            <a:r>
              <a:rPr lang="ru-RU" dirty="0"/>
              <a:t>Оказывать помощь в развитии и тренировке </a:t>
            </a:r>
            <a:r>
              <a:rPr lang="ru-RU" dirty="0" smtClean="0"/>
              <a:t>навыков.</a:t>
            </a:r>
            <a:endParaRPr lang="ru-RU" dirty="0"/>
          </a:p>
          <a:p>
            <a:r>
              <a:rPr lang="ru-RU" dirty="0"/>
              <a:t>По возможности воздерживаться от наказания и критики за ошибки и плохие </a:t>
            </a:r>
            <a:r>
              <a:rPr lang="ru-RU" dirty="0" smtClean="0"/>
              <a:t>результаты.</a:t>
            </a:r>
            <a:endParaRPr lang="ru-RU" dirty="0"/>
          </a:p>
          <a:p>
            <a:r>
              <a:rPr lang="ru-RU" dirty="0"/>
              <a:t>Стимулировать языковое и символическое </a:t>
            </a:r>
            <a:r>
              <a:rPr lang="ru-RU" dirty="0" smtClean="0"/>
              <a:t>общение.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480047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827584" y="1268760"/>
            <a:ext cx="7495045" cy="4348017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/>
                <a:solidFill>
                  <a:schemeClr val="accent3"/>
                </a:solidFill>
              </a:rPr>
              <a:t>ФГОС ДО определяет в качестве главной цели занятий развитие личности учащихся, предупреждая </a:t>
            </a:r>
            <a:r>
              <a:rPr lang="ru-RU" sz="2800" b="1" u="sng" dirty="0" smtClean="0">
                <a:ln/>
                <a:solidFill>
                  <a:schemeClr val="accent3"/>
                </a:solidFill>
              </a:rPr>
              <a:t>против контроля усвоения дошкольниками предметных знаний</a:t>
            </a:r>
            <a:r>
              <a:rPr lang="ru-RU" sz="2800" b="1" dirty="0" smtClean="0">
                <a:ln/>
                <a:solidFill>
                  <a:schemeClr val="accent3"/>
                </a:solidFill>
              </a:rPr>
              <a:t>. </a:t>
            </a:r>
          </a:p>
          <a:p>
            <a:pPr algn="ctr"/>
            <a:r>
              <a:rPr lang="ru-RU" sz="2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Главное - развитие личности и укрепление детского желания учиться дальше</a:t>
            </a:r>
            <a:r>
              <a:rPr lang="ru-RU" sz="2800" b="1" dirty="0" smtClean="0">
                <a:ln/>
                <a:solidFill>
                  <a:schemeClr val="accent3"/>
                </a:solidFill>
              </a:rPr>
              <a:t>.</a:t>
            </a:r>
            <a:endParaRPr lang="ru-RU" sz="2800" b="1" dirty="0">
              <a:ln/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77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5007" y="92358"/>
            <a:ext cx="8210550" cy="132556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Продолжаем </a:t>
            </a:r>
            <a:r>
              <a:rPr lang="ru-RU" dirty="0" smtClean="0"/>
              <a:t>поддерживать мотивацию к изучению АЯ в </a:t>
            </a:r>
            <a:r>
              <a:rPr lang="ru-RU" dirty="0" smtClean="0"/>
              <a:t>1 классе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15007" y="1825624"/>
            <a:ext cx="8000343" cy="4648747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 1 классе – внеурочная деятельность (ФГОС).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Часто выделяют часы на внеурочную деятельность по английскому языку (как правило, 1 час в неделю / 2 занятия по 30 мин – этот фактор напрямую зависит от ОУ).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Для занятий можно использовать развивающую литературу, чтобы не перегнать программу 2-го класса. Если давать первоклассникам основательные знания по АЯ, то во 2-м классе им будет скучно. У многих детей может упасть мотивация. 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Чтобы этого избежать – используем развивающие задания, построенные на языковом материале (песни и стихи, карточки для игр со словами, пазлы, задания на развитие мелкой моторики, мышления, внимания, памяти).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6027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Есть ли что-то, что «отбивает» у Ваших дошкольников интерес к обучающим и развивающим заданиям?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820115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516" y="188640"/>
            <a:ext cx="871296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Полезные источники по теме вебинара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31640"/>
            <a:ext cx="8291264" cy="5265712"/>
          </a:xfrm>
        </p:spPr>
        <p:txBody>
          <a:bodyPr>
            <a:normAutofit fontScale="77500" lnSpcReduction="20000"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azps.ru/handbook/m/meha501.html</a:t>
            </a:r>
            <a:endParaRPr lang="ru-RU" dirty="0" smtClean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psyh.info/psihologiya-lichnosti/motivatsiya/motivatsiya-istochnik-sil-dlya-dejstvij.html</a:t>
            </a:r>
            <a:r>
              <a:rPr lang="ru-RU" dirty="0" smtClean="0"/>
              <a:t>  </a:t>
            </a:r>
          </a:p>
          <a:p>
            <a:r>
              <a:rPr lang="en-US" dirty="0">
                <a:hlinkClick r:id="rId4"/>
              </a:rPr>
              <a:t>http://ext.spb.ru/2011-03-29-09-03-14/89-preschool/10142-Formirovanie_polozhitelnoy_motivatsii__</a:t>
            </a:r>
            <a:r>
              <a:rPr lang="en-US" dirty="0" smtClean="0">
                <a:hlinkClick r:id="rId4"/>
              </a:rPr>
              <a:t>k_obucheniyu_i_samorazvitiyu_doshkolnika.html</a:t>
            </a:r>
            <a:r>
              <a:rPr lang="ru-RU" dirty="0" smtClean="0"/>
              <a:t> </a:t>
            </a:r>
          </a:p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nsportal.ru/detskiy-sad/materialy-dlya-roditeley/2014/09/01/motivatsiya-k-obucheniyu-u-doshkolnikov-razvivaem</a:t>
            </a:r>
            <a:endParaRPr lang="ru-RU" dirty="0" smtClean="0"/>
          </a:p>
          <a:p>
            <a:r>
              <a:rPr lang="en-US" dirty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nsportal.ru/detskiy-sad/raznoe/2015/10/24/motivatsiya-doshkolnikov-k-izucheniyu-angliyskogo-yazyka-v-domashnih</a:t>
            </a:r>
            <a:r>
              <a:rPr lang="ru-RU" dirty="0" smtClean="0"/>
              <a:t>  </a:t>
            </a:r>
          </a:p>
          <a:p>
            <a:r>
              <a:rPr lang="en-US" dirty="0">
                <a:hlinkClick r:id="rId7"/>
              </a:rPr>
              <a:t>https://</a:t>
            </a:r>
            <a:r>
              <a:rPr lang="en-US" dirty="0" smtClean="0">
                <a:hlinkClick r:id="rId7"/>
              </a:rPr>
              <a:t>4brain.ru/psy/psihologija-motivacii.php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21007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Дополнительная информация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0414" y="2088383"/>
            <a:ext cx="8094936" cy="4351338"/>
          </a:xfrm>
        </p:spPr>
        <p:txBody>
          <a:bodyPr/>
          <a:lstStyle/>
          <a:p>
            <a:r>
              <a:rPr lang="ru-RU" dirty="0" smtClean="0"/>
              <a:t>Общение с авторами и методистами: </a:t>
            </a:r>
            <a:r>
              <a:rPr lang="en-US" dirty="0" smtClean="0">
                <a:hlinkClick r:id="rId2"/>
              </a:rPr>
              <a:t>https://www.englishteachers.ru/forum/index.php?showforum=223</a:t>
            </a:r>
            <a:r>
              <a:rPr lang="ru-RU" dirty="0" smtClean="0"/>
              <a:t> </a:t>
            </a:r>
          </a:p>
          <a:p>
            <a:r>
              <a:rPr lang="ru-RU" dirty="0" smtClean="0"/>
              <a:t>Бесплатные мобильные приложения: </a:t>
            </a:r>
            <a:r>
              <a:rPr lang="en-US" dirty="0" smtClean="0">
                <a:hlinkClick r:id="rId3"/>
              </a:rPr>
              <a:t>https://www.englishteachers.ru/mobile_apps</a:t>
            </a:r>
            <a:r>
              <a:rPr lang="ru-RU" dirty="0" smtClean="0"/>
              <a:t> </a:t>
            </a:r>
          </a:p>
          <a:p>
            <a:r>
              <a:rPr lang="ru-RU" dirty="0" smtClean="0"/>
              <a:t>Интернет-магазин </a:t>
            </a:r>
            <a:r>
              <a:rPr lang="en-US" dirty="0" smtClean="0">
                <a:hlinkClick r:id="rId4"/>
              </a:rPr>
              <a:t>https://www.englishteachers.ru/Wares?category=45</a:t>
            </a:r>
            <a:endParaRPr lang="ru-RU" dirty="0" smtClean="0"/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740195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1640" y="188640"/>
            <a:ext cx="7524328" cy="864096"/>
          </a:xfrm>
        </p:spPr>
        <p:txBody>
          <a:bodyPr>
            <a:normAutofit/>
          </a:bodyPr>
          <a:lstStyle/>
          <a:p>
            <a:pPr>
              <a:lnSpc>
                <a:spcPct val="60000"/>
              </a:lnSpc>
              <a:buNone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Курс</a:t>
            </a: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12 шагов к английскому языку</a:t>
            </a:r>
            <a:r>
              <a:rPr lang="en-US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”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60000"/>
              </a:lnSpc>
              <a:buNone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              </a:t>
            </a:r>
            <a:r>
              <a:rPr lang="ru-RU" sz="2000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(Р.П. Мильруд, Н.А. Юшина)</a:t>
            </a:r>
            <a:endParaRPr lang="ru-RU" sz="2800" i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C:\Users\Alexey\Desktop\Обложки\CHE_Book1_Cover.jpg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9516" y="1154816"/>
            <a:ext cx="1260516" cy="17089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3" descr="C:\Users\Alexey\Desktop\Обложки\CHE_Book2_Co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84762" y="1051719"/>
            <a:ext cx="1260866" cy="17089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4" descr="C:\Users\Alexey\Desktop\Обложки\CHE_Book3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77682" y="926033"/>
            <a:ext cx="1259997" cy="17089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5" descr="C:\Users\Alexey\Desktop\Обложки\CHE_Book4_Cove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33910" y="756744"/>
            <a:ext cx="1260191" cy="17089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 descr="https://www.englishteachers.ru/uploadedfiles/waresimgs/51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97505" y="3100796"/>
            <a:ext cx="1226512" cy="16709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6" name="Picture 4" descr="https://www.englishteachers.ru/uploadedfiles/waresimgs/51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83297" y="2996132"/>
            <a:ext cx="1241601" cy="16709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8" name="Picture 6" descr="https://www.englishteachers.ru/uploadedfiles/waresimgs/51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59845" y="2849428"/>
            <a:ext cx="1238482" cy="16709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80" name="Picture 8" descr="https://www.englishteachers.ru/uploadedfiles/waresimgs/51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72034" y="2648607"/>
            <a:ext cx="1229216" cy="16709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Овал 14"/>
          <p:cNvSpPr/>
          <p:nvPr/>
        </p:nvSpPr>
        <p:spPr>
          <a:xfrm>
            <a:off x="385026" y="1639552"/>
            <a:ext cx="1080120" cy="1080120"/>
          </a:xfrm>
          <a:prstGeom prst="ellipse">
            <a:avLst/>
          </a:prstGeom>
          <a:solidFill>
            <a:srgbClr val="FF3399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4 +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457034" y="3630063"/>
            <a:ext cx="1080120" cy="1080120"/>
          </a:xfrm>
          <a:prstGeom prst="ellipse">
            <a:avLst/>
          </a:prstGeom>
          <a:solidFill>
            <a:srgbClr val="FF3399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5 +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72800" y="5306464"/>
            <a:ext cx="1080120" cy="1080120"/>
          </a:xfrm>
          <a:prstGeom prst="ellipse">
            <a:avLst/>
          </a:prstGeom>
          <a:solidFill>
            <a:srgbClr val="FF3399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6 +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Y:\Delo-New\Oblozhki\Titul\Small\CHE_Book9_Cover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28016" y="5013435"/>
            <a:ext cx="1252560" cy="17039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Y:\Delo-New\Oblozhki\Titul\Small\CHE_Book10_Cover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767630" y="4907009"/>
            <a:ext cx="1245805" cy="16948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Y:\Delo-New\Oblozhki\Titul\Small\CHE_Book11_Cover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375713" y="4782206"/>
            <a:ext cx="1244834" cy="1693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 descr="Y:\Delo-New\Oblozhki\Titul\Small\CHE_Book12_Cover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941754" y="4626165"/>
            <a:ext cx="1266825" cy="1723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36608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8187" y="260647"/>
            <a:ext cx="8744052" cy="1224137"/>
          </a:xfrm>
        </p:spPr>
        <p:txBody>
          <a:bodyPr/>
          <a:lstStyle/>
          <a:p>
            <a:pPr algn="ctr">
              <a:lnSpc>
                <a:spcPct val="80000"/>
              </a:lnSpc>
              <a:buNone/>
            </a:pPr>
            <a:r>
              <a:rPr lang="en-US" altLang="ru-RU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ru-RU" altLang="ru-RU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Стихи и загадки</a:t>
            </a:r>
            <a:r>
              <a:rPr lang="en-US" altLang="ru-RU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”</a:t>
            </a:r>
            <a:r>
              <a:rPr lang="ru-RU" altLang="ru-RU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>
              <a:lnSpc>
                <a:spcPct val="80000"/>
              </a:lnSpc>
              <a:buNone/>
            </a:pPr>
            <a:r>
              <a:rPr lang="ru-RU" altLang="ru-RU" sz="2800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(Ю. Г. Курбанова)</a:t>
            </a:r>
          </a:p>
          <a:p>
            <a:pPr>
              <a:buNone/>
            </a:pPr>
            <a:endParaRPr lang="ru-RU" altLang="ru-RU" dirty="0" smtClean="0"/>
          </a:p>
        </p:txBody>
      </p:sp>
      <p:pic>
        <p:nvPicPr>
          <p:cNvPr id="10" name="Рисунок 9" descr="C:\Users\Alexey\Desktop\Обложки\Kur_Colour_Cover (1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88840">
            <a:off x="6716940" y="2210584"/>
            <a:ext cx="2160414" cy="30684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 descr="C:\Users\Alexey\Desktop\Обложки\Kur_Fish_Cover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81068">
            <a:off x="5054365" y="2013676"/>
            <a:ext cx="2175002" cy="30846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 descr="C:\Users\Alexey\Desktop\Обложки\Kur_Animal_Cover.jpg"/>
          <p:cNvPicPr/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3419871" y="1988840"/>
            <a:ext cx="2208291" cy="30707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 descr="C:\Users\Alexey\Desktop\Обложки\Kur_Bird_Cover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256819">
            <a:off x="1881046" y="2031752"/>
            <a:ext cx="2179860" cy="30434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 descr="C:\Users\Alexey\Desktop\Обложки\Kur_Toy_Cover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080437">
            <a:off x="217801" y="2221853"/>
            <a:ext cx="2195281" cy="30594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Рисунок 11" descr="Y:\Delo\ОГР\Буров\TIT_Logo_kvadrat.png"/>
          <p:cNvPicPr/>
          <p:nvPr/>
        </p:nvPicPr>
        <p:blipFill>
          <a:blip r:embed="rId7" cstate="print"/>
          <a:srcRect t="16071" b="18750"/>
          <a:stretch>
            <a:fillRect/>
          </a:stretch>
        </p:blipFill>
        <p:spPr bwMode="auto">
          <a:xfrm>
            <a:off x="3419872" y="5489521"/>
            <a:ext cx="2258247" cy="136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Овал 12"/>
          <p:cNvSpPr/>
          <p:nvPr/>
        </p:nvSpPr>
        <p:spPr>
          <a:xfrm>
            <a:off x="6732240" y="620688"/>
            <a:ext cx="1080120" cy="1080120"/>
          </a:xfrm>
          <a:prstGeom prst="ellipse">
            <a:avLst/>
          </a:prstGeom>
          <a:solidFill>
            <a:srgbClr val="FF3399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4 +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363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260648"/>
            <a:ext cx="6768752" cy="701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</a:pPr>
            <a:r>
              <a:rPr lang="ru-RU" alt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Пособия с мобильными приложениями         </a:t>
            </a:r>
          </a:p>
          <a:p>
            <a:pPr algn="ctr">
              <a:lnSpc>
                <a:spcPct val="70000"/>
              </a:lnSpc>
            </a:pPr>
            <a:r>
              <a:rPr lang="ru-RU" altLang="ru-RU" sz="2800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sz="2000" i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(А. В. Конобеев)</a:t>
            </a:r>
            <a:endParaRPr lang="ru-RU" altLang="ru-RU" sz="2800" i="1" dirty="0" smtClean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7164288" y="908720"/>
            <a:ext cx="1080120" cy="1080120"/>
          </a:xfrm>
          <a:prstGeom prst="ellipse">
            <a:avLst/>
          </a:prstGeom>
          <a:solidFill>
            <a:srgbClr val="FF3399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3 +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C:\Users\Alexey\Desktop\Обложки\KAV_Toys.jpg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7504" y="3717032"/>
            <a:ext cx="1697292" cy="2304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C:\Users\Alexey\Desktop\Обложки\KAV_Let,s_count.jpg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331640" y="2852936"/>
            <a:ext cx="1697292" cy="2304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C:\Users\Alexey\Desktop\Обложки\KAV_Animals.jpg"/>
          <p:cNvPicPr/>
          <p:nvPr/>
        </p:nvPicPr>
        <p:blipFill>
          <a:blip r:embed="rId4" cstate="print"/>
          <a:stretch>
            <a:fillRect/>
          </a:stretch>
        </p:blipFill>
        <p:spPr bwMode="auto">
          <a:xfrm>
            <a:off x="2411760" y="1772816"/>
            <a:ext cx="1697292" cy="2304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C:\Users\Alexey\Desktop\Обложки\KAV_I_can.jpg"/>
          <p:cNvPicPr/>
          <p:nvPr/>
        </p:nvPicPr>
        <p:blipFill>
          <a:blip r:embed="rId5" cstate="print"/>
          <a:stretch>
            <a:fillRect/>
          </a:stretch>
        </p:blipFill>
        <p:spPr bwMode="auto">
          <a:xfrm>
            <a:off x="3779912" y="1196752"/>
            <a:ext cx="1697292" cy="2304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C:\Users\Alexey\Desktop\Обложки\KAV_Birds.jpg"/>
          <p:cNvPicPr/>
          <p:nvPr/>
        </p:nvPicPr>
        <p:blipFill>
          <a:blip r:embed="rId6" cstate="print"/>
          <a:stretch>
            <a:fillRect/>
          </a:stretch>
        </p:blipFill>
        <p:spPr bwMode="auto">
          <a:xfrm>
            <a:off x="5004048" y="1772816"/>
            <a:ext cx="1697292" cy="2304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C:\Users\Alexey\Desktop\Обложки\KAV_Seasons.jpg"/>
          <p:cNvPicPr/>
          <p:nvPr/>
        </p:nvPicPr>
        <p:blipFill>
          <a:blip r:embed="rId7" cstate="print"/>
          <a:stretch>
            <a:fillRect/>
          </a:stretch>
        </p:blipFill>
        <p:spPr bwMode="auto">
          <a:xfrm>
            <a:off x="5868144" y="2924944"/>
            <a:ext cx="1697292" cy="2304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C:\Users\Alexey\Desktop\Обложки\KAV_Colours.jpg"/>
          <p:cNvPicPr/>
          <p:nvPr/>
        </p:nvPicPr>
        <p:blipFill>
          <a:blip r:embed="rId8" cstate="print"/>
          <a:stretch>
            <a:fillRect/>
          </a:stretch>
        </p:blipFill>
        <p:spPr bwMode="auto">
          <a:xfrm>
            <a:off x="7308304" y="3645024"/>
            <a:ext cx="1697292" cy="2304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 descr="Y:\Delo\ОГР\Буров\TIT_Logo_kvadrat.png"/>
          <p:cNvPicPr/>
          <p:nvPr/>
        </p:nvPicPr>
        <p:blipFill>
          <a:blip r:embed="rId9" cstate="print"/>
          <a:srcRect t="16071" b="18750"/>
          <a:stretch>
            <a:fillRect/>
          </a:stretch>
        </p:blipFill>
        <p:spPr bwMode="auto">
          <a:xfrm>
            <a:off x="3419872" y="5489521"/>
            <a:ext cx="2258247" cy="136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62728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ttps://www.englishteachers.ru/uploadedfiles/waresimgs/5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1556792"/>
            <a:ext cx="2025059" cy="27870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8" descr="https://www.englishteachers.ru/uploadedfiles/waresimgs/5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628800"/>
            <a:ext cx="2025059" cy="27870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Овал 2"/>
          <p:cNvSpPr/>
          <p:nvPr/>
        </p:nvSpPr>
        <p:spPr>
          <a:xfrm>
            <a:off x="7236296" y="332656"/>
            <a:ext cx="1080120" cy="1080120"/>
          </a:xfrm>
          <a:prstGeom prst="ellipse">
            <a:avLst/>
          </a:prstGeom>
          <a:solidFill>
            <a:srgbClr val="FF3399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3 +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4" name="Picture 2" descr="Y:\Titul-OKT\Бурова Алёна\Rазвивашка_logo_cu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256629">
            <a:off x="51630" y="201068"/>
            <a:ext cx="6502954" cy="1857987"/>
          </a:xfrm>
          <a:prstGeom prst="rect">
            <a:avLst/>
          </a:prstGeom>
          <a:noFill/>
        </p:spPr>
      </p:pic>
      <p:pic>
        <p:nvPicPr>
          <p:cNvPr id="5" name="Рисунок 4" descr="Y:\Delo\ОГР\Буров\TIT_Logo_kvadrat.png"/>
          <p:cNvPicPr/>
          <p:nvPr/>
        </p:nvPicPr>
        <p:blipFill>
          <a:blip r:embed="rId5" cstate="print"/>
          <a:srcRect t="16071" b="18750"/>
          <a:stretch>
            <a:fillRect/>
          </a:stretch>
        </p:blipFill>
        <p:spPr bwMode="auto">
          <a:xfrm>
            <a:off x="3635896" y="5489521"/>
            <a:ext cx="2258247" cy="1368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 descr="https://www.englishteachers.ru/uploadedfiles/waresimgs/50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504" y="3789040"/>
            <a:ext cx="2016225" cy="27748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0" descr="https://www.englishteachers.ru/uploadedfiles/waresimgs/51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79912" y="2780928"/>
            <a:ext cx="2025059" cy="27870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58" name="Picture 6" descr="https://www.englishteachers.ru/uploadedfiles/waresimgs/50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04248" y="3717032"/>
            <a:ext cx="2025059" cy="27870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199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7236296" y="332656"/>
            <a:ext cx="1080120" cy="1080120"/>
          </a:xfrm>
          <a:prstGeom prst="ellipse">
            <a:avLst/>
          </a:prstGeom>
          <a:solidFill>
            <a:srgbClr val="FF3399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4 +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4" name="Picture 2" descr="Y:\Titul-OKT\Бурова Алёна\Rазвивашка_logo_cu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56629">
            <a:off x="51630" y="201068"/>
            <a:ext cx="6502954" cy="1857987"/>
          </a:xfrm>
          <a:prstGeom prst="rect">
            <a:avLst/>
          </a:prstGeom>
          <a:noFill/>
        </p:spPr>
      </p:pic>
      <p:pic>
        <p:nvPicPr>
          <p:cNvPr id="32770" name="Picture 2" descr="https://www.englishteachers.ru/uploadedfiles/waresimgs/51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988840"/>
            <a:ext cx="3084415" cy="22389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772" name="Picture 4" descr="https://www.englishteachers.ru/uploadedfiles/waresimgs/51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4365104"/>
            <a:ext cx="3024336" cy="21942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2774" name="Picture 6" descr="https://www.englishteachers.ru/uploadedfiles/waresimgs/5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2564904"/>
            <a:ext cx="3752850" cy="27241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0126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7236296" y="332656"/>
            <a:ext cx="1080120" cy="1080120"/>
          </a:xfrm>
          <a:prstGeom prst="ellipse">
            <a:avLst/>
          </a:prstGeom>
          <a:solidFill>
            <a:srgbClr val="FF3399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4 +</a:t>
            </a:r>
            <a:endParaRPr lang="ru-RU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4" name="Picture 2" descr="Y:\Titul-OKT\Бурова Алёна\Rазвивашка_logo_cu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56629">
            <a:off x="51630" y="201068"/>
            <a:ext cx="6502954" cy="1857987"/>
          </a:xfrm>
          <a:prstGeom prst="rect">
            <a:avLst/>
          </a:prstGeom>
          <a:noFill/>
        </p:spPr>
      </p:pic>
      <p:pic>
        <p:nvPicPr>
          <p:cNvPr id="7170" name="Picture 2" descr="https://www.englishteachers.ru/uploadedfiles/waresimgs/5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5" y="1916832"/>
            <a:ext cx="3104487" cy="22494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2" name="Picture 4" descr="https://www.englishteachers.ru/uploadedfiles/waresimgs/5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293096"/>
            <a:ext cx="3312368" cy="24000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4" name="Picture 6" descr="https://www.englishteachers.ru/uploadedfiles/waresimgs/5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2636912"/>
            <a:ext cx="3752850" cy="27241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92758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27379" y="180789"/>
            <a:ext cx="5737109" cy="6048672"/>
          </a:xfrm>
        </p:spPr>
        <p:txBody>
          <a:bodyPr/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ru-RU" dirty="0" smtClean="0"/>
              <a:t>Интернет-магазин </a:t>
            </a:r>
            <a:r>
              <a:rPr lang="ru-RU" dirty="0"/>
              <a:t>издательства «Титул» </a:t>
            </a:r>
            <a:endParaRPr lang="ru-RU" dirty="0" smtClean="0"/>
          </a:p>
          <a:p>
            <a:pPr marL="0" indent="0" algn="ctr">
              <a:buNone/>
            </a:pP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www.englishteachers.ru/shop</a:t>
            </a:r>
            <a:r>
              <a:rPr lang="en-US" dirty="0" smtClean="0"/>
              <a:t> </a:t>
            </a:r>
          </a:p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ru-RU" sz="3600" b="1" dirty="0" smtClean="0">
                <a:latin typeface="Monotype Corsiva" panose="03010101010201010101" pitchFamily="66" charset="0"/>
              </a:rPr>
              <a:t>Вопросы приветствуются! </a:t>
            </a:r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3491880" y="4581128"/>
            <a:ext cx="5328592" cy="22768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Казеичева Алёна Евгеньевна,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b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заместитель руководителя Центра образовательных программ издательства «Титул», автор учебных пособий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 smtClean="0"/>
              <a:t>E-mail</a:t>
            </a:r>
            <a:r>
              <a:rPr lang="ru-RU" dirty="0" smtClean="0"/>
              <a:t>: </a:t>
            </a:r>
            <a:r>
              <a:rPr lang="en-US" dirty="0" smtClean="0"/>
              <a:t>alyonaek@titul.ru</a:t>
            </a:r>
            <a:endParaRPr kumimoji="0" lang="ru-RU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pic>
        <p:nvPicPr>
          <p:cNvPr id="5" name="Picture 3" descr="Y:\Delo-New\ОГР\Казеичева (Бурова)\СОЦСЕТИ!!!\необходимые иллюстрации включая мои личные фотографии\Plakat24hour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0789"/>
            <a:ext cx="3227379" cy="64533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47065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836712"/>
            <a:ext cx="8003232" cy="5760640"/>
          </a:xfrm>
        </p:spPr>
        <p:txBody>
          <a:bodyPr>
            <a:normAutofit/>
          </a:bodyPr>
          <a:lstStyle/>
          <a:p>
            <a:r>
              <a:rPr lang="ru-RU" b="1" dirty="0"/>
              <a:t>Мотивация</a:t>
            </a:r>
            <a:r>
              <a:rPr lang="ru-RU" dirty="0"/>
              <a:t> – это побуждение к действию.</a:t>
            </a:r>
          </a:p>
          <a:p>
            <a:r>
              <a:rPr lang="ru-RU" b="1" dirty="0"/>
              <a:t>Мотивация</a:t>
            </a:r>
            <a:r>
              <a:rPr lang="ru-RU" dirty="0"/>
              <a:t> – это способность человека удовлетворять свои потребности посредством какой-либо деятельности.</a:t>
            </a:r>
          </a:p>
          <a:p>
            <a:r>
              <a:rPr lang="ru-RU" b="1" dirty="0"/>
              <a:t>Мотивация</a:t>
            </a:r>
            <a:r>
              <a:rPr lang="ru-RU" dirty="0"/>
              <a:t> – это динамический психофизиологический процесс, который управляет поведением человека и определяет его организованность, направленность, устойчивость и активность.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Позитивная </a:t>
            </a:r>
            <a:r>
              <a:rPr lang="ru-RU" b="1" dirty="0"/>
              <a:t>мотивация к </a:t>
            </a:r>
            <a:r>
              <a:rPr lang="ru-RU" b="1" dirty="0" smtClean="0"/>
              <a:t>обучению </a:t>
            </a:r>
            <a:r>
              <a:rPr lang="ru-RU" dirty="0" smtClean="0"/>
              <a:t>– это побуждение</a:t>
            </a:r>
            <a:r>
              <a:rPr lang="ru-RU" dirty="0"/>
              <a:t>, обусловливающее достижение положительного результата к предстоящей учебной </a:t>
            </a:r>
            <a:r>
              <a:rPr lang="ru-RU" dirty="0" smtClean="0"/>
              <a:t>деятельности </a:t>
            </a:r>
          </a:p>
          <a:p>
            <a:r>
              <a:rPr lang="ru-RU" sz="2400" dirty="0" smtClean="0"/>
              <a:t>(</a:t>
            </a:r>
            <a:r>
              <a:rPr lang="ru-RU" sz="2400" i="1" dirty="0" smtClean="0"/>
              <a:t>к.п.н</a:t>
            </a:r>
            <a:r>
              <a:rPr lang="ru-RU" sz="2400" i="1" dirty="0"/>
              <a:t>. </a:t>
            </a:r>
            <a:r>
              <a:rPr lang="ru-RU" sz="2400" i="1" dirty="0" smtClean="0"/>
              <a:t>Муратова И.С. «</a:t>
            </a:r>
            <a:r>
              <a:rPr lang="ru-RU" sz="2400" dirty="0"/>
              <a:t>Развитие позитивной мотивации дошкольников к обучению в детском </a:t>
            </a:r>
            <a:r>
              <a:rPr lang="ru-RU" sz="2400" dirty="0" smtClean="0"/>
              <a:t>саду</a:t>
            </a:r>
            <a:r>
              <a:rPr lang="ru-RU" sz="2400" i="1" dirty="0" smtClean="0"/>
              <a:t>»).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26876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dirty="0" smtClean="0"/>
              <a:t>Механизм мотивации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179714"/>
          </a:xfrm>
        </p:spPr>
        <p:txBody>
          <a:bodyPr>
            <a:normAutofit fontScale="77500" lnSpcReduction="20000"/>
          </a:bodyPr>
          <a:lstStyle/>
          <a:p>
            <a:r>
              <a:rPr lang="ru-RU" sz="3800" dirty="0">
                <a:latin typeface="Arial" panose="020B0604020202020204" pitchFamily="34" charset="0"/>
                <a:cs typeface="Arial" panose="020B0604020202020204" pitchFamily="34" charset="0"/>
              </a:rPr>
              <a:t>Формирование мотивации имеет </a:t>
            </a:r>
            <a:r>
              <a:rPr lang="ru-RU" sz="3800" u="sng" dirty="0">
                <a:latin typeface="Arial" panose="020B0604020202020204" pitchFamily="34" charset="0"/>
                <a:cs typeface="Arial" panose="020B0604020202020204" pitchFamily="34" charset="0"/>
              </a:rPr>
              <a:t>два механизма</a:t>
            </a:r>
            <a:r>
              <a:rPr lang="ru-RU" sz="38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ru-RU" sz="3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Первый </a:t>
            </a:r>
            <a:r>
              <a:rPr lang="ru-RU" sz="3800" dirty="0">
                <a:latin typeface="Arial" panose="020B0604020202020204" pitchFamily="34" charset="0"/>
                <a:cs typeface="Arial" panose="020B0604020202020204" pitchFamily="34" charset="0"/>
              </a:rPr>
              <a:t>из них заключается в том, что </a:t>
            </a:r>
            <a:r>
              <a:rPr lang="ru-RU" sz="3800" u="sng" dirty="0">
                <a:latin typeface="Arial" panose="020B0604020202020204" pitchFamily="34" charset="0"/>
                <a:cs typeface="Arial" panose="020B0604020202020204" pitchFamily="34" charset="0"/>
              </a:rPr>
              <a:t>стихийно сложившиеся или специально организованные </a:t>
            </a:r>
            <a:r>
              <a:rPr lang="ru-RU" sz="3800" dirty="0">
                <a:latin typeface="Arial" panose="020B0604020202020204" pitchFamily="34" charset="0"/>
                <a:cs typeface="Arial" panose="020B0604020202020204" pitchFamily="34" charset="0"/>
              </a:rPr>
              <a:t>воспитателем </a:t>
            </a:r>
            <a:r>
              <a:rPr lang="ru-RU" sz="3800" u="sng" dirty="0">
                <a:latin typeface="Arial" panose="020B0604020202020204" pitchFamily="34" charset="0"/>
                <a:cs typeface="Arial" panose="020B0604020202020204" pitchFamily="34" charset="0"/>
              </a:rPr>
              <a:t>условия учебной и трудовой деятельности </a:t>
            </a:r>
            <a:r>
              <a:rPr lang="ru-RU" sz="3800" dirty="0">
                <a:latin typeface="Arial" panose="020B0604020202020204" pitchFamily="34" charset="0"/>
                <a:cs typeface="Arial" panose="020B0604020202020204" pitchFamily="34" charset="0"/>
              </a:rPr>
              <a:t>и взаимоотношений избирательно актуализируют отдельные ситуативные побуждения, которые при систематической актуализации постепенно переходят в устойчивые мотивационные образования. </a:t>
            </a:r>
            <a:r>
              <a:rPr lang="ru-RU" sz="3800" i="1" dirty="0">
                <a:latin typeface="Arial" panose="020B0604020202020204" pitchFamily="34" charset="0"/>
                <a:cs typeface="Arial" panose="020B0604020202020204" pitchFamily="34" charset="0"/>
              </a:rPr>
              <a:t>Это механизм формирования </a:t>
            </a:r>
            <a:r>
              <a:rPr lang="ru-RU" sz="3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«снизу вверх».</a:t>
            </a:r>
            <a:endParaRPr lang="ru-RU" sz="38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69397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ru-RU" dirty="0" smtClean="0"/>
              <a:t>Механизм мотивации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179714"/>
          </a:xfrm>
        </p:spPr>
        <p:txBody>
          <a:bodyPr>
            <a:normAutofit fontScale="77500" lnSpcReduction="20000"/>
          </a:bodyPr>
          <a:lstStyle/>
          <a:p>
            <a:r>
              <a:rPr lang="ru-RU" sz="3800" dirty="0" smtClean="0">
                <a:latin typeface="Arial" panose="020B0604020202020204" pitchFamily="34" charset="0"/>
                <a:cs typeface="Arial" panose="020B0604020202020204" pitchFamily="34" charset="0"/>
              </a:rPr>
              <a:t>Второй </a:t>
            </a:r>
            <a:r>
              <a:rPr lang="ru-RU" sz="3800" dirty="0">
                <a:latin typeface="Arial" panose="020B0604020202020204" pitchFamily="34" charset="0"/>
                <a:cs typeface="Arial" panose="020B0604020202020204" pitchFamily="34" charset="0"/>
              </a:rPr>
              <a:t>процесс </a:t>
            </a:r>
            <a:r>
              <a:rPr lang="ru-RU" sz="3800" i="1" dirty="0">
                <a:latin typeface="Arial" panose="020B0604020202020204" pitchFamily="34" charset="0"/>
                <a:cs typeface="Arial" panose="020B0604020202020204" pitchFamily="34" charset="0"/>
              </a:rPr>
              <a:t>(механизм </a:t>
            </a:r>
            <a:r>
              <a:rPr lang="ru-RU" sz="3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«сверху вниз») </a:t>
            </a:r>
            <a:r>
              <a:rPr lang="ru-RU" sz="3800" dirty="0">
                <a:latin typeface="Arial" panose="020B0604020202020204" pitchFamily="34" charset="0"/>
                <a:cs typeface="Arial" panose="020B0604020202020204" pitchFamily="34" charset="0"/>
              </a:rPr>
              <a:t>заключается в усвоении воспитуемым предъявляемых ему</a:t>
            </a:r>
            <a:r>
              <a:rPr lang="ru-RU" sz="3800" u="sng" dirty="0">
                <a:latin typeface="Arial" panose="020B0604020202020204" pitchFamily="34" charset="0"/>
                <a:cs typeface="Arial" panose="020B0604020202020204" pitchFamily="34" charset="0"/>
              </a:rPr>
              <a:t> в готовой форме побуждений, целей, идеалов, содержания направленности личности</a:t>
            </a:r>
            <a:r>
              <a:rPr lang="ru-RU" sz="3800" dirty="0">
                <a:latin typeface="Arial" panose="020B0604020202020204" pitchFamily="34" charset="0"/>
                <a:cs typeface="Arial" panose="020B0604020202020204" pitchFamily="34" charset="0"/>
              </a:rPr>
              <a:t>, которые по замыслу воспитателя должны у него сформироваться и которые сам воспитуемый должен постепенно превратить из внешне понимаемых во внутренне принятые и реально действующие.</a:t>
            </a:r>
          </a:p>
          <a:p>
            <a:r>
              <a:rPr lang="ru-RU" sz="3800" dirty="0">
                <a:latin typeface="Arial" panose="020B0604020202020204" pitchFamily="34" charset="0"/>
                <a:cs typeface="Arial" panose="020B0604020202020204" pitchFamily="34" charset="0"/>
              </a:rPr>
              <a:t>Полноценное формирование мотивационной системы личности должно включать в себя оба механизма.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04692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dirty="0" smtClean="0"/>
              <a:t>Зачем формировать познавательную мотивацию у дошкольников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28800"/>
            <a:ext cx="8496944" cy="5112568"/>
          </a:xfrm>
        </p:spPr>
        <p:txBody>
          <a:bodyPr>
            <a:noAutofit/>
          </a:bodyPr>
          <a:lstStyle/>
          <a:p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У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части учащихся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начальной школы познавательный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интерес не имеет характера действенной познавательной мотивации, не играет существенной роли в структуре мотивов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учения (см. работы следующих авторов: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Ш. А.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Амонашвили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, Л. И.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Божович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, Н. С. </a:t>
            </a:r>
            <a:r>
              <a:rPr 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Денисенкова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, А. К. </a:t>
            </a:r>
            <a:r>
              <a:rPr lang="ru-RU" sz="1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Дусавицкий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). </a:t>
            </a:r>
          </a:p>
          <a:p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Одна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из причин подобного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положения – «</a:t>
            </a:r>
            <a:r>
              <a:rPr lang="ru-RU" sz="18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недостаточный </a:t>
            </a:r>
            <a:r>
              <a:rPr lang="ru-RU" sz="1800" u="sng" dirty="0">
                <a:latin typeface="Arial" panose="020B0604020202020204" pitchFamily="34" charset="0"/>
                <a:cs typeface="Arial" panose="020B0604020202020204" pitchFamily="34" charset="0"/>
              </a:rPr>
              <a:t>уровень сформированности </a:t>
            </a:r>
            <a:r>
              <a:rPr lang="ru-RU" sz="18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познавательной </a:t>
            </a:r>
            <a:r>
              <a:rPr lang="ru-RU" sz="1800" u="sng" dirty="0">
                <a:latin typeface="Arial" panose="020B0604020202020204" pitchFamily="34" charset="0"/>
                <a:cs typeface="Arial" panose="020B0604020202020204" pitchFamily="34" charset="0"/>
              </a:rPr>
              <a:t>мотивации к концу </a:t>
            </a:r>
            <a:r>
              <a:rPr lang="ru-RU" sz="18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дошкольного </a:t>
            </a:r>
            <a:r>
              <a:rPr lang="ru-RU" sz="1800" u="sng" dirty="0">
                <a:latin typeface="Arial" panose="020B0604020202020204" pitchFamily="34" charset="0"/>
                <a:cs typeface="Arial" panose="020B0604020202020204" pitchFamily="34" charset="0"/>
              </a:rPr>
              <a:t>возраста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, что в значительной мере является следствием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неудовлетворительной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организации педагогической деятельности в дошкольных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учреждениях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в плане развития детской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любознательности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, стремления детей к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познанию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, учению, что обусловлено, в свою очередь, слабой теоретической и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методической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разработанностью этой проблемы» </a:t>
            </a:r>
            <a:r>
              <a:rPr lang="ru-RU" sz="1800" i="1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800" i="1" dirty="0"/>
              <a:t>Прохода М. В. Организационно-педагогические условия формирования познавательной мотивации старших дошкольников к дальнейшему обучению // Известия РГПУ им. А.И. Герцена. 2008. №74-2. URL: http://cyberleninka.ru/article/n/organizatsionno-pedagogicheskie-usloviya-formirovaniya-poznavatelnoy-motivatsii-starshih-doshkolnikov-k-dalneyshemu-obucheniyu (дата обращения: 13.11.2016)</a:t>
            </a:r>
            <a:r>
              <a:rPr lang="ru-RU" sz="1800" i="1" dirty="0" smtClean="0">
                <a:latin typeface="Arial Narrow" panose="020B0606020202030204" pitchFamily="34" charset="0"/>
                <a:cs typeface="Arial" panose="020B0604020202020204" pitchFamily="34" charset="0"/>
              </a:rPr>
              <a:t>). </a:t>
            </a:r>
            <a:endParaRPr lang="ru-RU" sz="1800" i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365157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1618</TotalTime>
  <Words>960</Words>
  <Application>Microsoft Office PowerPoint</Application>
  <PresentationFormat>Экран (4:3)</PresentationFormat>
  <Paragraphs>131</Paragraphs>
  <Slides>48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55" baseType="lpstr">
      <vt:lpstr>Agency FB</vt:lpstr>
      <vt:lpstr>Arial</vt:lpstr>
      <vt:lpstr>Arial Narrow</vt:lpstr>
      <vt:lpstr>Calibri</vt:lpstr>
      <vt:lpstr>Monotype Corsiva</vt:lpstr>
      <vt:lpstr>Wingdings</vt:lpstr>
      <vt:lpstr>Тема Office</vt:lpstr>
      <vt:lpstr>Формирование положительной мотивации дошкольников  к изучению английского языка  (на примере курсов и пособий издательства “Титул” для дошкольников)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Механизм мотивации</vt:lpstr>
      <vt:lpstr>Механизм мотивации</vt:lpstr>
      <vt:lpstr>Зачем формировать познавательную мотивацию у дошкольников</vt:lpstr>
      <vt:lpstr>Мотивация и мотив</vt:lpstr>
      <vt:lpstr>Мотивация обучения определяется внешними или внутренними мотивами  </vt:lpstr>
      <vt:lpstr>Функции учебного мотива</vt:lpstr>
      <vt:lpstr>Виды мотивации</vt:lpstr>
      <vt:lpstr>Мотивация в дошкольном возрасте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Развивающие материалы</vt:lpstr>
      <vt:lpstr>Творческие задания  </vt:lpstr>
      <vt:lpstr>Игровые задания</vt:lpstr>
      <vt:lpstr>Презентация PowerPoint</vt:lpstr>
      <vt:lpstr>Игры с карточками </vt:lpstr>
      <vt:lpstr>Принципы обучения АЯ детей  в возрасте 6 лет</vt:lpstr>
      <vt:lpstr>Подготовка к школе</vt:lpstr>
      <vt:lpstr>Презентация PowerPoint</vt:lpstr>
      <vt:lpstr>Мотивация в дошкольном возрасте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Способы повышения мотивации у дошкольников</vt:lpstr>
      <vt:lpstr>Презентация PowerPoint</vt:lpstr>
      <vt:lpstr>Продолжаем поддерживать мотивацию к изучению АЯ в 1 классе</vt:lpstr>
      <vt:lpstr>Полезные источники по теме вебинара</vt:lpstr>
      <vt:lpstr>Дополнительная информация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Способы повышения мотивации на уроках английского языка  (на примерах УМК, учебных пособий и обучающих компьютерных программ издательства «Титул»)</dc:title>
  <cp:lastModifiedBy>Алена Казеичева</cp:lastModifiedBy>
  <cp:revision>167</cp:revision>
  <dcterms:modified xsi:type="dcterms:W3CDTF">2016-11-13T22:18:23Z</dcterms:modified>
</cp:coreProperties>
</file>