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51"/>
  </p:notesMasterIdLst>
  <p:sldIdLst>
    <p:sldId id="257" r:id="rId3"/>
    <p:sldId id="387" r:id="rId4"/>
    <p:sldId id="388" r:id="rId5"/>
    <p:sldId id="389" r:id="rId6"/>
    <p:sldId id="390" r:id="rId7"/>
    <p:sldId id="391" r:id="rId8"/>
    <p:sldId id="396" r:id="rId9"/>
    <p:sldId id="397" r:id="rId10"/>
    <p:sldId id="398" r:id="rId11"/>
    <p:sldId id="399" r:id="rId12"/>
    <p:sldId id="400" r:id="rId13"/>
    <p:sldId id="401" r:id="rId14"/>
    <p:sldId id="386" r:id="rId15"/>
    <p:sldId id="402" r:id="rId16"/>
    <p:sldId id="404" r:id="rId17"/>
    <p:sldId id="403" r:id="rId18"/>
    <p:sldId id="405" r:id="rId19"/>
    <p:sldId id="416" r:id="rId20"/>
    <p:sldId id="417" r:id="rId21"/>
    <p:sldId id="424" r:id="rId22"/>
    <p:sldId id="425" r:id="rId23"/>
    <p:sldId id="426" r:id="rId24"/>
    <p:sldId id="427" r:id="rId25"/>
    <p:sldId id="418" r:id="rId26"/>
    <p:sldId id="419" r:id="rId27"/>
    <p:sldId id="420" r:id="rId28"/>
    <p:sldId id="406" r:id="rId29"/>
    <p:sldId id="407" r:id="rId30"/>
    <p:sldId id="408" r:id="rId31"/>
    <p:sldId id="428" r:id="rId32"/>
    <p:sldId id="429" r:id="rId33"/>
    <p:sldId id="421" r:id="rId34"/>
    <p:sldId id="422" r:id="rId35"/>
    <p:sldId id="409" r:id="rId36"/>
    <p:sldId id="410" r:id="rId37"/>
    <p:sldId id="411" r:id="rId38"/>
    <p:sldId id="412" r:id="rId39"/>
    <p:sldId id="413" r:id="rId40"/>
    <p:sldId id="414" r:id="rId41"/>
    <p:sldId id="415" r:id="rId42"/>
    <p:sldId id="430" r:id="rId43"/>
    <p:sldId id="327" r:id="rId44"/>
    <p:sldId id="328" r:id="rId45"/>
    <p:sldId id="329" r:id="rId46"/>
    <p:sldId id="330" r:id="rId47"/>
    <p:sldId id="382" r:id="rId48"/>
    <p:sldId id="383" r:id="rId49"/>
    <p:sldId id="384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14" autoAdjust="0"/>
    <p:restoredTop sz="94660"/>
  </p:normalViewPr>
  <p:slideViewPr>
    <p:cSldViewPr>
      <p:cViewPr>
        <p:scale>
          <a:sx n="70" d="100"/>
          <a:sy n="70" d="100"/>
        </p:scale>
        <p:origin x="-1344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2100C-DAF0-4A68-9F99-28430C933983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EBE8BE-35B3-4AB9-8637-A41B3D5C9B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962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564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660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504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884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676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470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055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022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123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83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F883-6EEA-4E63-BC78-B79AE69265C6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105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3F883-6EEA-4E63-BC78-B79AE69265C6}" type="datetimeFigureOut">
              <a:rPr lang="ru-RU" smtClean="0"/>
              <a:pPr/>
              <a:t>20.05.2016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3C69C-9635-4205-AD66-06962BA79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25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Wares/529.html?backto=V2FyZXM/Y2F0ZWdvcnk9MiZwYWdlPQ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audio.neteducom.com/books/14/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5/" TargetMode="External"/><Relationship Id="rId2" Type="http://schemas.openxmlformats.org/officeDocument/2006/relationships/hyperlink" Target="https://www.englishteachers.ru/Wares/527.html?backto=U2hvcC5odG1s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3/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Wares/525.html?backto=V2FyZXM/Y2F0ZWdvcnk9MiZwYWdlPQ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52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17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4499992" y="4481736"/>
            <a:ext cx="4547295" cy="2376264"/>
          </a:xfrm>
        </p:spPr>
        <p:txBody>
          <a:bodyPr/>
          <a:lstStyle/>
          <a:p>
            <a:pPr algn="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ведущий методист                             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издательства  Титул» 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988840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Формирование </a:t>
            </a:r>
            <a:r>
              <a:rPr lang="ru-RU" sz="2800" b="1" dirty="0" err="1" smtClean="0"/>
              <a:t>социокультурной</a:t>
            </a:r>
            <a:r>
              <a:rPr lang="ru-RU" sz="2800" b="1" dirty="0" smtClean="0"/>
              <a:t> компетенции на уроках английского языка и во внеурочной деятельности</a:t>
            </a:r>
            <a:endParaRPr lang="ru-RU" sz="2800" dirty="0" smtClean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7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-387424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Сопоставительнй</a:t>
            </a:r>
            <a:r>
              <a:rPr lang="ru-RU" dirty="0" smtClean="0"/>
              <a:t> анализ</a:t>
            </a: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884238"/>
            <a:ext cx="4325938" cy="57578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Интеграция знаний в общение</a:t>
            </a:r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2175" y="1600200"/>
            <a:ext cx="7359650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“</a:t>
            </a:r>
            <a:r>
              <a:rPr lang="ru-RU" smtClean="0"/>
              <a:t>Бытовые</a:t>
            </a:r>
            <a:r>
              <a:rPr lang="en-US" smtClean="0"/>
              <a:t>”</a:t>
            </a:r>
            <a:r>
              <a:rPr lang="ru-RU" smtClean="0"/>
              <a:t> особенности</a:t>
            </a:r>
          </a:p>
        </p:txBody>
      </p:sp>
      <p:pic>
        <p:nvPicPr>
          <p:cNvPr id="368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09750" y="1600200"/>
            <a:ext cx="5524500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360000">
              <a:buNone/>
            </a:pPr>
            <a:r>
              <a:rPr lang="ru-RU" dirty="0" smtClean="0">
                <a:latin typeface="Arial" pitchFamily="34" charset="0"/>
              </a:rPr>
              <a:t>Формирование коммуникативной компетенции неразрывно связано с </a:t>
            </a:r>
            <a:r>
              <a:rPr lang="ru-RU" dirty="0" err="1" smtClean="0">
                <a:latin typeface="Arial" pitchFamily="34" charset="0"/>
              </a:rPr>
              <a:t>социокультурными</a:t>
            </a:r>
            <a:r>
              <a:rPr lang="ru-RU" dirty="0" smtClean="0">
                <a:latin typeface="Arial" pitchFamily="34" charset="0"/>
              </a:rPr>
              <a:t> и страноведческими знаниями. </a:t>
            </a:r>
            <a:br>
              <a:rPr lang="ru-RU" dirty="0" smtClean="0">
                <a:latin typeface="Arial" pitchFamily="34" charset="0"/>
              </a:rPr>
            </a:br>
            <a:r>
              <a:rPr lang="ru-RU" dirty="0" smtClean="0">
                <a:latin typeface="Arial" pitchFamily="34" charset="0"/>
              </a:rPr>
              <a:t>Без знания </a:t>
            </a:r>
            <a:r>
              <a:rPr lang="ru-RU" dirty="0" err="1" smtClean="0">
                <a:latin typeface="Arial" pitchFamily="34" charset="0"/>
              </a:rPr>
              <a:t>социокультурного</a:t>
            </a:r>
            <a:r>
              <a:rPr lang="ru-RU" dirty="0" smtClean="0">
                <a:latin typeface="Arial" pitchFamily="34" charset="0"/>
              </a:rPr>
              <a:t> фона нельзя сформировать коммуникативную компетенцию даже в ограниченных пределах. </a:t>
            </a:r>
          </a:p>
          <a:p>
            <a:pPr marL="0" indent="360000">
              <a:buNone/>
            </a:pPr>
            <a:r>
              <a:rPr lang="ru-RU" b="1" dirty="0" smtClean="0">
                <a:latin typeface="Arial" pitchFamily="34" charset="0"/>
              </a:rPr>
              <a:t>«Только культура в различных ее проявлениях содействует формированию личности человека». </a:t>
            </a:r>
          </a:p>
          <a:p>
            <a:pPr marL="0" indent="360000">
              <a:buNone/>
            </a:pPr>
            <a:r>
              <a:rPr lang="ru-RU" dirty="0" smtClean="0">
                <a:latin typeface="Arial" pitchFamily="34" charset="0"/>
              </a:rPr>
              <a:t>Е. И. Пассов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atin typeface="Book Antiqua" pitchFamily="18" charset="0"/>
              </a:rPr>
              <a:t>Социокультурная</a:t>
            </a:r>
            <a:r>
              <a:rPr lang="ru-RU" b="1" dirty="0" smtClean="0">
                <a:latin typeface="Book Antiqua" pitchFamily="18" charset="0"/>
              </a:rPr>
              <a:t> компетенция </a:t>
            </a:r>
            <a:r>
              <a:rPr lang="en-US" dirty="0" smtClean="0">
                <a:latin typeface="Book Antiqua" pitchFamily="18" charset="0"/>
              </a:rPr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28800"/>
            <a:ext cx="8507288" cy="44973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это совокупность знаний о стране изучаемого языка, национально-культурных особенностях социального и речевого поведения</a:t>
            </a:r>
            <a:r>
              <a:rPr lang="ru-RU" i="1" dirty="0" smtClean="0">
                <a:latin typeface="Book Antiqua" pitchFamily="18" charset="0"/>
              </a:rPr>
              <a:t> </a:t>
            </a:r>
            <a:r>
              <a:rPr lang="ru-RU" dirty="0" smtClean="0">
                <a:latin typeface="Book Antiqua" pitchFamily="18" charset="0"/>
              </a:rPr>
              <a:t>носителей языка и способность пользоваться такими знаниями в процессе общения, следуя обычаям, правилам поведения, нормам этикета, социальным условиям и стереотипам поведения носителей языка.</a:t>
            </a:r>
            <a:r>
              <a:rPr lang="ru-RU" dirty="0" smtClean="0">
                <a:solidFill>
                  <a:schemeClr val="bg1"/>
                </a:solidFill>
                <a:latin typeface="Book Antiqua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24136"/>
          </a:xfrm>
          <a:solidFill>
            <a:schemeClr val="bg1">
              <a:alpha val="65098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r>
              <a:rPr lang="ru-RU" dirty="0" smtClean="0"/>
              <a:t>4 составляющих содержания социокультурной компетенции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3960441"/>
          </a:xfrm>
          <a:solidFill>
            <a:srgbClr val="FFFFFF">
              <a:alpha val="63137"/>
            </a:srgbClr>
          </a:solidFill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b="1" dirty="0" smtClean="0"/>
              <a:t>социокультурные знания </a:t>
            </a:r>
            <a:r>
              <a:rPr lang="ru-RU" dirty="0" smtClean="0"/>
              <a:t>(сведения о стране изучаемого языка, духовных ценностях и культурных традициях, особенностях национального </a:t>
            </a:r>
            <a:r>
              <a:rPr lang="ru-RU" dirty="0"/>
              <a:t>менталитета</a:t>
            </a:r>
            <a:r>
              <a:rPr lang="ru-RU" dirty="0" smtClean="0"/>
              <a:t>);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опыт общения </a:t>
            </a:r>
            <a:r>
              <a:rPr lang="ru-RU" dirty="0" smtClean="0"/>
              <a:t>(выбор приемлемого стиля общения, верная трактовка явлений иноязычной культуры);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личностное отношение к фактам иноязычной культуры </a:t>
            </a:r>
            <a:r>
              <a:rPr lang="ru-RU" dirty="0" smtClean="0"/>
              <a:t>(способность преодолевать и разрешать социокультурные конфликты при общении);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владение способами применения языка </a:t>
            </a:r>
            <a:r>
              <a:rPr lang="ru-RU" dirty="0" smtClean="0"/>
              <a:t>(правильное употребление языковых </a:t>
            </a:r>
            <a:r>
              <a:rPr lang="ru-RU" dirty="0"/>
              <a:t>единиц </a:t>
            </a:r>
            <a:r>
              <a:rPr lang="ru-RU" dirty="0" smtClean="0"/>
              <a:t>в речи в различных сферах </a:t>
            </a:r>
            <a:r>
              <a:rPr lang="ru-RU" dirty="0"/>
              <a:t>межкультурного общения</a:t>
            </a:r>
            <a:r>
              <a:rPr lang="ru-RU" dirty="0" smtClean="0"/>
              <a:t>, восприимчивость к сходству и различиям между родными и иноязычными социокультурными явлениями).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Book Antiqua" pitchFamily="18" charset="0"/>
              </a:rPr>
              <a:t>«Необходимо включать в содержание обучения элементы языковой культуры народов, говорящих на изучаемом языке и страноведческие сведения применительно к ситуациям общения». </a:t>
            </a:r>
          </a:p>
          <a:p>
            <a:pPr algn="ctr"/>
            <a:r>
              <a:rPr lang="ru-RU" i="1" dirty="0" smtClean="0">
                <a:latin typeface="Book Antiqua" pitchFamily="18" charset="0"/>
              </a:rPr>
              <a:t>И.Л. </a:t>
            </a:r>
            <a:r>
              <a:rPr lang="ru-RU" i="1" dirty="0" err="1" smtClean="0">
                <a:latin typeface="Book Antiqua" pitchFamily="18" charset="0"/>
              </a:rPr>
              <a:t>Бим</a:t>
            </a:r>
            <a:endParaRPr lang="ru-RU" i="1" dirty="0" smtClean="0">
              <a:latin typeface="Book Antiqua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1216" r="31215"/>
          <a:stretch>
            <a:fillRect/>
          </a:stretch>
        </p:blipFill>
        <p:spPr bwMode="auto">
          <a:xfrm>
            <a:off x="539553" y="692696"/>
            <a:ext cx="4119776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31183" r="31183" b="3125"/>
          <a:stretch>
            <a:fillRect/>
          </a:stretch>
        </p:blipFill>
        <p:spPr bwMode="auto">
          <a:xfrm>
            <a:off x="4644008" y="657960"/>
            <a:ext cx="4283968" cy="620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SBI_ob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117600" cy="155679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1818" t="2579" r="31655" b="954"/>
          <a:stretch>
            <a:fillRect/>
          </a:stretch>
        </p:blipFill>
        <p:spPr bwMode="auto">
          <a:xfrm>
            <a:off x="0" y="332656"/>
            <a:ext cx="4394619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31183" t="2579" r="31183" b="3125"/>
          <a:stretch>
            <a:fillRect/>
          </a:stretch>
        </p:blipFill>
        <p:spPr bwMode="auto">
          <a:xfrm>
            <a:off x="4432478" y="220688"/>
            <a:ext cx="4711522" cy="66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SBI_ob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427762" cy="19888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1818" t="2579" r="31655" b="954"/>
          <a:stretch>
            <a:fillRect/>
          </a:stretch>
        </p:blipFill>
        <p:spPr bwMode="auto">
          <a:xfrm>
            <a:off x="0" y="332656"/>
            <a:ext cx="4394619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31183" t="2579" r="31183" b="3125"/>
          <a:stretch>
            <a:fillRect/>
          </a:stretch>
        </p:blipFill>
        <p:spPr bwMode="auto">
          <a:xfrm>
            <a:off x="4432478" y="220688"/>
            <a:ext cx="4711522" cy="66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31183" t="39975" r="31183" b="3125"/>
          <a:stretch>
            <a:fillRect/>
          </a:stretch>
        </p:blipFill>
        <p:spPr bwMode="auto">
          <a:xfrm>
            <a:off x="1259633" y="238972"/>
            <a:ext cx="7786566" cy="6619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Культура и межкультурное общение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400" dirty="0" smtClean="0"/>
              <a:t>Культура включает образ жизни, обычай, мировоззрение, а не только достижения искусства.</a:t>
            </a:r>
          </a:p>
          <a:p>
            <a:pPr eaLnBrk="1" hangingPunct="1"/>
            <a:r>
              <a:rPr lang="ru-RU" sz="2400" dirty="0" smtClean="0"/>
              <a:t>Неожиданные или незнакомые явления чужой культуры могут вызывать культурный шок.</a:t>
            </a:r>
          </a:p>
          <a:p>
            <a:pPr eaLnBrk="1" hangingPunct="1"/>
            <a:r>
              <a:rPr lang="ru-RU" sz="2400" dirty="0" smtClean="0"/>
              <a:t>То, что нормально и желательно для представителя одной культуры, представителем другой может восприниматься как ненормальное и нежелательное.</a:t>
            </a:r>
          </a:p>
          <a:p>
            <a:pPr eaLnBrk="1" hangingPunct="1"/>
            <a:r>
              <a:rPr lang="ru-RU" sz="2400" dirty="0" smtClean="0"/>
              <a:t>Представления о другой культуре – стереотипы – могут иметь как позитивный, так и негативный эффект на успех общения.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28498" t="6252" r="34975"/>
          <a:stretch>
            <a:fillRect/>
          </a:stretch>
        </p:blipFill>
        <p:spPr bwMode="auto">
          <a:xfrm>
            <a:off x="0" y="379512"/>
            <a:ext cx="4752528" cy="647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личностное отношение к фактам культуры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l="27863" r="28416"/>
          <a:stretch>
            <a:fillRect/>
          </a:stretch>
        </p:blipFill>
        <p:spPr bwMode="auto">
          <a:xfrm>
            <a:off x="4355976" y="1525963"/>
            <a:ext cx="4146434" cy="5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187624" cy="163041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28498" r="31101"/>
          <a:stretch>
            <a:fillRect/>
          </a:stretch>
        </p:blipFill>
        <p:spPr bwMode="auto">
          <a:xfrm>
            <a:off x="2898305" y="0"/>
            <a:ext cx="51270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619671" cy="222355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/>
          <a:stretch>
            <a:fillRect/>
          </a:stretch>
        </p:blipFill>
        <p:spPr bwMode="auto">
          <a:xfrm>
            <a:off x="0" y="145337"/>
            <a:ext cx="4788024" cy="671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27863" r="28416"/>
          <a:stretch>
            <a:fillRect/>
          </a:stretch>
        </p:blipFill>
        <p:spPr bwMode="auto">
          <a:xfrm>
            <a:off x="4507790" y="0"/>
            <a:ext cx="463621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187624" cy="163041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31818" r="29722"/>
          <a:stretch>
            <a:fillRect/>
          </a:stretch>
        </p:blipFill>
        <p:spPr bwMode="auto">
          <a:xfrm>
            <a:off x="2699792" y="0"/>
            <a:ext cx="43204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20771" cy="263691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2076" t="18500" r="33869" b="17451"/>
          <a:stretch>
            <a:fillRect/>
          </a:stretch>
        </p:blipFill>
        <p:spPr bwMode="auto">
          <a:xfrm>
            <a:off x="2267744" y="620688"/>
            <a:ext cx="5274808" cy="557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 b="1938"/>
          <a:stretch>
            <a:fillRect/>
          </a:stretch>
        </p:blipFill>
        <p:spPr bwMode="auto">
          <a:xfrm>
            <a:off x="3275856" y="0"/>
            <a:ext cx="5438501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/>
          <a:stretch>
            <a:fillRect/>
          </a:stretch>
        </p:blipFill>
        <p:spPr bwMode="auto">
          <a:xfrm>
            <a:off x="0" y="332656"/>
            <a:ext cx="4420171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l="32290" r="28416"/>
          <a:stretch>
            <a:fillRect/>
          </a:stretch>
        </p:blipFill>
        <p:spPr bwMode="auto">
          <a:xfrm>
            <a:off x="4355976" y="334888"/>
            <a:ext cx="4558980" cy="652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188640"/>
            <a:ext cx="3456384" cy="792088"/>
          </a:xfrm>
          <a:solidFill>
            <a:srgbClr val="FFFFFF">
              <a:alpha val="63137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r>
              <a:rPr lang="ru-RU" dirty="0" smtClean="0"/>
              <a:t>Трудности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  <a:solidFill>
            <a:srgbClr val="FFFFFF">
              <a:alpha val="74902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lnSpcReduction="10000"/>
          </a:bodyPr>
          <a:lstStyle/>
          <a:p>
            <a:r>
              <a:rPr lang="ru-RU" b="1" dirty="0" smtClean="0"/>
              <a:t>Безэквивалентная лексика </a:t>
            </a:r>
            <a:r>
              <a:rPr lang="ru-RU" dirty="0" smtClean="0"/>
              <a:t>(</a:t>
            </a:r>
            <a:r>
              <a:rPr lang="ru-RU" dirty="0"/>
              <a:t>б</a:t>
            </a:r>
            <a:r>
              <a:rPr lang="ru-RU" dirty="0" smtClean="0"/>
              <a:t>езэквивалентные слова в строгом смысле непереводимы, их значение раскрывается путём толкования). </a:t>
            </a:r>
          </a:p>
          <a:p>
            <a:r>
              <a:rPr lang="ru-RU" dirty="0" smtClean="0"/>
              <a:t>Например – названия праздников, транспорта, символов: Halloween – Хэллоуин; </a:t>
            </a:r>
            <a:r>
              <a:rPr lang="en-US" dirty="0" smtClean="0"/>
              <a:t>double-decker – </a:t>
            </a:r>
            <a:r>
              <a:rPr lang="ru-RU" dirty="0" smtClean="0"/>
              <a:t>двухэтажный автобус;</a:t>
            </a:r>
            <a:r>
              <a:rPr lang="en-US" dirty="0" smtClean="0"/>
              <a:t> b</a:t>
            </a:r>
            <a:r>
              <a:rPr lang="ru-RU" dirty="0" err="1" smtClean="0"/>
              <a:t>eefeater</a:t>
            </a:r>
            <a:r>
              <a:rPr lang="ru-RU" dirty="0" smtClean="0"/>
              <a:t> – церемониальны</a:t>
            </a:r>
            <a:r>
              <a:rPr lang="ru-RU" dirty="0"/>
              <a:t>е</a:t>
            </a:r>
            <a:r>
              <a:rPr lang="ru-RU" dirty="0" smtClean="0"/>
              <a:t> стражи Лондонского Тауэра.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44824"/>
            <a:ext cx="8496944" cy="4741987"/>
          </a:xfrm>
          <a:solidFill>
            <a:srgbClr val="FFFFFF">
              <a:alpha val="72941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Фоновая лексика </a:t>
            </a:r>
            <a:r>
              <a:rPr lang="ru-RU" dirty="0" smtClean="0"/>
              <a:t>(содержит в себе слова, значения которых невозможно описать без определённой привязки к лексическим единицам). </a:t>
            </a:r>
          </a:p>
          <a:p>
            <a:r>
              <a:rPr lang="ru-RU" dirty="0" smtClean="0"/>
              <a:t>Эти слова присутствуют в сознании носителей, ассоциируясь с чем-то примечательным, и часто описываются через какое-то другое понятие. Например, из русского </a:t>
            </a:r>
            <a:r>
              <a:rPr lang="ru-RU" smtClean="0"/>
              <a:t>– </a:t>
            </a:r>
            <a:r>
              <a:rPr lang="en-US" smtClean="0"/>
              <a:t>“</a:t>
            </a:r>
            <a:r>
              <a:rPr lang="ru-RU" dirty="0" smtClean="0"/>
              <a:t>щи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сени</a:t>
            </a:r>
            <a:r>
              <a:rPr lang="en-US" dirty="0" smtClean="0"/>
              <a:t>”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 фоновой лексике относятся реалии – названия присущих только определённым нациям и народам предметов культуры, фактов истории, государственных институтов, имена национальных и фольклорных героев, мифологических существ.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915816" y="188640"/>
            <a:ext cx="3456384" cy="792088"/>
          </a:xfrm>
          <a:solidFill>
            <a:srgbClr val="FFFFFF">
              <a:alpha val="63137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r>
              <a:rPr lang="ru-RU" dirty="0" smtClean="0"/>
              <a:t>Трудности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219256" cy="3024336"/>
          </a:xfrm>
          <a:solidFill>
            <a:srgbClr val="D9D9D9">
              <a:alpha val="52941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</a:t>
            </a:r>
            <a:r>
              <a:rPr lang="ru-RU" b="1" dirty="0" smtClean="0"/>
              <a:t>Лингвострановедение</a:t>
            </a:r>
            <a:r>
              <a:rPr lang="ru-RU" dirty="0" smtClean="0"/>
              <a:t> – область методики, связанная с исследованием путей и способов ознакомления иностранных учащихся с действительностью страны изучаемого языка в процессе овладения иностранным языком.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Особенности культур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400" smtClean="0"/>
              <a:t>Достижения </a:t>
            </a:r>
            <a:r>
              <a:rPr lang="en-US" sz="2400" smtClean="0"/>
              <a:t>vs. </a:t>
            </a:r>
            <a:r>
              <a:rPr lang="ru-RU" sz="2400" smtClean="0"/>
              <a:t>статус</a:t>
            </a:r>
          </a:p>
          <a:p>
            <a:pPr eaLnBrk="1" hangingPunct="1"/>
            <a:r>
              <a:rPr lang="ru-RU" sz="2400" smtClean="0"/>
              <a:t>Достижения: дела важнее всего.</a:t>
            </a:r>
          </a:p>
          <a:p>
            <a:pPr eaLnBrk="1" hangingPunct="1"/>
            <a:r>
              <a:rPr lang="ru-RU" sz="2400" smtClean="0"/>
              <a:t>Признавать достижения, подавать пример, обращаться по должности/званию только в случае необходимости.</a:t>
            </a:r>
          </a:p>
          <a:p>
            <a:pPr eaLnBrk="1" hangingPunct="1"/>
            <a:r>
              <a:rPr lang="ru-RU" sz="2400" smtClean="0"/>
              <a:t>Статус: положение в обществе определяет поведение.</a:t>
            </a:r>
          </a:p>
          <a:p>
            <a:pPr eaLnBrk="1" hangingPunct="1"/>
            <a:r>
              <a:rPr lang="ru-RU" sz="2400" smtClean="0"/>
              <a:t>Обращайтесь по званию, проявляйте уважение, не ставьте в неловкое положение.</a:t>
            </a:r>
          </a:p>
          <a:p>
            <a:pPr eaLnBrk="1" hangingPunct="1"/>
            <a:r>
              <a:rPr lang="ru-RU" sz="2400" smtClean="0"/>
              <a:t>Достижения: США, Канада, Австралия, Скандинавские страны</a:t>
            </a:r>
          </a:p>
          <a:p>
            <a:pPr eaLnBrk="1" hangingPunct="1"/>
            <a:r>
              <a:rPr lang="ru-RU" sz="2400" smtClean="0"/>
              <a:t>Статус: Франция, Италия, Япония, Саудовская Аравия</a:t>
            </a:r>
          </a:p>
          <a:p>
            <a:pPr eaLnBrk="1" hangingPunct="1"/>
            <a:endParaRPr lang="ru-RU" sz="2400" smtClean="0"/>
          </a:p>
          <a:p>
            <a:pPr eaLnBrk="1" hangingPunct="1"/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28498" t="4547" r="32762"/>
          <a:stretch>
            <a:fillRect/>
          </a:stretch>
        </p:blipFill>
        <p:spPr bwMode="auto">
          <a:xfrm>
            <a:off x="3635896" y="0"/>
            <a:ext cx="50405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33168" r="29523"/>
          <a:stretch>
            <a:fillRect/>
          </a:stretch>
        </p:blipFill>
        <p:spPr bwMode="auto">
          <a:xfrm>
            <a:off x="4499992" y="0"/>
            <a:ext cx="42346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7781"/>
          <a:stretch>
            <a:fillRect/>
          </a:stretch>
        </p:blipFill>
        <p:spPr bwMode="auto">
          <a:xfrm>
            <a:off x="0" y="188640"/>
            <a:ext cx="4481748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29523" t="3125" r="28416"/>
          <a:stretch>
            <a:fillRect/>
          </a:stretch>
        </p:blipFill>
        <p:spPr bwMode="auto">
          <a:xfrm>
            <a:off x="4296114" y="580365"/>
            <a:ext cx="4847886" cy="6277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7_8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396253" cy="191683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/>
          <a:stretch>
            <a:fillRect/>
          </a:stretch>
        </p:blipFill>
        <p:spPr bwMode="auto">
          <a:xfrm>
            <a:off x="0" y="476672"/>
            <a:ext cx="4701987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l="28416" t="3125" r="28416" b="3125"/>
          <a:stretch>
            <a:fillRect/>
          </a:stretch>
        </p:blipFill>
        <p:spPr bwMode="auto">
          <a:xfrm>
            <a:off x="4427984" y="548680"/>
            <a:ext cx="4248472" cy="584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Reader_7_8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33993" cy="155679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0"/>
            <a:ext cx="5392677" cy="380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761656"/>
            <a:ext cx="539267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5341" t="12544" r="3859" b="2185"/>
          <a:stretch>
            <a:fillRect/>
          </a:stretch>
        </p:blipFill>
        <p:spPr bwMode="auto">
          <a:xfrm>
            <a:off x="971600" y="188640"/>
            <a:ext cx="7140217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628800"/>
            <a:ext cx="8459291" cy="5007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46145" cy="6177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6"/>
            <a:ext cx="7221041" cy="6212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2030" y="188640"/>
            <a:ext cx="6434575" cy="6452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1650" y="19050"/>
            <a:ext cx="5600700" cy="6819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" y="80963"/>
            <a:ext cx="7886700" cy="6696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84784"/>
            <a:ext cx="6181166" cy="4682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411760" y="476672"/>
            <a:ext cx="4824536" cy="792088"/>
          </a:xfrm>
          <a:prstGeom prst="rect">
            <a:avLst/>
          </a:prstGeom>
          <a:solidFill>
            <a:srgbClr val="FFFFFF">
              <a:alpha val="63137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Время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для шутки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Особенности культур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400" smtClean="0"/>
              <a:t>Последовательная </a:t>
            </a:r>
            <a:r>
              <a:rPr lang="en-US" sz="2400" smtClean="0"/>
              <a:t>vs. </a:t>
            </a:r>
            <a:r>
              <a:rPr lang="ru-RU" sz="2400" smtClean="0"/>
              <a:t>синхронная (отношение ко времени)</a:t>
            </a:r>
          </a:p>
          <a:p>
            <a:pPr eaLnBrk="1" hangingPunct="1"/>
            <a:r>
              <a:rPr lang="ru-RU" sz="2400" smtClean="0"/>
              <a:t>Последовательная: четкое планирование, «все по порядку», «время – деньги».</a:t>
            </a:r>
          </a:p>
          <a:p>
            <a:pPr eaLnBrk="1" hangingPunct="1"/>
            <a:r>
              <a:rPr lang="ru-RU" sz="2400" smtClean="0"/>
              <a:t>Будьте пунктуальны, соблюдайте сроки!</a:t>
            </a:r>
          </a:p>
          <a:p>
            <a:pPr eaLnBrk="1" hangingPunct="1"/>
            <a:r>
              <a:rPr lang="ru-RU" sz="2400" smtClean="0"/>
              <a:t>Синхронная: Много дел одновременно, планы гибки. </a:t>
            </a:r>
          </a:p>
          <a:p>
            <a:pPr eaLnBrk="1" hangingPunct="1"/>
            <a:r>
              <a:rPr lang="ru-RU" sz="2400" smtClean="0"/>
              <a:t>Будьте гибки, но подчеркивайте важность соблюдения сроков.</a:t>
            </a:r>
          </a:p>
          <a:p>
            <a:pPr eaLnBrk="1" hangingPunct="1"/>
            <a:r>
              <a:rPr lang="ru-RU" sz="2400" smtClean="0"/>
              <a:t>Последовательная: Германия, Великобритания, США</a:t>
            </a:r>
          </a:p>
          <a:p>
            <a:pPr eaLnBrk="1" hangingPunct="1"/>
            <a:r>
              <a:rPr lang="ru-RU" sz="2400" smtClean="0"/>
              <a:t>Синхронная: Япония, Аргентина, Мексика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1263"/>
            <a:ext cx="9144000" cy="5897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altLang="ru-RU" sz="3600" dirty="0" smtClean="0"/>
              <a:t>Давайте подведем итоги: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19256" cy="4525963"/>
          </a:xfrm>
        </p:spPr>
        <p:txBody>
          <a:bodyPr/>
          <a:lstStyle/>
          <a:p>
            <a:r>
              <a:rPr lang="ru-RU" dirty="0" err="1" smtClean="0"/>
              <a:t>Социокультурную</a:t>
            </a:r>
            <a:r>
              <a:rPr lang="ru-RU" dirty="0" smtClean="0"/>
              <a:t> компетенцию необходимо развивать.</a:t>
            </a:r>
          </a:p>
          <a:p>
            <a:r>
              <a:rPr lang="ru-RU" dirty="0" err="1" smtClean="0"/>
              <a:t>Социокультурная</a:t>
            </a:r>
            <a:r>
              <a:rPr lang="ru-RU" dirty="0" smtClean="0"/>
              <a:t> компетенция тесно связана с непосредственным владением иностранным языком.</a:t>
            </a:r>
          </a:p>
          <a:p>
            <a:r>
              <a:rPr lang="ru-RU" dirty="0" smtClean="0"/>
              <a:t>Современные пособия позволяют эффективно формировать </a:t>
            </a:r>
            <a:r>
              <a:rPr lang="ru-RU" dirty="0" err="1" smtClean="0"/>
              <a:t>социокультурную</a:t>
            </a:r>
            <a:r>
              <a:rPr lang="ru-RU" dirty="0" smtClean="0"/>
              <a:t> компетенцию.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62653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3600" smtClean="0"/>
              <a:t>Система подготовки к итоговой аттестации</a:t>
            </a:r>
          </a:p>
        </p:txBody>
      </p:sp>
      <p:pic>
        <p:nvPicPr>
          <p:cNvPr id="32771" name="Содержимое 8" descr="kaufman itogovye testy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4025" y="1484313"/>
            <a:ext cx="3590925" cy="4948237"/>
          </a:xfrm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Сборник итоговых контрольных работ для выпускников начальной школы содержит 4 теста, состоящих из разделов „</a:t>
            </a:r>
            <a:r>
              <a:rPr lang="ru-RU" dirty="0" err="1" smtClean="0"/>
              <a:t>Аудирование</a:t>
            </a:r>
            <a:r>
              <a:rPr lang="ru-RU" dirty="0" smtClean="0"/>
              <a:t>“, „Чтение“, „Лексика и грамматика“, „Письмо“ и „Говорение“, и предназначен для использования в IV четверти 4-го класса. По тематическому содержанию и языковому наполнению задания тестов соответствуют требованиям Примерной программы по английскому языку для начальной школы.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https://www.englishteachers.ru/Wares/529.html?backto=V2FyZXM/Y2F0ZWdvcnk9MiZwYWdlPQ</a:t>
            </a:r>
            <a:r>
              <a:rPr lang="en-US" dirty="0" smtClean="0"/>
              <a:t>==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http://audio.neteducom.com/books/14/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362653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ОГЭ. Английский язык. Устная часть. Тренировочные тесты. </a:t>
            </a:r>
          </a:p>
        </p:txBody>
      </p:sp>
      <p:sp>
        <p:nvSpPr>
          <p:cNvPr id="3379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en-US" altLang="ru-RU" smtClean="0">
                <a:hlinkClick r:id="rId2"/>
              </a:rPr>
              <a:t>https://www.englishteachers.ru/Wares/527.html?backto=U2hvcC5odG1s</a:t>
            </a:r>
            <a:endParaRPr lang="ru-RU" altLang="ru-RU" smtClean="0"/>
          </a:p>
          <a:p>
            <a:pPr eaLnBrk="1" hangingPunct="1"/>
            <a:r>
              <a:rPr lang="en-US" altLang="ru-RU" smtClean="0">
                <a:hlinkClick r:id="rId3"/>
              </a:rPr>
              <a:t>http://audio.neteducom.com/books/15/</a:t>
            </a:r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  <p:pic>
        <p:nvPicPr>
          <p:cNvPr id="33796" name="Содержимое 5" descr="ОГЭ.jpg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484313"/>
            <a:ext cx="3754438" cy="5148262"/>
          </a:xfrm>
        </p:spPr>
      </p:pic>
    </p:spTree>
    <p:extLst>
      <p:ext uri="{BB962C8B-B14F-4D97-AF65-F5344CB8AC3E}">
        <p14:creationId xmlns:p14="http://schemas.microsoft.com/office/powerpoint/2010/main" val="27784809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Система подготовки к итоговой аттестации</a:t>
            </a:r>
          </a:p>
        </p:txBody>
      </p:sp>
      <p:pic>
        <p:nvPicPr>
          <p:cNvPr id="34819" name="Содержимое 4" descr="ЕГЭ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1850" y="1600200"/>
            <a:ext cx="3289300" cy="452596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71950" cy="4781550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smtClean="0"/>
              <a:t>Учебное пособие содержит 160 тренировочных упражнений для подготовки к устной части единого государственного экзамена по английскому языку (ЕГЭ). Все упражнения по формату и уровню сложности соответствуют реальному экзамену и могут использоваться для подготовки к ЕГЭ в 10 и 11 классах. Все тексты задания 1 озвучены, аудиозапись учащиеся могут использовать для самопроверки.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err="1" smtClean="0"/>
              <a:t>Аудиопрложение</a:t>
            </a:r>
            <a:r>
              <a:rPr lang="ru-RU" sz="3300" dirty="0" smtClean="0"/>
              <a:t> к тестам можно скачать, </a:t>
            </a:r>
            <a:r>
              <a:rPr lang="ru-RU" sz="3300" dirty="0" err="1" smtClean="0"/>
              <a:t>сосканировав</a:t>
            </a:r>
            <a:r>
              <a:rPr lang="ru-RU" sz="3300" dirty="0" smtClean="0"/>
              <a:t> мобильным устройством QR-код на первой странице обложки или пройдя по ссылке: </a:t>
            </a:r>
            <a:r>
              <a:rPr lang="en-US" sz="3300" dirty="0" smtClean="0">
                <a:hlinkClick r:id="rId3"/>
              </a:rPr>
              <a:t>http://audio.neteducom.com/books/13/</a:t>
            </a:r>
            <a:r>
              <a:rPr lang="en-US" sz="3300" dirty="0" smtClean="0"/>
              <a:t> 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7023562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Система подготовки к итоговой аттестации</a:t>
            </a:r>
          </a:p>
        </p:txBody>
      </p:sp>
      <p:pic>
        <p:nvPicPr>
          <p:cNvPr id="35843" name="Содержимое 4" descr="Олипиады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1850" y="1600200"/>
            <a:ext cx="3289300" cy="452596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171950" cy="4824412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Практикум содержит задания, направленные на подготовку к олимпиадам учащихся 9–11-х классов, критерии оценивания ряда творческих заданий, включает краткие рекомендации, разбор типичных ошибок учащихся, допущенных при выполнении некоторых заданий, и </a:t>
            </a:r>
            <a:r>
              <a:rPr lang="ru-RU" dirty="0" err="1" smtClean="0"/>
              <a:t>аудиоприложение</a:t>
            </a:r>
            <a:r>
              <a:rPr lang="ru-RU" dirty="0" smtClean="0"/>
              <a:t> (CD MP3). Материал практикума позволяет развивать у школьников критическое мышление, творческие способности, умения самоанализа и самооценки и эффективно готовить школьников к участию во всех этапах олимпиад по английскому языку, от школьного до всероссийского.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https://www.englishteachers.ru/Wares/525.html?backto=V2FyZXM/Y2F0ZWdvcnk9MiZwYWdlPQ</a:t>
            </a:r>
            <a:r>
              <a:rPr lang="en-US" dirty="0" smtClean="0"/>
              <a:t>==</a:t>
            </a:r>
            <a:r>
              <a:rPr lang="ru-R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851041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7" name="Рисунок 6" descr="Tests_primary_coverRGB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3789" y="1504055"/>
            <a:ext cx="2587045" cy="3627282"/>
          </a:xfrm>
          <a:prstGeom prst="rect">
            <a:avLst/>
          </a:prstGeom>
        </p:spPr>
      </p:pic>
      <p:pic>
        <p:nvPicPr>
          <p:cNvPr id="8" name="Рисунок 7" descr="SBI_ob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43135" y="2651839"/>
            <a:ext cx="2463779" cy="34319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68145"/>
            <a:ext cx="8229600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975" b="1" dirty="0">
                <a:solidFill>
                  <a:srgbClr val="FF0000"/>
                </a:solidFill>
              </a:rPr>
              <a:t>Уже в продаже!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1" name="10-конечная звезда 10"/>
          <p:cNvSpPr/>
          <p:nvPr/>
        </p:nvSpPr>
        <p:spPr>
          <a:xfrm>
            <a:off x="4992902" y="5417726"/>
            <a:ext cx="1325625" cy="1148612"/>
          </a:xfrm>
          <a:prstGeom prst="star10">
            <a:avLst/>
          </a:prstGeom>
          <a:solidFill>
            <a:srgbClr val="C00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NEW!</a:t>
            </a:r>
          </a:p>
        </p:txBody>
      </p:sp>
      <p:sp>
        <p:nvSpPr>
          <p:cNvPr id="13" name="10-конечная звезда 12"/>
          <p:cNvSpPr/>
          <p:nvPr/>
        </p:nvSpPr>
        <p:spPr>
          <a:xfrm>
            <a:off x="7585866" y="807130"/>
            <a:ext cx="1325625" cy="1148612"/>
          </a:xfrm>
          <a:prstGeom prst="star10">
            <a:avLst/>
          </a:prstGeom>
          <a:solidFill>
            <a:srgbClr val="C00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NEW!</a:t>
            </a:r>
          </a:p>
        </p:txBody>
      </p:sp>
      <p:pic>
        <p:nvPicPr>
          <p:cNvPr id="1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833" y="1504055"/>
            <a:ext cx="2671427" cy="3674907"/>
          </a:xfrm>
          <a:prstGeom prst="rect">
            <a:avLst/>
          </a:prstGeom>
          <a:noFill/>
        </p:spPr>
      </p:pic>
      <p:sp>
        <p:nvSpPr>
          <p:cNvPr id="14" name="10-конечная звезда 13"/>
          <p:cNvSpPr/>
          <p:nvPr/>
        </p:nvSpPr>
        <p:spPr>
          <a:xfrm>
            <a:off x="207267" y="4580387"/>
            <a:ext cx="1325625" cy="1148612"/>
          </a:xfrm>
          <a:prstGeom prst="star10">
            <a:avLst/>
          </a:prstGeom>
          <a:solidFill>
            <a:srgbClr val="C00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NEW!</a:t>
            </a:r>
          </a:p>
        </p:txBody>
      </p:sp>
    </p:spTree>
    <p:extLst>
      <p:ext uri="{BB962C8B-B14F-4D97-AF65-F5344CB8AC3E}">
        <p14:creationId xmlns:p14="http://schemas.microsoft.com/office/powerpoint/2010/main" val="38228545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72429"/>
            <a:ext cx="7884368" cy="584821"/>
          </a:xfrm>
        </p:spPr>
        <p:txBody>
          <a:bodyPr>
            <a:normAutofit fontScale="90000"/>
          </a:bodyPr>
          <a:lstStyle/>
          <a:p>
            <a:pPr>
              <a:lnSpc>
                <a:spcPts val="4875"/>
              </a:lnSpc>
              <a:spcBef>
                <a:spcPts val="0"/>
              </a:spcBef>
            </a:pPr>
            <a:r>
              <a:rPr lang="ru-RU" sz="3975" b="1" dirty="0" smtClean="0">
                <a:solidFill>
                  <a:srgbClr val="FF0000"/>
                </a:solidFill>
              </a:rPr>
              <a:t>Новинки!</a:t>
            </a:r>
            <a:r>
              <a:rPr lang="ru-RU" sz="3000" b="1" dirty="0" smtClean="0">
                <a:solidFill>
                  <a:srgbClr val="C32FA7"/>
                </a:solidFill>
              </a:rPr>
              <a:t/>
            </a:r>
            <a:br>
              <a:rPr lang="ru-RU" sz="3000" b="1" dirty="0" smtClean="0">
                <a:solidFill>
                  <a:srgbClr val="C32FA7"/>
                </a:solidFill>
              </a:rPr>
            </a:br>
            <a:r>
              <a:rPr lang="ru-RU" sz="2325" b="1" dirty="0" smtClean="0">
                <a:solidFill>
                  <a:srgbClr val="C32FA7"/>
                </a:solidFill>
              </a:rPr>
              <a:t>К.И</a:t>
            </a:r>
            <a:r>
              <a:rPr lang="ru-RU" sz="2325" b="1" dirty="0">
                <a:solidFill>
                  <a:srgbClr val="C32FA7"/>
                </a:solidFill>
              </a:rPr>
              <a:t>. Кауфман</a:t>
            </a:r>
            <a:r>
              <a:rPr lang="en-US" sz="2325" b="1" dirty="0">
                <a:solidFill>
                  <a:srgbClr val="C32FA7"/>
                </a:solidFill>
              </a:rPr>
              <a:t>, </a:t>
            </a:r>
            <a:r>
              <a:rPr lang="ru-RU" sz="2325" b="1" dirty="0">
                <a:solidFill>
                  <a:srgbClr val="C32FA7"/>
                </a:solidFill>
              </a:rPr>
              <a:t>М.Ю. Кауфман</a:t>
            </a:r>
            <a:endParaRPr lang="ru-RU" sz="3675" b="1" cap="all" spc="75" dirty="0">
              <a:solidFill>
                <a:schemeClr val="accent2">
                  <a:lumMod val="75000"/>
                </a:schemeClr>
              </a:solidFill>
              <a:latin typeface="Pragmatica Bold" pitchFamily="34" charset="0"/>
            </a:endParaRPr>
          </a:p>
        </p:txBody>
      </p:sp>
      <p:pic>
        <p:nvPicPr>
          <p:cNvPr id="3" name="Рисунок 2" descr="Reader_5_6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24" y="1218237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6040" y="1218237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8232" y="3998722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6" name="Рисунок 5" descr="Reader_10_11_cover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86040" y="4005064"/>
            <a:ext cx="1911250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Рисунок 6" descr="Songs_5_11_cover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75251" y="2060986"/>
            <a:ext cx="1984503" cy="269613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Рисунок 7" descr="Songs_2_4_cover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8024" y="2060987"/>
            <a:ext cx="2009747" cy="269613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21339941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ontent.xx.fbcdn.net/hphotos-xfl1/v/t1.0-9/12565420_1650970585164119_2974730706423321169_n.png?oh=cccde37a2a3be34213ab573a4df47ec5&amp;oe=579200D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287"/>
            <a:ext cx="9143999" cy="5619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9929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Особенности культур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/>
            <a:r>
              <a:rPr lang="ru-RU" sz="2400" smtClean="0"/>
              <a:t>Внутренняя </a:t>
            </a:r>
            <a:r>
              <a:rPr lang="en-US" sz="2400" smtClean="0"/>
              <a:t>vs. </a:t>
            </a:r>
            <a:r>
              <a:rPr lang="ru-RU" sz="2400" smtClean="0"/>
              <a:t>внешняя направленность</a:t>
            </a:r>
          </a:p>
          <a:p>
            <a:pPr eaLnBrk="1" hangingPunct="1"/>
            <a:r>
              <a:rPr lang="ru-RU" sz="2400" smtClean="0"/>
              <a:t>Внутренняя: Человек властен над обстоятельствами.</a:t>
            </a:r>
          </a:p>
          <a:p>
            <a:pPr eaLnBrk="1" hangingPunct="1"/>
            <a:r>
              <a:rPr lang="ru-RU" sz="2400" smtClean="0"/>
              <a:t>Давайте людям самим ставить себе цели и самим учиться, обсуждайте если они чем-то не довольны.</a:t>
            </a:r>
          </a:p>
          <a:p>
            <a:pPr eaLnBrk="1" hangingPunct="1"/>
            <a:r>
              <a:rPr lang="ru-RU" sz="2400" smtClean="0"/>
              <a:t>Внешняя: «человек предполагает, а бог располагает». Избегают конфликтов, ждут одобрения со стороны. </a:t>
            </a:r>
          </a:p>
          <a:p>
            <a:pPr eaLnBrk="1" hangingPunct="1"/>
            <a:r>
              <a:rPr lang="ru-RU" sz="2400" smtClean="0"/>
              <a:t>Давайте ресурсы, четкие указания и оценки, быстро и тихо решайте конфликты, подбадривайте.</a:t>
            </a:r>
          </a:p>
          <a:p>
            <a:pPr eaLnBrk="1" hangingPunct="1"/>
            <a:r>
              <a:rPr lang="ru-RU" sz="2400" smtClean="0"/>
              <a:t>Внутренняя: Израиль, США, Австралия, Великобритания</a:t>
            </a:r>
          </a:p>
          <a:p>
            <a:pPr eaLnBrk="1" hangingPunct="1"/>
            <a:r>
              <a:rPr lang="ru-RU" sz="2400" smtClean="0"/>
              <a:t>Внешняя: Китай, Саудовская Аравия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Разница культур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Кроме отношения к перечисленному, разница культур проявляется в: жестах, межличностном расстоянии, громкости разговоров, степени формальности в одежде, отношении к прикосновениям, отношении к пожилым людям, отношении к подаркам…</a:t>
            </a:r>
          </a:p>
          <a:p>
            <a:pPr eaLnBrk="1" hangingPunct="1"/>
            <a:r>
              <a:rPr lang="ru-RU" sz="2400" smtClean="0"/>
              <a:t>В общении эти особенности формируют коммуникативное поведение.</a:t>
            </a:r>
          </a:p>
          <a:p>
            <a:pPr eaLnBrk="1" hangingPunct="1"/>
            <a:r>
              <a:rPr lang="ru-RU" sz="2400" smtClean="0"/>
              <a:t>Несоответствие поступков и явлений при погружении в другую культуру ожиданиям могут привести к культурному шоку.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Эффективное межкультурное общение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«Адекватное взаимопонимание участников коммуникативного акта, принадлежащих к разным культурам» (Е.М. Верещагин, В. Г. Костомаров. Язык и культура. 1990)</a:t>
            </a:r>
          </a:p>
          <a:p>
            <a:pPr eaLnBrk="1" hangingPunct="1"/>
            <a:r>
              <a:rPr lang="ru-RU" smtClean="0"/>
              <a:t>Учет культурных особенностей собеседника;</a:t>
            </a:r>
          </a:p>
          <a:p>
            <a:pPr eaLnBrk="1" hangingPunct="1"/>
            <a:r>
              <a:rPr lang="ru-RU" smtClean="0"/>
              <a:t>Сохранение позиций своей культуры.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Подготовка к межкультурному общению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Фоновые знания жизненных реалий;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Осознание разницы культур (</a:t>
            </a:r>
            <a:r>
              <a:rPr lang="en-US" sz="2800" smtClean="0"/>
              <a:t>cultural awareness)</a:t>
            </a:r>
            <a:r>
              <a:rPr lang="ru-RU" sz="2800" smtClean="0"/>
              <a:t>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Знание «нестыковок» между культурами, потенциально могущих вызвать культурный шок или привести к сбоям в коммуникации;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Умение избегать «нестыковок»;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ru-RU" sz="2800" smtClean="0"/>
              <a:t>Уважение к собственной культуре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Рубрики учебников</a:t>
            </a:r>
          </a:p>
        </p:txBody>
      </p:sp>
      <p:pic>
        <p:nvPicPr>
          <p:cNvPr id="286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7313" y="836613"/>
            <a:ext cx="4321175" cy="5775325"/>
          </a:xfrm>
          <a:noFill/>
        </p:spPr>
      </p:pic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908050"/>
            <a:ext cx="160813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221163"/>
            <a:ext cx="13779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gant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8846</TotalTime>
  <Words>1077</Words>
  <Application>Microsoft Office PowerPoint</Application>
  <PresentationFormat>Экран (4:3)</PresentationFormat>
  <Paragraphs>95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48</vt:i4>
      </vt:variant>
    </vt:vector>
  </HeadingPairs>
  <TitlesOfParts>
    <vt:vector size="50" baseType="lpstr">
      <vt:lpstr>Elegant</vt:lpstr>
      <vt:lpstr>Тема Office</vt:lpstr>
      <vt:lpstr>Презентация PowerPoint</vt:lpstr>
      <vt:lpstr>Культура и межкультурное общение</vt:lpstr>
      <vt:lpstr>Особенности культур</vt:lpstr>
      <vt:lpstr>Особенности культур</vt:lpstr>
      <vt:lpstr>Особенности культур</vt:lpstr>
      <vt:lpstr>Разница культур</vt:lpstr>
      <vt:lpstr>Эффективное межкультурное общение </vt:lpstr>
      <vt:lpstr>Подготовка к межкультурному общению</vt:lpstr>
      <vt:lpstr>Рубрики учебников</vt:lpstr>
      <vt:lpstr>Сопоставительнй анализ</vt:lpstr>
      <vt:lpstr>Интеграция знаний в общение</vt:lpstr>
      <vt:lpstr>“Бытовые” особенности</vt:lpstr>
      <vt:lpstr>Презентация PowerPoint</vt:lpstr>
      <vt:lpstr>Социокультурная компетенция  </vt:lpstr>
      <vt:lpstr>4 составляющих содержания социокультурной компетенции</vt:lpstr>
      <vt:lpstr>Презентация PowerPoint</vt:lpstr>
      <vt:lpstr>Презентация PowerPoint</vt:lpstr>
      <vt:lpstr>Презентация PowerPoint</vt:lpstr>
      <vt:lpstr>Презентация PowerPoint</vt:lpstr>
      <vt:lpstr>личностное отношение к фактам культуры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Трудности</vt:lpstr>
      <vt:lpstr>Трудности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Давайте подведем итоги:</vt:lpstr>
      <vt:lpstr>Система подготовки к итоговой аттестации</vt:lpstr>
      <vt:lpstr>ОГЭ. Английский язык. Устная часть. Тренировочные тесты. </vt:lpstr>
      <vt:lpstr>Система подготовки к итоговой аттестации</vt:lpstr>
      <vt:lpstr>Система подготовки к итоговой аттестации</vt:lpstr>
      <vt:lpstr>Уже в продаже!  </vt:lpstr>
      <vt:lpstr>Новинки! К.И. Кауфман, М.Ю. Кауфман</vt:lpstr>
      <vt:lpstr>Презентация PowerPoint</vt:lpstr>
    </vt:vector>
  </TitlesOfParts>
  <Company>TITUL PUBLISHERS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Абстрактный</dc:subject>
  <dc:creator>bim</dc:creator>
  <dc:description>http://propowerpoint.ru - Бесплатные шаблоны для презентаций. Полезные советы и уроки PowerPoint .</dc:description>
  <cp:lastModifiedBy>Любовь В. Внукова</cp:lastModifiedBy>
  <cp:revision>285</cp:revision>
  <dcterms:created xsi:type="dcterms:W3CDTF">2014-09-24T05:28:12Z</dcterms:created>
  <dcterms:modified xsi:type="dcterms:W3CDTF">2016-05-20T08:11:27Z</dcterms:modified>
</cp:coreProperties>
</file>